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4" r:id="rId17"/>
    <p:sldId id="275" r:id="rId18"/>
    <p:sldId id="271" r:id="rId19"/>
    <p:sldId id="273" r:id="rId20"/>
    <p:sldId id="276" r:id="rId21"/>
    <p:sldId id="277" r:id="rId22"/>
    <p:sldId id="280" r:id="rId23"/>
    <p:sldId id="281" r:id="rId24"/>
    <p:sldId id="278" r:id="rId25"/>
    <p:sldId id="432" r:id="rId26"/>
    <p:sldId id="279" r:id="rId27"/>
    <p:sldId id="272" r:id="rId28"/>
    <p:sldId id="289" r:id="rId29"/>
    <p:sldId id="282" r:id="rId30"/>
    <p:sldId id="283" r:id="rId31"/>
    <p:sldId id="284" r:id="rId32"/>
    <p:sldId id="285" r:id="rId33"/>
    <p:sldId id="429" r:id="rId34"/>
    <p:sldId id="389"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291" r:id="rId48"/>
    <p:sldId id="292" r:id="rId49"/>
    <p:sldId id="293" r:id="rId50"/>
    <p:sldId id="294" r:id="rId51"/>
    <p:sldId id="402" r:id="rId52"/>
    <p:sldId id="403" r:id="rId53"/>
    <p:sldId id="404" r:id="rId54"/>
    <p:sldId id="405" r:id="rId55"/>
    <p:sldId id="406" r:id="rId56"/>
    <p:sldId id="407" r:id="rId57"/>
    <p:sldId id="408" r:id="rId58"/>
    <p:sldId id="342" r:id="rId59"/>
    <p:sldId id="422" r:id="rId60"/>
    <p:sldId id="354" r:id="rId61"/>
    <p:sldId id="355" r:id="rId62"/>
    <p:sldId id="365" r:id="rId63"/>
    <p:sldId id="366" r:id="rId64"/>
    <p:sldId id="367" r:id="rId65"/>
    <p:sldId id="368" r:id="rId66"/>
    <p:sldId id="369" r:id="rId67"/>
    <p:sldId id="370" r:id="rId68"/>
    <p:sldId id="314" r:id="rId69"/>
    <p:sldId id="298" r:id="rId70"/>
    <p:sldId id="299" r:id="rId71"/>
    <p:sldId id="300" r:id="rId72"/>
    <p:sldId id="301" r:id="rId73"/>
    <p:sldId id="302" r:id="rId74"/>
    <p:sldId id="303" r:id="rId75"/>
    <p:sldId id="305" r:id="rId76"/>
    <p:sldId id="423" r:id="rId77"/>
    <p:sldId id="387" r:id="rId78"/>
    <p:sldId id="341" r:id="rId79"/>
    <p:sldId id="356" r:id="rId80"/>
    <p:sldId id="430" r:id="rId81"/>
    <p:sldId id="431" r:id="rId82"/>
    <p:sldId id="357" r:id="rId83"/>
    <p:sldId id="304" r:id="rId84"/>
    <p:sldId id="306" r:id="rId85"/>
    <p:sldId id="307" r:id="rId86"/>
    <p:sldId id="424" r:id="rId87"/>
    <p:sldId id="425" r:id="rId88"/>
    <p:sldId id="426" r:id="rId89"/>
    <p:sldId id="427" r:id="rId90"/>
    <p:sldId id="428" r:id="rId91"/>
    <p:sldId id="340" r:id="rId92"/>
    <p:sldId id="308" r:id="rId93"/>
    <p:sldId id="309" r:id="rId94"/>
    <p:sldId id="310" r:id="rId95"/>
    <p:sldId id="317" r:id="rId96"/>
    <p:sldId id="316" r:id="rId97"/>
    <p:sldId id="388" r:id="rId98"/>
    <p:sldId id="384" r:id="rId99"/>
    <p:sldId id="290" r:id="rId100"/>
    <p:sldId id="286" r:id="rId101"/>
    <p:sldId id="288" r:id="rId102"/>
    <p:sldId id="287" r:id="rId103"/>
    <p:sldId id="297" r:id="rId104"/>
    <p:sldId id="295" r:id="rId105"/>
    <p:sldId id="296" r:id="rId106"/>
    <p:sldId id="315" r:id="rId107"/>
    <p:sldId id="311" r:id="rId108"/>
    <p:sldId id="312" r:id="rId109"/>
    <p:sldId id="313"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6.304"/>
    </inkml:context>
    <inkml:brush xml:id="br0">
      <inkml:brushProperty name="width" value="0.05" units="cm"/>
      <inkml:brushProperty name="height" value="0.05" units="cm"/>
      <inkml:brushProperty name="color" value="#E71224"/>
    </inkml:brush>
  </inkml:definitions>
  <inkml:trace contextRef="#ctx0" brushRef="#br0">0 1 24575,'38'0'0,"209"-1"0,266 35 0,-307-3 0,272 26 0,-467-56 0,1-1 0,-1-1 0,1 0 0,-1 0 0,1-1 0,-1-1 0,0 0 0,0 0 0,21-10 0,-15 7 0,0 2 0,0 0 0,24-2 0,-16 3 0,36-3 0,-49 6 0,0 0 0,0-1 0,0-1 0,0 0 0,-1-1 0,1 0 0,0 0 0,-1-2 0,18-8 0,-19 8-27,0 1-1,1 0 0,-1 1 1,1 0-1,-1 1 0,15-2 1,-2 0-1145,-8 1-5654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6.183"/>
    </inkml:context>
    <inkml:brush xml:id="br0">
      <inkml:brushProperty name="width" value="0.05" units="cm"/>
      <inkml:brushProperty name="height" value="0.05" units="cm"/>
      <inkml:brushProperty name="color" value="#E71224"/>
    </inkml:brush>
  </inkml:definitions>
  <inkml:trace contextRef="#ctx0" brushRef="#br0">1 86 24575,'506'-24'0,"-147"4"0,735 6 0,-374 9 0,2253 5-799,-918 74 816,-716-51 765,-1190-31-782,72-2 0,339-26 0,-313 14 0,1007-22 0,25 88 0,-677-35 0,-371-11 0,371-16 0,833 19-1365,-1419-1-5461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8.678"/>
    </inkml:context>
    <inkml:brush xml:id="br0">
      <inkml:brushProperty name="width" value="0.05" units="cm"/>
      <inkml:brushProperty name="height" value="0.05" units="cm"/>
      <inkml:brushProperty name="color" value="#E71224"/>
    </inkml:brush>
  </inkml:definitions>
  <inkml:trace contextRef="#ctx0" brushRef="#br0">0 207 24575,'12'-5'0,"1"1"0,0 0 0,-1 1 0,1 0 0,1 1 0,-1 1 0,24-1 0,-2 0 0,1412-26-1059,-1038 29 762,2482 11-1461,-1445-48 1486,7-27 3835,-6 86-3740,-815 30 177,291 12 0,-853-63 0,92 0 0,-142-3 0,0-1 0,-1-1 0,1 0 0,0-2 0,33-12 0,-38 10 0,-1-1 0,23-15 0,-24 13 0,0 2 0,27-13 0,-11 9 0,1 2 0,1 1 0,0 2 0,0 1 0,1 1 0,-1 2 0,55 1 0,658 40 0,-224-4 0,-1-41 0,-448-1 0,-1-4 0,86-25 0,-109 24 0,2 3 0,2 1 0,90-4 0,108 14 0,-114 2 0,417-3 0,-319-17 0,130 27 0,-221-4 0,13-1 0,246 13 0,-86-5-1365,-301-13-5461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3.788"/>
    </inkml:context>
    <inkml:brush xml:id="br0">
      <inkml:brushProperty name="width" value="0.05" units="cm"/>
      <inkml:brushProperty name="height" value="0.05" units="cm"/>
      <inkml:brushProperty name="color" value="#E71224"/>
    </inkml:brush>
  </inkml:definitions>
  <inkml:trace contextRef="#ctx0" brushRef="#br0">174 812 24575,'-2'804'0,"5"992"0,7-1524 1387,29 133-4590,75 264-1765,-80-482 5665,10 251 6456,-41-278-8219,-6 159 1066,3 587 0,58-223 0,-46-516 0,-10 198 0,-5-176 0,-33 570 0,1-6 0,35-737 0,-2 103 0,6 0 0,27 172 0,22 31 0,24 26 0,-50-253 0,61 146 0,-82-225 0,2 0 0,0-1 0,0 0 0,14 16 0,-18-26 0,0 0 0,1 0 0,0-1 0,0 0 0,0 0 0,0 0 0,1 0 0,0-1 0,0 0 0,0 0 0,0 0 0,0-1 0,0 0 0,8 2 0,143 23 0,244 12 0,165-29 0,-244-8 0,536 6 0,252 4 0,-491 19 0,221 1 0,-498-35 0,644 8 0,-469 54 0,-172-13 0,-242-37 0,143-6 0,-155-10 0,-1-4 0,160-42 0,-201 44 0,2 3 0,-1 1 0,1 3 0,76 7 0,-58-3 0,125 5 0,401-3 0,442-17 0,-654 15 0,-353-3 0,0-1 0,0-1 0,0-2 0,47-13 0,-75 17 0,1 0 0,-1-1 0,1 1 0,-1-1 0,0 0 0,1 1 0,-1-1 0,0 0 0,0 0 0,0 0 0,-1-1 0,1 1 0,0 0 0,-1-1 0,0 1 0,1-1 0,-1 1 0,0-1 0,0 0 0,0 1 0,0-7 0,2-6 0,-1-1 0,0-29 0,-1 20 0,49-1131 0,-79-1 0,-21 557 0,-32-496 0,95-2 0,21 594 788,-42-677-8360,8 1170 7608,-39-495 7413,19 289-8150,-2-35 701,5 39 0,-51-237 0,-119-253 0,-39-191 0,141 380 0,27 149 0,-21 10 0,78 351 0,0 1 0,-1 0 0,1 0 0,-1 0 0,1 0 0,-1 1 0,0-1 0,0 0 0,-1 1 0,1-1 0,0 1 0,-1 0 0,1 0 0,-1 0 0,0 0 0,0 0 0,0 1 0,0-1 0,0 1 0,0-1 0,-5 0 0,-6-1 0,0 0 0,-1 1 0,-26-1 0,21 2 0,-707-9 0,470 12 0,-1767-28-2063,451 1 1020,782 33 1639,5 60 1914,662-48-2510,-221 23 0,-12-8 0,187-15 0,-7 6 0,1 8 0,-246 80 0,230-63 0,-1-8 0,-283 26 0,284-63 0,123-6 0,-70 9 0,39-1 0,-1-5 0,-139-14 0,-22 0 0,245 12 0,0 1 0,0 0 0,1 2 0,-1 0 0,1 0 0,0 2 0,0 0 0,1 1 0,-29 17 0,24-14 0,-313 143 0,292-133-1365,26-12-5461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4.804"/>
    </inkml:context>
    <inkml:brush xml:id="br0">
      <inkml:brushProperty name="width" value="0.05" units="cm"/>
      <inkml:brushProperty name="height" value="0.05" units="cm"/>
      <inkml:brushProperty name="color" value="#E71224"/>
    </inkml:brush>
  </inkml:definitions>
  <inkml:trace contextRef="#ctx0" brushRef="#br0">0 1 24575,'1'5'0,"1"-1"0,0 1 0,-1 0 0,2 0 0,-1-1 0,0 0 0,1 1 0,0-1 0,0 0 0,0 0 0,1 0 0,-1-1 0,5 4 0,8 10 0,646 673-233,-481-514-336,1823 1844-4660,-959-971 3874,32-33 0,761 602 1744,-1432-1295 3651,-164-134-1179,79 104-1328,-23 26-1657,-48-49 166,-22-36-42,402 320 0,18-116 0,-208-150 0,-237-156 0,138 102 0,-299-196 0,58 66 0,-48-48 0,-31-39-1365,-10-12-5461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6.428"/>
    </inkml:context>
    <inkml:brush xml:id="br0">
      <inkml:brushProperty name="width" value="0.05" units="cm"/>
      <inkml:brushProperty name="height" value="0.05" units="cm"/>
      <inkml:brushProperty name="color" value="#E71224"/>
    </inkml:brush>
  </inkml:definitions>
  <inkml:trace contextRef="#ctx0" brushRef="#br0">0 10830 24575,'1'-5'0,"1"0"0,-1 0 0,1 1 0,0-1 0,0 0 0,1 1 0,-1-1 0,1 1 0,0 0 0,0 0 0,1 0 0,-1 1 0,1-1 0,0 1 0,7-6 0,4-5 0,105-100 0,392-409 0,81-246-701,-29-47-443,-216 305 841,537-714 335,74 55-194,-429 625-350,25 38 167,-525 480 344,168-154 516,390-322 2106,-474 419-2621,669-525 0,52-242 0,-116 111 0,-185 284 0,150-146 0,-616 530 0,-3-3 0,-4-3 0,-2-2 0,50-94 0,-99 156-1365,-2 6-5461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7.589"/>
    </inkml:context>
    <inkml:brush xml:id="br0">
      <inkml:brushProperty name="width" value="0.05" units="cm"/>
      <inkml:brushProperty name="height" value="0.05" units="cm"/>
      <inkml:brushProperty name="color" value="#E71224"/>
    </inkml:brush>
  </inkml:definitions>
  <inkml:trace contextRef="#ctx0" brushRef="#br0">0 1 24575,'0'2'0,"0"5"0,0 10 0,0 7 0,0 6 0,0 4 0,0 1 0,0 2 0,0-1 0,0 0 0,0-3 0,0-1 0,0-4 0,0-6-8191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38.473"/>
    </inkml:context>
    <inkml:brush xml:id="br0">
      <inkml:brushProperty name="width" value="0.05" units="cm"/>
      <inkml:brushProperty name="height" value="0.05" units="cm"/>
      <inkml:brushProperty name="color" value="#E71224"/>
    </inkml:brush>
  </inkml:definitions>
  <inkml:trace contextRef="#ctx0" brushRef="#br0">1 98 24575,'37'67'0,"2"0"0,4-3 0,2-2 0,3-2 0,2-1 0,75 65 0,-95-103 0,-29-21 0,-1 0 0,1 0 0,0 0 0,-1 0 0,1 0 0,0 0 0,-1 0 0,1 0 0,0 0 0,-1 0 0,1 0 0,0-1 0,-1 1 0,1 0 0,0 0 0,-1-1 0,1 1 0,-1-1 0,1 1 0,0 0 0,-1-1 0,1 1 0,-1-1 0,0 1 0,1-1 0,-1 0 0,1 1 0,-1-1 0,0 1 0,1-1 0,-1 0 0,0 1 0,0-1 0,1 0 0,-1 1 0,0-1 0,0 0 0,0 1 0,0-1 0,0 0 0,0 0 0,0 1 0,0-1 0,0 0 0,0 1 0,-1-2 0,2-93 0,-2 78 0,0-1 0,1 0 0,1 1 0,0-1 0,2 1 0,0 0 0,0 0 0,2 0 0,0 0 0,12-24 0,10-5 0,35-44 0,26-42 0,-80 119-1365,-1 3-5461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0.123"/>
    </inkml:context>
    <inkml:brush xml:id="br0">
      <inkml:brushProperty name="width" value="0.05" units="cm"/>
      <inkml:brushProperty name="height" value="0.05" units="cm"/>
      <inkml:brushProperty name="color" value="#E71224"/>
    </inkml:brush>
  </inkml:definitions>
  <inkml:trace contextRef="#ctx0" brushRef="#br0">331 24 24575,'-4'6'0,"-1"0"0,0 0 0,0 0 0,-1 0 0,0-1 0,-12 9 0,-7 6 0,-17 18 0,9-9 0,1 2 0,-49 61 0,72-80 0,1 0 0,1 0 0,0 1 0,0 0 0,2 0 0,-1 0 0,2 1 0,0 0 0,0 0 0,2 0 0,-1 1 0,1 23 0,1-19 0,2 1 0,0-1 0,1 0 0,1 0 0,7 22 0,-7-30 0,2 0 0,-1-1 0,1 0 0,1 0 0,0 0 0,0 0 0,1-1 0,0 0 0,1-1 0,9 9 0,-9-11 0,0 0 0,1-1 0,0 0 0,0 0 0,0-1 0,0 0 0,1-1 0,-1 0 0,1 0 0,0-1 0,16 2 0,-3-2 0,1 0 0,-1-2 0,0-1 0,24-3 0,-38 3 0,0-1 0,0 0 0,-1 0 0,1-1 0,-1-1 0,1 1 0,-1-1 0,0 0 0,-1-1 0,1 0 0,-1 0 0,0-1 0,7-7 0,-4 3 0,-1-1 0,-1 0 0,0-1 0,0 0 0,-2 0 0,1 0 0,8-23 0,-1-13 0,-2 0 0,-3 0 0,8-89 0,-14 107 0,1-7 0,-1-1 0,-1 1 0,-3-1 0,-6-51 0,7 86 0,-1 1 0,0-1 0,0 0 0,0 0 0,0 1 0,-1-1 0,1 0 0,-1 1 0,1 0 0,-1-1 0,0 1 0,0 0 0,0 0 0,0 0 0,-1 0 0,1 0 0,0 0 0,-1 1 0,1-1 0,-1 1 0,0 0 0,1 0 0,-1 0 0,0 0 0,0 0 0,0 0 0,-5 0 0,-8-1 0,-1 1 0,1 1 0,-1 1 0,-16 2 0,-10 0 0,22-3-227,0 1-1,1 1 1,-1 1-1,1 1 1,-35 12-1,40-12-6598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10:41.717"/>
    </inkml:context>
    <inkml:brush xml:id="br0">
      <inkml:brushProperty name="width" value="0.05" units="cm"/>
      <inkml:brushProperty name="height" value="0.05" units="cm"/>
      <inkml:brushProperty name="color" value="#E71224"/>
    </inkml:brush>
  </inkml:definitions>
  <inkml:trace contextRef="#ctx0" brushRef="#br0">36 0 24575,'-3'0'0,"-1"6"0,1 5 0,-3 3 0,0 3 0,1 1 0,1 0 0,1 1 0,2-1 0,0 0 0,1 0 0,0-1 0,4 1 0,0-1 0,0-2-8191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23:07:02.424"/>
    </inkml:context>
    <inkml:brush xml:id="br0">
      <inkml:brushProperty name="width" value="0.05" units="cm"/>
      <inkml:brushProperty name="height" value="0.05" units="cm"/>
      <inkml:brushProperty name="color" value="#E71224"/>
    </inkml:brush>
  </inkml:definitions>
  <inkml:trace contextRef="#ctx0" brushRef="#br0">0 3 24575,'0'-3'0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27.924"/>
    </inkml:context>
    <inkml:brush xml:id="br0">
      <inkml:brushProperty name="width" value="0.05" units="cm"/>
      <inkml:brushProperty name="height" value="0.05" units="cm"/>
      <inkml:brushProperty name="color" value="#E71224"/>
    </inkml:brush>
  </inkml:definitions>
  <inkml:trace contextRef="#ctx0" brushRef="#br0">1 4 24575,'3'59'0,"2"0"0,20 84 0,-25-141 0,0 0 0,1 0 0,-1 0 0,0 0 0,1 0 0,0-1 0,-1 1 0,1 0 0,0 0 0,0-1 0,0 1 0,0 0 0,0-1 0,0 1 0,0-1 0,1 1 0,-1-1 0,1 0 0,2 3 0,-3-4 0,1 0 0,-1 1 0,1-1 0,-1 0 0,0 0 0,1 0 0,-1-1 0,1 1 0,-1 0 0,0 0 0,1-1 0,-1 1 0,0-1 0,1 1 0,-1-1 0,0 1 0,0-1 0,0 0 0,1 0 0,-1 1 0,1-2 0,9-9 0,0 0 0,0 0 0,-1-1 0,9-14 0,-5 7 0,30-30-394,95-80 0,-122 114-183,-7 6-6249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1T15:23:24.729"/>
    </inkml:context>
    <inkml:brush xml:id="br0">
      <inkml:brushProperty name="width" value="0.05" units="cm"/>
      <inkml:brushProperty name="height" value="0.05" units="cm"/>
      <inkml:brushProperty name="color" value="#E71224"/>
    </inkml:brush>
  </inkml:definitions>
  <inkml:trace contextRef="#ctx0" brushRef="#br0">1 0 24575,'1'6'0,"0"0"0,1 0 0,0 0 0,0 0 0,1 0 0,0 0 0,0-1 0,0 1 0,0-1 0,1 0 0,0 0 0,0 0 0,0-1 0,1 1 0,8 5 0,20 25 0,8 20 0,-2-3 0,86 89 0,-124-140 0,0 0 0,0 0 0,1-1 0,-1 1 0,0 0 0,1 0 0,-1-1 0,1 1 0,-1-1 0,1 1 0,-1-1 0,1 0 0,-1 0 0,1 1 0,-1-1 0,1 0 0,-1-1 0,1 1 0,0 0 0,-1 0 0,1 0 0,-1-1 0,1 1 0,-1-1 0,0 1 0,1-1 0,-1 0 0,1 0 0,-1 1 0,0-1 0,0 0 0,1 0 0,-1 0 0,0 0 0,0-1 0,0 1 0,1-2 0,7-8 0,0 1 0,-1-2 0,10-16 0,-8 13 0,15-22-341,-1 0 0,-2-2-1,18-44 1,-36 72-6485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1.376"/>
    </inkml:context>
    <inkml:brush xml:id="br0">
      <inkml:brushProperty name="width" value="0.05" units="cm"/>
      <inkml:brushProperty name="height" value="0.05" units="cm"/>
      <inkml:brushProperty name="color" value="#E71224"/>
    </inkml:brush>
  </inkml:definitions>
  <inkml:trace contextRef="#ctx0" brushRef="#br0">1 154 24575,'1'-6'0,"-1"1"0,1-1 0,1 0 0,-1 1 0,1-1 0,0 1 0,1 0 0,-1-1 0,1 1 0,0 0 0,0 0 0,0 1 0,1-1 0,0 1 0,0 0 0,6-5 0,-2 1 0,0 1 0,1 0 0,0 1 0,1 0 0,0 1 0,-1 0 0,18-6 0,-22 9 0,1 0 0,0 1 0,-1 0 0,1 0 0,0 1 0,0-1 0,-1 1 0,1 1 0,0-1 0,0 1 0,-1 0 0,1 0 0,0 1 0,-1-1 0,1 1 0,-1 1 0,0-1 0,0 1 0,0 0 0,0 0 0,0 0 0,0 1 0,-1-1 0,0 1 0,0 0 0,0 1 0,0-1 0,0 1 0,-1-1 0,0 1 0,0 0 0,0 0 0,-1 1 0,0-1 0,0 0 0,0 1 0,-1-1 0,1 1 0,-1 0 0,-1 0 0,1-1 0,-1 9 0,0-10 0,0 0 0,0 0 0,-1 0 0,1 0 0,-1 0 0,0 0 0,0 0 0,0 0 0,-1 0 0,0-1 0,1 1 0,-1 0 0,-1-1 0,1 1 0,0-1 0,-5 4 0,-3 4 0,-1-1 0,0-1 0,-17 11 0,-15 13 0,-1-1 0,37-28 0,1-1 0,0 1 0,1 0 0,-1 1 0,1-1 0,0 1 0,0 0 0,0 0 0,1 1 0,-1 0 0,-3 6 0,7-10 0,0 0 0,0 0 0,0-1 0,0 1 0,0 0 0,0 0 0,1 0 0,-1 0 0,1 0 0,0 0 0,-1 0 0,1 0 0,0 4 0,1-5 0,0 0 0,0 0 0,0 0 0,0 0 0,0 0 0,0 0 0,0 0 0,0-1 0,0 1 0,0 0 0,0-1 0,1 1 0,-1-1 0,0 1 0,1-1 0,-1 1 0,0-1 0,1 0 0,-1 0 0,0 0 0,1 0 0,1 0 0,54 5 26,106-5-1,-61-3-1441,-87 3-5410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7.076"/>
    </inkml:context>
    <inkml:brush xml:id="br0">
      <inkml:brushProperty name="width" value="0.05" units="cm"/>
      <inkml:brushProperty name="height" value="0.05" units="cm"/>
      <inkml:brushProperty name="color" value="#E71224"/>
    </inkml:brush>
  </inkml:definitions>
  <inkml:trace contextRef="#ctx0" brushRef="#br0">1 157 24575,'13'0'0,"29"-1"0,0 2 0,0 2 0,0 1 0,50 13 0,8 4 0,156 13 0,-176-25 0,1255 60 0,-261-25 0,-885-28 0,586 28 0,691-46 0,-1107-25 0,-110 3 0,81-6 0,37-2 0,208 21 0,172-9 0,-437 5 0,124-11 0,30-37 0,418-33 0,415 77 0,-663 9 0,-280 2 0,160-8 0,151-2 0,175 45 0,118-1 0,-913-29 48,68-13 0,-28 3-1509,-65 11-5365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38.915"/>
    </inkml:context>
    <inkml:brush xml:id="br0">
      <inkml:brushProperty name="width" value="0.05" units="cm"/>
      <inkml:brushProperty name="height" value="0.05" units="cm"/>
      <inkml:brushProperty name="color" value="#E71224"/>
    </inkml:brush>
  </inkml:definitions>
  <inkml:trace contextRef="#ctx0" brushRef="#br0">0 277 24575,'2'-2'0,"-1"0"0,1 1 0,0-1 0,0 1 0,0-1 0,0 1 0,0 0 0,0-1 0,0 1 0,0 0 0,1 1 0,-1-1 0,0 0 0,0 1 0,1-1 0,2 0 0,0 0 0,37-8 0,0 1 0,0 3 0,61-1 0,-44 3 0,645-12 0,3 31 0,20 1 0,-24-9 0,319 0 0,1276-80 0,-1099-48 0,-1023 93 0,-81 11 0,186-8 0,-217 24-119,266 14-1127,-311-12-5580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6.690"/>
    </inkml:context>
    <inkml:brush xml:id="br0">
      <inkml:brushProperty name="width" value="0.05" units="cm"/>
      <inkml:brushProperty name="height" value="0.05" units="cm"/>
      <inkml:brushProperty name="color" value="#E71224"/>
    </inkml:brush>
  </inkml:definitions>
  <inkml:trace contextRef="#ctx0" brushRef="#br0">0 104 24575,'1142'-13'0,"-1031"11"0,963-1 0,-591 4 0,174 26 0,7-1 0,307-27 0,-907-2 0,110-20 0,-108 12 0,94-4 0,291-7 0,-215 9 0,155-19 0,-276 23 0,75-1 0,-88 10-1365,-87 0-5461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48.399"/>
    </inkml:context>
    <inkml:brush xml:id="br0">
      <inkml:brushProperty name="width" value="0.05" units="cm"/>
      <inkml:brushProperty name="height" value="0.05" units="cm"/>
      <inkml:brushProperty name="color" value="#E71224"/>
    </inkml:brush>
  </inkml:definitions>
  <inkml:trace contextRef="#ctx0" brushRef="#br0">1 36 24575,'867'-18'0,"-7"1"0,1235 18-1365,-2082-1-5461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0.508"/>
    </inkml:context>
    <inkml:brush xml:id="br0">
      <inkml:brushProperty name="width" value="0.05" units="cm"/>
      <inkml:brushProperty name="height" value="0.05" units="cm"/>
      <inkml:brushProperty name="color" value="#E71224"/>
    </inkml:brush>
  </inkml:definitions>
  <inkml:trace contextRef="#ctx0" brushRef="#br0">1 475 24575,'7'-2'0,"0"0"0,1 0 0,-1 0 0,0-1 0,0 0 0,0-1 0,-1 0 0,8-5 0,10-5 0,16-5 0,-1-2 0,0-2 0,-2-1 0,-1-2 0,50-47 0,164-159-1365,-238 221-5461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0T22:09:53.982"/>
    </inkml:context>
    <inkml:brush xml:id="br0">
      <inkml:brushProperty name="width" value="0.05" units="cm"/>
      <inkml:brushProperty name="height" value="0.05" units="cm"/>
      <inkml:brushProperty name="color" value="#E71224"/>
    </inkml:brush>
  </inkml:definitions>
  <inkml:trace contextRef="#ctx0" brushRef="#br0">0 125 24575,'1076'26'0,"-234"-1"0,-57-15-326,851 17-339,-441 72 1634,-798-61-947,-214-22-22,767 5 0,-621-24 0,-258 3 0,801-30 0,1245-79 0,326 110 0,-1966-12 0,-220 3 0,-126-2 0,256-53 0,-145 18 0,0 11 0,372-5 0,-459 38 0,453-11 0,-401-1 0,-59 3 0,164 10 0,-125 3 0,-93-3-1365,-80 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A65F68-22D7-4783-BCB5-04BCD95FEB4E}" type="datetimeFigureOut">
              <a:rPr lang="en-US" smtClean="0"/>
              <a:t>22-Dec-22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8BFCC9-0D92-40E7-88EB-F11B8A5E84D8}" type="slidenum">
              <a:rPr lang="en-US" smtClean="0"/>
              <a:t>‹#›</a:t>
            </a:fld>
            <a:endParaRPr lang="en-US"/>
          </a:p>
        </p:txBody>
      </p:sp>
    </p:spTree>
    <p:extLst>
      <p:ext uri="{BB962C8B-B14F-4D97-AF65-F5344CB8AC3E}">
        <p14:creationId xmlns:p14="http://schemas.microsoft.com/office/powerpoint/2010/main" val="3910184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8E9F7F82-CBAB-6638-E232-423DDC4E32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4369458-D877-49F2-8C2C-840A83BE54F1}" type="slidenum">
              <a:rPr lang="en-US" altLang="it-IT" smtClean="0"/>
              <a:pPr/>
              <a:t>18</a:t>
            </a:fld>
            <a:endParaRPr lang="en-US" altLang="it-IT"/>
          </a:p>
        </p:txBody>
      </p:sp>
      <p:sp>
        <p:nvSpPr>
          <p:cNvPr id="12291" name="Rectangle 2">
            <a:extLst>
              <a:ext uri="{FF2B5EF4-FFF2-40B4-BE49-F238E27FC236}">
                <a16:creationId xmlns:a16="http://schemas.microsoft.com/office/drawing/2014/main" id="{D0564152-7715-5EFC-1D39-856C5927E356}"/>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08EDC9F2-62CF-8029-AA4F-4F12A39691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F3AA377-9275-CF39-78C5-F0D1041CCE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F4BE7-5A5D-4ECB-AA26-FCBEC155385D}" type="slidenum">
              <a:rPr lang="en-US" altLang="it-IT" smtClean="0"/>
              <a:pPr/>
              <a:t>39</a:t>
            </a:fld>
            <a:endParaRPr lang="en-US" altLang="it-IT"/>
          </a:p>
        </p:txBody>
      </p:sp>
      <p:sp>
        <p:nvSpPr>
          <p:cNvPr id="78851" name="Rectangle 2">
            <a:extLst>
              <a:ext uri="{FF2B5EF4-FFF2-40B4-BE49-F238E27FC236}">
                <a16:creationId xmlns:a16="http://schemas.microsoft.com/office/drawing/2014/main" id="{B4D24EE9-9515-7FAD-8777-C86144479F8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663F8D2-A423-8101-2CE7-0B484F3034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5DF4F6E8-F6DE-AC03-75D4-CAADDF728B9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6C22C9-09ED-402D-A400-DE8F9DB1F93C}" type="slidenum">
              <a:rPr lang="en-US" altLang="it-IT" smtClean="0"/>
              <a:pPr/>
              <a:t>40</a:t>
            </a:fld>
            <a:endParaRPr lang="en-US" altLang="it-IT"/>
          </a:p>
        </p:txBody>
      </p:sp>
      <p:sp>
        <p:nvSpPr>
          <p:cNvPr id="80899" name="Rectangle 2">
            <a:extLst>
              <a:ext uri="{FF2B5EF4-FFF2-40B4-BE49-F238E27FC236}">
                <a16:creationId xmlns:a16="http://schemas.microsoft.com/office/drawing/2014/main" id="{4056C20A-D151-F15E-56D3-955BDEFCE31B}"/>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327FCCF6-7AD4-A90B-4848-8FB13DCF0E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01F6937-6C85-E0EE-D65C-DB7FB00E539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50BE474-425C-496D-A5D1-E9CCD7939A83}" type="slidenum">
              <a:rPr lang="en-US" altLang="it-IT" smtClean="0"/>
              <a:pPr/>
              <a:t>41</a:t>
            </a:fld>
            <a:endParaRPr lang="en-US" altLang="it-IT"/>
          </a:p>
        </p:txBody>
      </p:sp>
      <p:sp>
        <p:nvSpPr>
          <p:cNvPr id="82947" name="Rectangle 2">
            <a:extLst>
              <a:ext uri="{FF2B5EF4-FFF2-40B4-BE49-F238E27FC236}">
                <a16:creationId xmlns:a16="http://schemas.microsoft.com/office/drawing/2014/main" id="{152C241B-C716-1346-6DC7-F32A0349836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4BAA9326-F132-89AC-BA60-90604DCFED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DB20E799-A275-954E-290D-058E676D343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3480DA1-DE21-43CE-A988-1B35EA76D16B}" type="slidenum">
              <a:rPr lang="en-US" altLang="it-IT" smtClean="0"/>
              <a:pPr/>
              <a:t>42</a:t>
            </a:fld>
            <a:endParaRPr lang="en-US" altLang="it-IT"/>
          </a:p>
        </p:txBody>
      </p:sp>
      <p:sp>
        <p:nvSpPr>
          <p:cNvPr id="84995" name="Rectangle 2">
            <a:extLst>
              <a:ext uri="{FF2B5EF4-FFF2-40B4-BE49-F238E27FC236}">
                <a16:creationId xmlns:a16="http://schemas.microsoft.com/office/drawing/2014/main" id="{C700C6DD-0985-E52E-7656-E27352837C35}"/>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02B7D7C3-B59E-F452-AD36-B7C4C325EC5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C52C839E-81A3-BAF1-ACD9-0352E472F7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8D556F6F-0D79-496D-80BA-A8EEA8B2C783}" type="slidenum">
              <a:rPr lang="en-US" altLang="it-IT" smtClean="0"/>
              <a:pPr/>
              <a:t>43</a:t>
            </a:fld>
            <a:endParaRPr lang="en-US" altLang="it-IT"/>
          </a:p>
        </p:txBody>
      </p:sp>
      <p:sp>
        <p:nvSpPr>
          <p:cNvPr id="87043" name="Rectangle 2">
            <a:extLst>
              <a:ext uri="{FF2B5EF4-FFF2-40B4-BE49-F238E27FC236}">
                <a16:creationId xmlns:a16="http://schemas.microsoft.com/office/drawing/2014/main" id="{00B41599-B123-E5D4-74B1-BBDF3C8CEF58}"/>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E051966D-4247-377E-E857-DDBA2597644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836AF43A-D107-B0CA-E1AA-2B18CFD3C46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EC9AB5E-DA7F-4496-BA93-8EE8E7C8A5CF}" type="slidenum">
              <a:rPr lang="en-US" altLang="it-IT" smtClean="0"/>
              <a:pPr/>
              <a:t>44</a:t>
            </a:fld>
            <a:endParaRPr lang="en-US" altLang="it-IT"/>
          </a:p>
        </p:txBody>
      </p:sp>
      <p:sp>
        <p:nvSpPr>
          <p:cNvPr id="89091" name="Rectangle 2">
            <a:extLst>
              <a:ext uri="{FF2B5EF4-FFF2-40B4-BE49-F238E27FC236}">
                <a16:creationId xmlns:a16="http://schemas.microsoft.com/office/drawing/2014/main" id="{8A1CCB3F-D517-29C2-47DF-2142259498C5}"/>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967F17BF-9BA8-7724-B8CB-D57871EF1A7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6FC4ACCF-3904-15F7-6BED-5C8AA352835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4CCBA20-48D8-4280-9EEF-E36788153CF6}" type="slidenum">
              <a:rPr lang="en-US" altLang="it-IT" smtClean="0"/>
              <a:pPr/>
              <a:t>45</a:t>
            </a:fld>
            <a:endParaRPr lang="en-US" altLang="it-IT"/>
          </a:p>
        </p:txBody>
      </p:sp>
      <p:sp>
        <p:nvSpPr>
          <p:cNvPr id="91139" name="Rectangle 2">
            <a:extLst>
              <a:ext uri="{FF2B5EF4-FFF2-40B4-BE49-F238E27FC236}">
                <a16:creationId xmlns:a16="http://schemas.microsoft.com/office/drawing/2014/main" id="{7ABA9F7C-4A9E-38F8-9E2E-5EBA1BB59162}"/>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954FE9A-C6DF-79E0-ADFF-F3ED67EFE12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8348A2B3-3D4B-91FF-5963-5A810585CA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41DC37D-F7E2-4925-A367-386BA241B853}" type="slidenum">
              <a:rPr lang="en-US" altLang="it-IT" smtClean="0"/>
              <a:pPr/>
              <a:t>46</a:t>
            </a:fld>
            <a:endParaRPr lang="en-US" altLang="it-IT"/>
          </a:p>
        </p:txBody>
      </p:sp>
      <p:sp>
        <p:nvSpPr>
          <p:cNvPr id="93187" name="Rectangle 2">
            <a:extLst>
              <a:ext uri="{FF2B5EF4-FFF2-40B4-BE49-F238E27FC236}">
                <a16:creationId xmlns:a16="http://schemas.microsoft.com/office/drawing/2014/main" id="{1261C4BB-631F-F0F6-01A2-9FCE7585E2B0}"/>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5827578C-D526-6C23-4B58-4F9A2348318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a:extLst>
              <a:ext uri="{FF2B5EF4-FFF2-40B4-BE49-F238E27FC236}">
                <a16:creationId xmlns:a16="http://schemas.microsoft.com/office/drawing/2014/main" id="{348A7BAF-DF0C-E9D8-E02F-068610FF46D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0B2622A-AA8A-42FD-A7EB-9EC3BD425BF3}" type="slidenum">
              <a:rPr lang="en-US" altLang="it-IT" smtClean="0"/>
              <a:pPr/>
              <a:t>51</a:t>
            </a:fld>
            <a:endParaRPr lang="en-US" altLang="it-IT"/>
          </a:p>
        </p:txBody>
      </p:sp>
      <p:sp>
        <p:nvSpPr>
          <p:cNvPr id="95235" name="Rectangle 2">
            <a:extLst>
              <a:ext uri="{FF2B5EF4-FFF2-40B4-BE49-F238E27FC236}">
                <a16:creationId xmlns:a16="http://schemas.microsoft.com/office/drawing/2014/main" id="{FF8093A9-D0EF-6BDA-17EE-5B2E5C443A48}"/>
              </a:ext>
            </a:extLst>
          </p:cNvPr>
          <p:cNvSpPr>
            <a:spLocks noGrp="1" noRot="1" noChangeAspect="1" noChangeArrowheads="1" noTextEdit="1"/>
          </p:cNvSpPr>
          <p:nvPr>
            <p:ph type="sldImg"/>
          </p:nvPr>
        </p:nvSpPr>
        <p:spPr>
          <a:ln/>
        </p:spPr>
      </p:sp>
      <p:sp>
        <p:nvSpPr>
          <p:cNvPr id="95236" name="Rectangle 3">
            <a:extLst>
              <a:ext uri="{FF2B5EF4-FFF2-40B4-BE49-F238E27FC236}">
                <a16:creationId xmlns:a16="http://schemas.microsoft.com/office/drawing/2014/main" id="{5E7FFFDE-1E63-099D-EEF5-54180D7A034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5A22A788-64D5-25CD-3A5A-D851B6C3EA5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C094092-F1A2-474A-B9E3-A95F62F88671}" type="slidenum">
              <a:rPr lang="en-US" altLang="it-IT" smtClean="0"/>
              <a:pPr/>
              <a:t>52</a:t>
            </a:fld>
            <a:endParaRPr lang="en-US" altLang="it-IT"/>
          </a:p>
        </p:txBody>
      </p:sp>
      <p:sp>
        <p:nvSpPr>
          <p:cNvPr id="97283" name="Rectangle 2">
            <a:extLst>
              <a:ext uri="{FF2B5EF4-FFF2-40B4-BE49-F238E27FC236}">
                <a16:creationId xmlns:a16="http://schemas.microsoft.com/office/drawing/2014/main" id="{666BD824-A984-0A37-093E-DCD6AD4813DB}"/>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BCB86931-CD1C-D2D8-4BD7-F3BC804617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E123EB5D-D337-D268-D4AC-39935046A8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C115848-6240-4A30-A46A-5DAE65435138}" type="slidenum">
              <a:rPr lang="en-US" altLang="it-IT" smtClean="0"/>
              <a:pPr/>
              <a:t>19</a:t>
            </a:fld>
            <a:endParaRPr lang="en-US" altLang="it-IT"/>
          </a:p>
        </p:txBody>
      </p:sp>
      <p:sp>
        <p:nvSpPr>
          <p:cNvPr id="16387" name="Rectangle 2">
            <a:extLst>
              <a:ext uri="{FF2B5EF4-FFF2-40B4-BE49-F238E27FC236}">
                <a16:creationId xmlns:a16="http://schemas.microsoft.com/office/drawing/2014/main" id="{8946DD88-5EB0-03B1-6FF2-76AAFD32D500}"/>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C5BD2D25-4117-608F-FCE9-4C74BE1C94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E047EF84-A9EC-F2FE-8EF2-BCEC1531853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64C12DD-52CA-45DE-94BB-C4E059155B92}" type="slidenum">
              <a:rPr lang="en-US" altLang="it-IT" smtClean="0"/>
              <a:pPr/>
              <a:t>53</a:t>
            </a:fld>
            <a:endParaRPr lang="en-US" altLang="it-IT"/>
          </a:p>
        </p:txBody>
      </p:sp>
      <p:sp>
        <p:nvSpPr>
          <p:cNvPr id="99331" name="Rectangle 2">
            <a:extLst>
              <a:ext uri="{FF2B5EF4-FFF2-40B4-BE49-F238E27FC236}">
                <a16:creationId xmlns:a16="http://schemas.microsoft.com/office/drawing/2014/main" id="{69B2197E-ACED-FBE8-CB90-1E6AB940780C}"/>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E434D30F-5804-93A1-FF40-7209E761D6C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A37518BA-2029-7052-E07B-B52DD2467A3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E2B4F15-E0BC-4E16-AB80-91AAEB6503FC}" type="slidenum">
              <a:rPr lang="en-US" altLang="it-IT" smtClean="0"/>
              <a:pPr/>
              <a:t>54</a:t>
            </a:fld>
            <a:endParaRPr lang="en-US" altLang="it-IT"/>
          </a:p>
        </p:txBody>
      </p:sp>
      <p:sp>
        <p:nvSpPr>
          <p:cNvPr id="101379" name="Rectangle 2">
            <a:extLst>
              <a:ext uri="{FF2B5EF4-FFF2-40B4-BE49-F238E27FC236}">
                <a16:creationId xmlns:a16="http://schemas.microsoft.com/office/drawing/2014/main" id="{283A3070-454C-BA9C-06FA-04A9F767DBAE}"/>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D8F20B34-06A4-25B8-55F5-5FE9CAEFA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32547A75-8DFC-8D4F-E9CB-D1BBD759576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B01F323-B981-40F0-878D-9231A446E92C}" type="slidenum">
              <a:rPr lang="en-US" altLang="it-IT" smtClean="0"/>
              <a:pPr/>
              <a:t>55</a:t>
            </a:fld>
            <a:endParaRPr lang="en-US" altLang="it-IT"/>
          </a:p>
        </p:txBody>
      </p:sp>
      <p:sp>
        <p:nvSpPr>
          <p:cNvPr id="103427" name="Rectangle 2">
            <a:extLst>
              <a:ext uri="{FF2B5EF4-FFF2-40B4-BE49-F238E27FC236}">
                <a16:creationId xmlns:a16="http://schemas.microsoft.com/office/drawing/2014/main" id="{FBE240E1-C29A-D851-57C1-D62CCB97E97B}"/>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D2DC3EE2-034E-1DE1-E449-79DD60BF9E5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13CC47D4-0E35-2349-A490-5DAB60462D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A28099D-4BFE-4D48-9AF7-A31CF75884B5}" type="slidenum">
              <a:rPr lang="en-US" altLang="it-IT" smtClean="0"/>
              <a:pPr/>
              <a:t>56</a:t>
            </a:fld>
            <a:endParaRPr lang="en-US" altLang="it-IT"/>
          </a:p>
        </p:txBody>
      </p:sp>
      <p:sp>
        <p:nvSpPr>
          <p:cNvPr id="105475" name="Rectangle 2">
            <a:extLst>
              <a:ext uri="{FF2B5EF4-FFF2-40B4-BE49-F238E27FC236}">
                <a16:creationId xmlns:a16="http://schemas.microsoft.com/office/drawing/2014/main" id="{3BBFB467-2CD1-249A-E770-A46205A8D4A8}"/>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EA67A465-8E9A-8667-7BEA-20C937DBEE5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83C2A098-1C00-36EE-4BEB-12A8D41081A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6C2B9DB-9466-4275-8B02-BCDE6F09B9D6}" type="slidenum">
              <a:rPr lang="en-US" altLang="it-IT" smtClean="0"/>
              <a:pPr/>
              <a:t>57</a:t>
            </a:fld>
            <a:endParaRPr lang="en-US" altLang="it-IT"/>
          </a:p>
        </p:txBody>
      </p:sp>
      <p:sp>
        <p:nvSpPr>
          <p:cNvPr id="107523" name="Rectangle 2">
            <a:extLst>
              <a:ext uri="{FF2B5EF4-FFF2-40B4-BE49-F238E27FC236}">
                <a16:creationId xmlns:a16="http://schemas.microsoft.com/office/drawing/2014/main" id="{89713296-67C9-28E0-4F0B-42F0E9C364F1}"/>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5EF620B8-6456-93E1-53A7-3C7EA862ED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CDB0D5D3-8607-A991-967D-C3F9EE5520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F190FD9-C91A-4351-ADC1-EFE5B2AD685F}" type="slidenum">
              <a:rPr lang="en-US" altLang="it-IT" smtClean="0"/>
              <a:pPr/>
              <a:t>58</a:t>
            </a:fld>
            <a:endParaRPr lang="en-US" altLang="it-IT"/>
          </a:p>
        </p:txBody>
      </p:sp>
      <p:sp>
        <p:nvSpPr>
          <p:cNvPr id="109571" name="Rectangle 2">
            <a:extLst>
              <a:ext uri="{FF2B5EF4-FFF2-40B4-BE49-F238E27FC236}">
                <a16:creationId xmlns:a16="http://schemas.microsoft.com/office/drawing/2014/main" id="{2E06C126-7B1C-3139-7D6B-630831C9B933}"/>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22E02D1C-4519-2090-9BF1-3A3A833B98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744A40E2-5636-C344-327D-33130775D13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D4FCC1-DACD-477B-BD0C-36B5513CD259}" type="slidenum">
              <a:rPr lang="en-US" altLang="it-IT" smtClean="0"/>
              <a:pPr/>
              <a:t>59</a:t>
            </a:fld>
            <a:endParaRPr lang="en-US" altLang="it-IT"/>
          </a:p>
        </p:txBody>
      </p:sp>
      <p:sp>
        <p:nvSpPr>
          <p:cNvPr id="111619" name="Rectangle 2">
            <a:extLst>
              <a:ext uri="{FF2B5EF4-FFF2-40B4-BE49-F238E27FC236}">
                <a16:creationId xmlns:a16="http://schemas.microsoft.com/office/drawing/2014/main" id="{49DC7C42-568E-EDCC-7DD1-50574DEE2337}"/>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C2F95B07-9668-18CE-16FF-F7614CEBC0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9AD07204-B8B2-D9D3-F79A-8BF70A2AADE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AA0925D-64A2-44DD-8D09-603AD10D12EA}" type="slidenum">
              <a:rPr lang="en-US" altLang="it-IT" smtClean="0"/>
              <a:pPr/>
              <a:t>60</a:t>
            </a:fld>
            <a:endParaRPr lang="en-US" altLang="it-IT"/>
          </a:p>
        </p:txBody>
      </p:sp>
      <p:sp>
        <p:nvSpPr>
          <p:cNvPr id="113667" name="Rectangle 2">
            <a:extLst>
              <a:ext uri="{FF2B5EF4-FFF2-40B4-BE49-F238E27FC236}">
                <a16:creationId xmlns:a16="http://schemas.microsoft.com/office/drawing/2014/main" id="{D4E6F12C-6ADB-F086-7DBB-BE4F32A106D1}"/>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FAA3DE3D-24A6-44C4-C140-4A802551B30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a:extLst>
              <a:ext uri="{FF2B5EF4-FFF2-40B4-BE49-F238E27FC236}">
                <a16:creationId xmlns:a16="http://schemas.microsoft.com/office/drawing/2014/main" id="{0F95B9A3-497C-9664-447B-FFBC0BA28A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24A6EDB-E97B-4A56-B008-C92A745E3754}" type="slidenum">
              <a:rPr lang="en-US" altLang="it-IT" smtClean="0"/>
              <a:pPr/>
              <a:t>61</a:t>
            </a:fld>
            <a:endParaRPr lang="en-US" altLang="it-IT"/>
          </a:p>
        </p:txBody>
      </p:sp>
      <p:sp>
        <p:nvSpPr>
          <p:cNvPr id="150531" name="Rectangle 2">
            <a:extLst>
              <a:ext uri="{FF2B5EF4-FFF2-40B4-BE49-F238E27FC236}">
                <a16:creationId xmlns:a16="http://schemas.microsoft.com/office/drawing/2014/main" id="{F83D769A-C7D4-15D5-E24B-1C00F5BBB071}"/>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F366523-B4A1-F7BF-EF11-B073BD7AB74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A6E51D74-BC78-4BE1-B3FB-518ECF0E985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C5B517AD-E908-4586-A79C-83818345EB7E}" type="slidenum">
              <a:rPr lang="en-US" altLang="it-IT" smtClean="0"/>
              <a:pPr/>
              <a:t>62</a:t>
            </a:fld>
            <a:endParaRPr lang="en-US" altLang="it-IT"/>
          </a:p>
        </p:txBody>
      </p:sp>
      <p:sp>
        <p:nvSpPr>
          <p:cNvPr id="152579" name="Rectangle 2">
            <a:extLst>
              <a:ext uri="{FF2B5EF4-FFF2-40B4-BE49-F238E27FC236}">
                <a16:creationId xmlns:a16="http://schemas.microsoft.com/office/drawing/2014/main" id="{51511F36-11DB-C81D-CBD8-02C67C543DE7}"/>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36F96C41-BC9C-5B3E-3CDD-5749BC8576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F19E0A0E-AA58-AB2A-9B4D-3DEF946D4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2258DA8-A05C-4DF2-B69D-D6AA19EE7A72}" type="slidenum">
              <a:rPr lang="en-US" altLang="it-IT" smtClean="0"/>
              <a:pPr/>
              <a:t>27</a:t>
            </a:fld>
            <a:endParaRPr lang="en-US" altLang="it-IT"/>
          </a:p>
        </p:txBody>
      </p:sp>
      <p:sp>
        <p:nvSpPr>
          <p:cNvPr id="6147" name="Rectangle 2">
            <a:extLst>
              <a:ext uri="{FF2B5EF4-FFF2-40B4-BE49-F238E27FC236}">
                <a16:creationId xmlns:a16="http://schemas.microsoft.com/office/drawing/2014/main" id="{14914B87-6230-0F8C-02D4-5F34BFE6AC47}"/>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0442F9A0-E571-D067-BC31-540616DA876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a:extLst>
              <a:ext uri="{FF2B5EF4-FFF2-40B4-BE49-F238E27FC236}">
                <a16:creationId xmlns:a16="http://schemas.microsoft.com/office/drawing/2014/main" id="{5E20BB15-9407-82AD-AFBF-118CAD50CD9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BD7292D-4195-472A-B17D-B73355474278}" type="slidenum">
              <a:rPr lang="en-US" altLang="it-IT" smtClean="0"/>
              <a:pPr/>
              <a:t>63</a:t>
            </a:fld>
            <a:endParaRPr lang="en-US" altLang="it-IT"/>
          </a:p>
        </p:txBody>
      </p:sp>
      <p:sp>
        <p:nvSpPr>
          <p:cNvPr id="154627" name="Rectangle 2">
            <a:extLst>
              <a:ext uri="{FF2B5EF4-FFF2-40B4-BE49-F238E27FC236}">
                <a16:creationId xmlns:a16="http://schemas.microsoft.com/office/drawing/2014/main" id="{611D401B-5B00-7543-D237-FEA6BED774E6}"/>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0C3C4514-47B8-CE0E-7E3F-FE6262E92C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a:extLst>
              <a:ext uri="{FF2B5EF4-FFF2-40B4-BE49-F238E27FC236}">
                <a16:creationId xmlns:a16="http://schemas.microsoft.com/office/drawing/2014/main" id="{DFFBA068-2802-9388-9DD3-697120E95D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7F8446B-F21E-4DED-A5A5-C6209955E522}" type="slidenum">
              <a:rPr lang="en-US" altLang="it-IT" smtClean="0"/>
              <a:pPr/>
              <a:t>64</a:t>
            </a:fld>
            <a:endParaRPr lang="en-US" altLang="it-IT"/>
          </a:p>
        </p:txBody>
      </p:sp>
      <p:sp>
        <p:nvSpPr>
          <p:cNvPr id="156675" name="Rectangle 2">
            <a:extLst>
              <a:ext uri="{FF2B5EF4-FFF2-40B4-BE49-F238E27FC236}">
                <a16:creationId xmlns:a16="http://schemas.microsoft.com/office/drawing/2014/main" id="{D6D98035-9675-8ECB-92AE-4F7846277DF2}"/>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CB32F2A4-FD31-6932-7C71-A6C8A6DD19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a:extLst>
              <a:ext uri="{FF2B5EF4-FFF2-40B4-BE49-F238E27FC236}">
                <a16:creationId xmlns:a16="http://schemas.microsoft.com/office/drawing/2014/main" id="{22731325-D73F-EF7C-2558-BA484AA942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8716F14-1725-4A00-8066-F9EF48029ECC}" type="slidenum">
              <a:rPr lang="en-US" altLang="it-IT" smtClean="0"/>
              <a:pPr/>
              <a:t>65</a:t>
            </a:fld>
            <a:endParaRPr lang="en-US" altLang="it-IT"/>
          </a:p>
        </p:txBody>
      </p:sp>
      <p:sp>
        <p:nvSpPr>
          <p:cNvPr id="158723" name="Rectangle 2">
            <a:extLst>
              <a:ext uri="{FF2B5EF4-FFF2-40B4-BE49-F238E27FC236}">
                <a16:creationId xmlns:a16="http://schemas.microsoft.com/office/drawing/2014/main" id="{287F5491-DE5C-5CBB-B06A-65467ADE4383}"/>
              </a:ext>
            </a:extLst>
          </p:cNvPr>
          <p:cNvSpPr>
            <a:spLocks noGrp="1" noRot="1" noChangeAspect="1" noChangeArrowheads="1" noTextEdit="1"/>
          </p:cNvSpPr>
          <p:nvPr>
            <p:ph type="sldImg"/>
          </p:nvPr>
        </p:nvSpPr>
        <p:spPr>
          <a:ln/>
        </p:spPr>
      </p:sp>
      <p:sp>
        <p:nvSpPr>
          <p:cNvPr id="158724" name="Rectangle 3">
            <a:extLst>
              <a:ext uri="{FF2B5EF4-FFF2-40B4-BE49-F238E27FC236}">
                <a16:creationId xmlns:a16="http://schemas.microsoft.com/office/drawing/2014/main" id="{49D4F705-9CFA-624D-8F4F-6C92AFB47A9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a:extLst>
              <a:ext uri="{FF2B5EF4-FFF2-40B4-BE49-F238E27FC236}">
                <a16:creationId xmlns:a16="http://schemas.microsoft.com/office/drawing/2014/main" id="{3E296A82-674B-9307-CCA7-506BA16B1A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5245CB70-737B-42D2-B14A-4951725776B2}" type="slidenum">
              <a:rPr lang="en-US" altLang="it-IT" smtClean="0"/>
              <a:pPr/>
              <a:t>66</a:t>
            </a:fld>
            <a:endParaRPr lang="en-US" altLang="it-IT"/>
          </a:p>
        </p:txBody>
      </p:sp>
      <p:sp>
        <p:nvSpPr>
          <p:cNvPr id="160771" name="Rectangle 2">
            <a:extLst>
              <a:ext uri="{FF2B5EF4-FFF2-40B4-BE49-F238E27FC236}">
                <a16:creationId xmlns:a16="http://schemas.microsoft.com/office/drawing/2014/main" id="{F16879DE-9A07-30F0-9AA4-2B3953509EF0}"/>
              </a:ext>
            </a:extLst>
          </p:cNvPr>
          <p:cNvSpPr>
            <a:spLocks noGrp="1" noRot="1" noChangeAspect="1" noChangeArrowheads="1" noTextEdit="1"/>
          </p:cNvSpPr>
          <p:nvPr>
            <p:ph type="sldImg"/>
          </p:nvPr>
        </p:nvSpPr>
        <p:spPr>
          <a:ln/>
        </p:spPr>
      </p:sp>
      <p:sp>
        <p:nvSpPr>
          <p:cNvPr id="160772" name="Rectangle 3">
            <a:extLst>
              <a:ext uri="{FF2B5EF4-FFF2-40B4-BE49-F238E27FC236}">
                <a16:creationId xmlns:a16="http://schemas.microsoft.com/office/drawing/2014/main" id="{B2F28089-8275-3E0E-AE82-737C0D60449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a:extLst>
              <a:ext uri="{FF2B5EF4-FFF2-40B4-BE49-F238E27FC236}">
                <a16:creationId xmlns:a16="http://schemas.microsoft.com/office/drawing/2014/main" id="{10FF668D-22CB-A035-4BCB-26F7197E3CD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0CEFCD-9792-4759-B788-E3AB927971D2}" type="slidenum">
              <a:rPr lang="en-US" altLang="it-IT" smtClean="0"/>
              <a:pPr/>
              <a:t>67</a:t>
            </a:fld>
            <a:endParaRPr lang="en-US" altLang="it-IT"/>
          </a:p>
        </p:txBody>
      </p:sp>
      <p:sp>
        <p:nvSpPr>
          <p:cNvPr id="162819" name="Rectangle 2">
            <a:extLst>
              <a:ext uri="{FF2B5EF4-FFF2-40B4-BE49-F238E27FC236}">
                <a16:creationId xmlns:a16="http://schemas.microsoft.com/office/drawing/2014/main" id="{33D151BD-CD47-43D2-FF85-DDFF7D07183A}"/>
              </a:ext>
            </a:extLst>
          </p:cNvPr>
          <p:cNvSpPr>
            <a:spLocks noGrp="1" noRot="1" noChangeAspect="1" noChangeArrowheads="1" noTextEdit="1"/>
          </p:cNvSpPr>
          <p:nvPr>
            <p:ph type="sldImg"/>
          </p:nvPr>
        </p:nvSpPr>
        <p:spPr>
          <a:ln/>
        </p:spPr>
      </p:sp>
      <p:sp>
        <p:nvSpPr>
          <p:cNvPr id="162820" name="Rectangle 3">
            <a:extLst>
              <a:ext uri="{FF2B5EF4-FFF2-40B4-BE49-F238E27FC236}">
                <a16:creationId xmlns:a16="http://schemas.microsoft.com/office/drawing/2014/main" id="{7E58C9EA-52E2-F9A8-91B7-F35F9E508F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a:extLst>
              <a:ext uri="{FF2B5EF4-FFF2-40B4-BE49-F238E27FC236}">
                <a16:creationId xmlns:a16="http://schemas.microsoft.com/office/drawing/2014/main" id="{C8CC7C9B-97D6-7596-8E20-F6DC5B861A2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06D059C-56BA-483E-A5FF-0D1FAAFE03D4}" type="slidenum">
              <a:rPr lang="en-US" altLang="it-IT" smtClean="0"/>
              <a:pPr/>
              <a:t>76</a:t>
            </a:fld>
            <a:endParaRPr lang="en-US" altLang="it-IT"/>
          </a:p>
        </p:txBody>
      </p:sp>
      <p:sp>
        <p:nvSpPr>
          <p:cNvPr id="164867" name="Rectangle 2">
            <a:extLst>
              <a:ext uri="{FF2B5EF4-FFF2-40B4-BE49-F238E27FC236}">
                <a16:creationId xmlns:a16="http://schemas.microsoft.com/office/drawing/2014/main" id="{4C15E984-8D43-C429-F335-CFC15BDA1D14}"/>
              </a:ext>
            </a:extLst>
          </p:cNvPr>
          <p:cNvSpPr>
            <a:spLocks noGrp="1" noRot="1" noChangeAspect="1" noChangeArrowheads="1" noTextEdit="1"/>
          </p:cNvSpPr>
          <p:nvPr>
            <p:ph type="sldImg"/>
          </p:nvPr>
        </p:nvSpPr>
        <p:spPr>
          <a:ln/>
        </p:spPr>
      </p:sp>
      <p:sp>
        <p:nvSpPr>
          <p:cNvPr id="164868" name="Rectangle 3">
            <a:extLst>
              <a:ext uri="{FF2B5EF4-FFF2-40B4-BE49-F238E27FC236}">
                <a16:creationId xmlns:a16="http://schemas.microsoft.com/office/drawing/2014/main" id="{6FB5506E-95B6-E8DC-3402-3334A8D192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a:extLst>
              <a:ext uri="{FF2B5EF4-FFF2-40B4-BE49-F238E27FC236}">
                <a16:creationId xmlns:a16="http://schemas.microsoft.com/office/drawing/2014/main" id="{6480BE47-CE3F-09BF-F5CB-F3E8D49A92C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9FC7728-E752-4B0C-B098-71D658A1B5AD}" type="slidenum">
              <a:rPr lang="en-US" altLang="it-IT" smtClean="0"/>
              <a:pPr/>
              <a:t>77</a:t>
            </a:fld>
            <a:endParaRPr lang="en-US" altLang="it-IT"/>
          </a:p>
        </p:txBody>
      </p:sp>
      <p:sp>
        <p:nvSpPr>
          <p:cNvPr id="166915" name="Rectangle 2">
            <a:extLst>
              <a:ext uri="{FF2B5EF4-FFF2-40B4-BE49-F238E27FC236}">
                <a16:creationId xmlns:a16="http://schemas.microsoft.com/office/drawing/2014/main" id="{FF79DE16-B1C0-7BA5-A032-E2BE3AF5ACC4}"/>
              </a:ext>
            </a:extLst>
          </p:cNvPr>
          <p:cNvSpPr>
            <a:spLocks noGrp="1" noRot="1" noChangeAspect="1" noChangeArrowheads="1" noTextEdit="1"/>
          </p:cNvSpPr>
          <p:nvPr>
            <p:ph type="sldImg"/>
          </p:nvPr>
        </p:nvSpPr>
        <p:spPr>
          <a:ln/>
        </p:spPr>
      </p:sp>
      <p:sp>
        <p:nvSpPr>
          <p:cNvPr id="166916" name="Rectangle 3">
            <a:extLst>
              <a:ext uri="{FF2B5EF4-FFF2-40B4-BE49-F238E27FC236}">
                <a16:creationId xmlns:a16="http://schemas.microsoft.com/office/drawing/2014/main" id="{AE05ED48-A85D-E3CC-B2E7-70E3E08E5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9E75F6C2-4678-01B7-9876-E26A40CAACE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B4DDBB78-4942-4953-A944-CBB5C4010ACD}" type="slidenum">
              <a:rPr lang="en-US" altLang="it-IT" smtClean="0"/>
              <a:pPr/>
              <a:t>78</a:t>
            </a:fld>
            <a:endParaRPr lang="en-US" altLang="it-IT"/>
          </a:p>
        </p:txBody>
      </p:sp>
      <p:sp>
        <p:nvSpPr>
          <p:cNvPr id="168963" name="Rectangle 2">
            <a:extLst>
              <a:ext uri="{FF2B5EF4-FFF2-40B4-BE49-F238E27FC236}">
                <a16:creationId xmlns:a16="http://schemas.microsoft.com/office/drawing/2014/main" id="{64239289-BE84-8491-19DC-91988ABCDC69}"/>
              </a:ext>
            </a:extLst>
          </p:cNvPr>
          <p:cNvSpPr>
            <a:spLocks noGrp="1" noRot="1" noChangeAspect="1" noChangeArrowheads="1" noTextEdit="1"/>
          </p:cNvSpPr>
          <p:nvPr>
            <p:ph type="sldImg"/>
          </p:nvPr>
        </p:nvSpPr>
        <p:spPr>
          <a:ln/>
        </p:spPr>
      </p:sp>
      <p:sp>
        <p:nvSpPr>
          <p:cNvPr id="168964" name="Rectangle 3">
            <a:extLst>
              <a:ext uri="{FF2B5EF4-FFF2-40B4-BE49-F238E27FC236}">
                <a16:creationId xmlns:a16="http://schemas.microsoft.com/office/drawing/2014/main" id="{AF489E4F-191A-64F4-4D27-3BDDF493A4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2575CF0-8E76-BEBF-C667-0BFD8B77A30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A5DEC44-8E44-4F1C-8950-280F6F00007F}" type="slidenum">
              <a:rPr lang="en-US" altLang="it-IT" smtClean="0"/>
              <a:pPr/>
              <a:t>79</a:t>
            </a:fld>
            <a:endParaRPr lang="en-US" altLang="it-IT"/>
          </a:p>
        </p:txBody>
      </p:sp>
      <p:sp>
        <p:nvSpPr>
          <p:cNvPr id="171011" name="Rectangle 2">
            <a:extLst>
              <a:ext uri="{FF2B5EF4-FFF2-40B4-BE49-F238E27FC236}">
                <a16:creationId xmlns:a16="http://schemas.microsoft.com/office/drawing/2014/main" id="{478FC064-00CB-08EC-397E-9D4AD4461408}"/>
              </a:ext>
            </a:extLst>
          </p:cNvPr>
          <p:cNvSpPr>
            <a:spLocks noGrp="1" noRot="1" noChangeAspect="1" noChangeArrowheads="1" noTextEdit="1"/>
          </p:cNvSpPr>
          <p:nvPr>
            <p:ph type="sldImg"/>
          </p:nvPr>
        </p:nvSpPr>
        <p:spPr>
          <a:ln/>
        </p:spPr>
      </p:sp>
      <p:sp>
        <p:nvSpPr>
          <p:cNvPr id="171012" name="Rectangle 3">
            <a:extLst>
              <a:ext uri="{FF2B5EF4-FFF2-40B4-BE49-F238E27FC236}">
                <a16:creationId xmlns:a16="http://schemas.microsoft.com/office/drawing/2014/main" id="{4FC0148C-6ECC-4DF3-973F-ABB7D744471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6D733BA7-5B8B-A11B-3E48-F1DF35012AA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A6E206-530B-4917-8E83-78775BC02260}" type="slidenum">
              <a:rPr lang="en-US" altLang="it-IT" smtClean="0"/>
              <a:pPr/>
              <a:t>80</a:t>
            </a:fld>
            <a:endParaRPr lang="en-US" altLang="it-IT"/>
          </a:p>
        </p:txBody>
      </p:sp>
      <p:sp>
        <p:nvSpPr>
          <p:cNvPr id="173059" name="Rectangle 2">
            <a:extLst>
              <a:ext uri="{FF2B5EF4-FFF2-40B4-BE49-F238E27FC236}">
                <a16:creationId xmlns:a16="http://schemas.microsoft.com/office/drawing/2014/main" id="{E4F41F29-CFD5-811E-BBC6-3EBE4E92BF7D}"/>
              </a:ext>
            </a:extLst>
          </p:cNvPr>
          <p:cNvSpPr>
            <a:spLocks noGrp="1" noRot="1" noChangeAspect="1" noChangeArrowheads="1" noTextEdit="1"/>
          </p:cNvSpPr>
          <p:nvPr>
            <p:ph type="sldImg"/>
          </p:nvPr>
        </p:nvSpPr>
        <p:spPr>
          <a:ln/>
        </p:spPr>
      </p:sp>
      <p:sp>
        <p:nvSpPr>
          <p:cNvPr id="173060" name="Rectangle 3">
            <a:extLst>
              <a:ext uri="{FF2B5EF4-FFF2-40B4-BE49-F238E27FC236}">
                <a16:creationId xmlns:a16="http://schemas.microsoft.com/office/drawing/2014/main" id="{2222797E-063E-9FE3-E967-75621DB9A2E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80797163-DC66-8BC2-C1A3-F8585475DBF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CA6E152-2E5F-442A-BB27-A99739A52019}" type="slidenum">
              <a:rPr lang="en-US" altLang="it-IT" smtClean="0"/>
              <a:pPr/>
              <a:t>33</a:t>
            </a:fld>
            <a:endParaRPr lang="en-US" altLang="it-IT"/>
          </a:p>
        </p:txBody>
      </p:sp>
      <p:sp>
        <p:nvSpPr>
          <p:cNvPr id="66563" name="Rectangle 2">
            <a:extLst>
              <a:ext uri="{FF2B5EF4-FFF2-40B4-BE49-F238E27FC236}">
                <a16:creationId xmlns:a16="http://schemas.microsoft.com/office/drawing/2014/main" id="{D5AD8816-5551-7499-A28A-E29804F0CB71}"/>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1CDF0E04-D147-5A53-24BA-ADFC775EC2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19763202-78B3-90B4-5606-3D6F763B5FE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ED18ED0-3E92-4F6B-BD02-10483FB8E2C9}" type="slidenum">
              <a:rPr lang="en-US" altLang="it-IT" smtClean="0"/>
              <a:pPr/>
              <a:t>81</a:t>
            </a:fld>
            <a:endParaRPr lang="en-US" altLang="it-IT"/>
          </a:p>
        </p:txBody>
      </p:sp>
      <p:sp>
        <p:nvSpPr>
          <p:cNvPr id="175107" name="Rectangle 2">
            <a:extLst>
              <a:ext uri="{FF2B5EF4-FFF2-40B4-BE49-F238E27FC236}">
                <a16:creationId xmlns:a16="http://schemas.microsoft.com/office/drawing/2014/main" id="{C5891F92-2FD6-5BA5-F5FF-C68F4A440A14}"/>
              </a:ext>
            </a:extLst>
          </p:cNvPr>
          <p:cNvSpPr>
            <a:spLocks noGrp="1" noRot="1" noChangeAspect="1" noChangeArrowheads="1" noTextEdit="1"/>
          </p:cNvSpPr>
          <p:nvPr>
            <p:ph type="sldImg"/>
          </p:nvPr>
        </p:nvSpPr>
        <p:spPr>
          <a:ln/>
        </p:spPr>
      </p:sp>
      <p:sp>
        <p:nvSpPr>
          <p:cNvPr id="175108" name="Rectangle 3">
            <a:extLst>
              <a:ext uri="{FF2B5EF4-FFF2-40B4-BE49-F238E27FC236}">
                <a16:creationId xmlns:a16="http://schemas.microsoft.com/office/drawing/2014/main" id="{8EE46DC2-E7F6-1E55-C328-CBCC52AB001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717FBAC4-F37B-C3F7-579D-1091B0A274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7C66FB7-2CF2-4C18-B55E-EA0AA74D5464}" type="slidenum">
              <a:rPr lang="en-US" altLang="it-IT" smtClean="0"/>
              <a:pPr/>
              <a:t>82</a:t>
            </a:fld>
            <a:endParaRPr lang="en-US" altLang="it-IT"/>
          </a:p>
        </p:txBody>
      </p:sp>
      <p:sp>
        <p:nvSpPr>
          <p:cNvPr id="177155" name="Rectangle 2">
            <a:extLst>
              <a:ext uri="{FF2B5EF4-FFF2-40B4-BE49-F238E27FC236}">
                <a16:creationId xmlns:a16="http://schemas.microsoft.com/office/drawing/2014/main" id="{40377DD8-A40F-5781-FE42-7C3C18A82C81}"/>
              </a:ext>
            </a:extLst>
          </p:cNvPr>
          <p:cNvSpPr>
            <a:spLocks noGrp="1" noRot="1" noChangeAspect="1" noChangeArrowheads="1" noTextEdit="1"/>
          </p:cNvSpPr>
          <p:nvPr>
            <p:ph type="sldImg"/>
          </p:nvPr>
        </p:nvSpPr>
        <p:spPr>
          <a:ln/>
        </p:spPr>
      </p:sp>
      <p:sp>
        <p:nvSpPr>
          <p:cNvPr id="177156" name="Rectangle 3">
            <a:extLst>
              <a:ext uri="{FF2B5EF4-FFF2-40B4-BE49-F238E27FC236}">
                <a16:creationId xmlns:a16="http://schemas.microsoft.com/office/drawing/2014/main" id="{AD62C6C6-996B-5364-AC28-BB3D5A61058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a:extLst>
              <a:ext uri="{FF2B5EF4-FFF2-40B4-BE49-F238E27FC236}">
                <a16:creationId xmlns:a16="http://schemas.microsoft.com/office/drawing/2014/main" id="{1E8C6524-635B-FDA7-20EA-2E9B22F6938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7800C46-574C-42BE-A765-208810B00DBB}" type="slidenum">
              <a:rPr lang="en-US" altLang="it-IT" smtClean="0"/>
              <a:pPr/>
              <a:t>86</a:t>
            </a:fld>
            <a:endParaRPr lang="en-US" altLang="it-IT"/>
          </a:p>
        </p:txBody>
      </p:sp>
      <p:sp>
        <p:nvSpPr>
          <p:cNvPr id="189443" name="Rectangle 2">
            <a:extLst>
              <a:ext uri="{FF2B5EF4-FFF2-40B4-BE49-F238E27FC236}">
                <a16:creationId xmlns:a16="http://schemas.microsoft.com/office/drawing/2014/main" id="{39558F2F-05A0-F969-DC7B-AE31EA7F8D88}"/>
              </a:ext>
            </a:extLst>
          </p:cNvPr>
          <p:cNvSpPr>
            <a:spLocks noGrp="1" noRot="1" noChangeAspect="1" noChangeArrowheads="1" noTextEdit="1"/>
          </p:cNvSpPr>
          <p:nvPr>
            <p:ph type="sldImg"/>
          </p:nvPr>
        </p:nvSpPr>
        <p:spPr>
          <a:ln/>
        </p:spPr>
      </p:sp>
      <p:sp>
        <p:nvSpPr>
          <p:cNvPr id="189444" name="Rectangle 3">
            <a:extLst>
              <a:ext uri="{FF2B5EF4-FFF2-40B4-BE49-F238E27FC236}">
                <a16:creationId xmlns:a16="http://schemas.microsoft.com/office/drawing/2014/main" id="{2AAA882C-0C3B-598D-5467-C3B314BD596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8EFDC1E2-1F5D-4CEA-8EA7-869E454ED68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184F830F-7048-4265-8368-0F6389823992}" type="slidenum">
              <a:rPr lang="en-US" altLang="it-IT" smtClean="0"/>
              <a:pPr/>
              <a:t>87</a:t>
            </a:fld>
            <a:endParaRPr lang="en-US" altLang="it-IT"/>
          </a:p>
        </p:txBody>
      </p:sp>
      <p:sp>
        <p:nvSpPr>
          <p:cNvPr id="191491" name="Rectangle 2">
            <a:extLst>
              <a:ext uri="{FF2B5EF4-FFF2-40B4-BE49-F238E27FC236}">
                <a16:creationId xmlns:a16="http://schemas.microsoft.com/office/drawing/2014/main" id="{AA5A1AD8-2959-7EDB-7BF1-782445BC0C04}"/>
              </a:ext>
            </a:extLst>
          </p:cNvPr>
          <p:cNvSpPr>
            <a:spLocks noGrp="1" noRot="1" noChangeAspect="1" noChangeArrowheads="1" noTextEdit="1"/>
          </p:cNvSpPr>
          <p:nvPr>
            <p:ph type="sldImg"/>
          </p:nvPr>
        </p:nvSpPr>
        <p:spPr>
          <a:ln/>
        </p:spPr>
      </p:sp>
      <p:sp>
        <p:nvSpPr>
          <p:cNvPr id="191492" name="Rectangle 3">
            <a:extLst>
              <a:ext uri="{FF2B5EF4-FFF2-40B4-BE49-F238E27FC236}">
                <a16:creationId xmlns:a16="http://schemas.microsoft.com/office/drawing/2014/main" id="{1B680A0E-B11E-436E-91F1-D430B909B74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4A99711A-9037-BE72-2770-882BB462974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850C0C6-9424-44C5-9F71-AA356F153B75}" type="slidenum">
              <a:rPr lang="en-US" altLang="it-IT" smtClean="0"/>
              <a:pPr/>
              <a:t>88</a:t>
            </a:fld>
            <a:endParaRPr lang="en-US" altLang="it-IT"/>
          </a:p>
        </p:txBody>
      </p:sp>
      <p:sp>
        <p:nvSpPr>
          <p:cNvPr id="193539" name="Rectangle 2">
            <a:extLst>
              <a:ext uri="{FF2B5EF4-FFF2-40B4-BE49-F238E27FC236}">
                <a16:creationId xmlns:a16="http://schemas.microsoft.com/office/drawing/2014/main" id="{304D5537-214E-EB28-EAB7-5696E443B432}"/>
              </a:ext>
            </a:extLst>
          </p:cNvPr>
          <p:cNvSpPr>
            <a:spLocks noGrp="1" noRot="1" noChangeAspect="1" noChangeArrowheads="1" noTextEdit="1"/>
          </p:cNvSpPr>
          <p:nvPr>
            <p:ph type="sldImg"/>
          </p:nvPr>
        </p:nvSpPr>
        <p:spPr>
          <a:ln/>
        </p:spPr>
      </p:sp>
      <p:sp>
        <p:nvSpPr>
          <p:cNvPr id="193540" name="Rectangle 3">
            <a:extLst>
              <a:ext uri="{FF2B5EF4-FFF2-40B4-BE49-F238E27FC236}">
                <a16:creationId xmlns:a16="http://schemas.microsoft.com/office/drawing/2014/main" id="{CAB37B97-D9A5-4DAA-13DC-12661FB7EE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FA15737A-DF47-11AE-A2D6-541F33E061E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F5096EB6-BE72-4BEB-B44F-595C3049BFEB}" type="slidenum">
              <a:rPr lang="en-US" altLang="it-IT" smtClean="0"/>
              <a:pPr/>
              <a:t>89</a:t>
            </a:fld>
            <a:endParaRPr lang="en-US" altLang="it-IT"/>
          </a:p>
        </p:txBody>
      </p:sp>
      <p:sp>
        <p:nvSpPr>
          <p:cNvPr id="195587" name="Rectangle 2">
            <a:extLst>
              <a:ext uri="{FF2B5EF4-FFF2-40B4-BE49-F238E27FC236}">
                <a16:creationId xmlns:a16="http://schemas.microsoft.com/office/drawing/2014/main" id="{2D6029B3-5F8A-005C-5E3C-E037961DDF61}"/>
              </a:ext>
            </a:extLst>
          </p:cNvPr>
          <p:cNvSpPr>
            <a:spLocks noGrp="1" noRot="1" noChangeAspect="1" noChangeArrowheads="1" noTextEdit="1"/>
          </p:cNvSpPr>
          <p:nvPr>
            <p:ph type="sldImg"/>
          </p:nvPr>
        </p:nvSpPr>
        <p:spPr>
          <a:ln/>
        </p:spPr>
      </p:sp>
      <p:sp>
        <p:nvSpPr>
          <p:cNvPr id="195588" name="Rectangle 3">
            <a:extLst>
              <a:ext uri="{FF2B5EF4-FFF2-40B4-BE49-F238E27FC236}">
                <a16:creationId xmlns:a16="http://schemas.microsoft.com/office/drawing/2014/main" id="{BCE69A14-8DD4-E7E9-766E-5CC6337E9FF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779A6AF4-D77C-13B8-3C93-E55226105E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A612A353-4848-4940-BA8D-A8AA4CA64B38}" type="slidenum">
              <a:rPr lang="en-US" altLang="it-IT" smtClean="0"/>
              <a:pPr/>
              <a:t>90</a:t>
            </a:fld>
            <a:endParaRPr lang="en-US" altLang="it-IT"/>
          </a:p>
        </p:txBody>
      </p:sp>
      <p:sp>
        <p:nvSpPr>
          <p:cNvPr id="197635" name="Rectangle 2">
            <a:extLst>
              <a:ext uri="{FF2B5EF4-FFF2-40B4-BE49-F238E27FC236}">
                <a16:creationId xmlns:a16="http://schemas.microsoft.com/office/drawing/2014/main" id="{79781AEE-7B6D-FD91-E7E1-9647307C145D}"/>
              </a:ext>
            </a:extLst>
          </p:cNvPr>
          <p:cNvSpPr>
            <a:spLocks noGrp="1" noRot="1" noChangeAspect="1" noChangeArrowheads="1" noTextEdit="1"/>
          </p:cNvSpPr>
          <p:nvPr>
            <p:ph type="sldImg"/>
          </p:nvPr>
        </p:nvSpPr>
        <p:spPr>
          <a:ln/>
        </p:spPr>
      </p:sp>
      <p:sp>
        <p:nvSpPr>
          <p:cNvPr id="197636" name="Rectangle 3">
            <a:extLst>
              <a:ext uri="{FF2B5EF4-FFF2-40B4-BE49-F238E27FC236}">
                <a16:creationId xmlns:a16="http://schemas.microsoft.com/office/drawing/2014/main" id="{C72254E6-E6D9-4383-B96A-60BF81C9940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DE05EF7C-A666-A769-2E8D-EDB2E79A4EA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7C15B16E-A320-4A37-9648-21B99803F3E2}" type="slidenum">
              <a:rPr lang="en-US" altLang="it-IT" smtClean="0"/>
              <a:pPr/>
              <a:t>91</a:t>
            </a:fld>
            <a:endParaRPr lang="en-US" altLang="it-IT"/>
          </a:p>
        </p:txBody>
      </p:sp>
      <p:sp>
        <p:nvSpPr>
          <p:cNvPr id="199683" name="Rectangle 2">
            <a:extLst>
              <a:ext uri="{FF2B5EF4-FFF2-40B4-BE49-F238E27FC236}">
                <a16:creationId xmlns:a16="http://schemas.microsoft.com/office/drawing/2014/main" id="{270D06E3-4D70-AFF9-FC04-0021866998CE}"/>
              </a:ext>
            </a:extLst>
          </p:cNvPr>
          <p:cNvSpPr>
            <a:spLocks noGrp="1" noRot="1" noChangeAspect="1" noChangeArrowheads="1" noTextEdit="1"/>
          </p:cNvSpPr>
          <p:nvPr>
            <p:ph type="sldImg"/>
          </p:nvPr>
        </p:nvSpPr>
        <p:spPr>
          <a:ln/>
        </p:spPr>
      </p:sp>
      <p:sp>
        <p:nvSpPr>
          <p:cNvPr id="199684" name="Rectangle 3">
            <a:extLst>
              <a:ext uri="{FF2B5EF4-FFF2-40B4-BE49-F238E27FC236}">
                <a16:creationId xmlns:a16="http://schemas.microsoft.com/office/drawing/2014/main" id="{551CD442-34D2-5526-40B8-99691BD18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F970FD2-F1A0-404A-75D3-84FA7ABBDE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9B181A83-540E-40AF-9137-2EF707317162}" type="slidenum">
              <a:rPr lang="en-US" altLang="it-IT" smtClean="0"/>
              <a:pPr/>
              <a:t>95</a:t>
            </a:fld>
            <a:endParaRPr lang="en-US" altLang="it-IT"/>
          </a:p>
        </p:txBody>
      </p:sp>
      <p:sp>
        <p:nvSpPr>
          <p:cNvPr id="201731" name="Rectangle 2">
            <a:extLst>
              <a:ext uri="{FF2B5EF4-FFF2-40B4-BE49-F238E27FC236}">
                <a16:creationId xmlns:a16="http://schemas.microsoft.com/office/drawing/2014/main" id="{C21AF56B-1609-5416-863F-526BA0329AD2}"/>
              </a:ext>
            </a:extLst>
          </p:cNvPr>
          <p:cNvSpPr>
            <a:spLocks noGrp="1" noRot="1" noChangeAspect="1" noChangeArrowheads="1" noTextEdit="1"/>
          </p:cNvSpPr>
          <p:nvPr>
            <p:ph type="sldImg"/>
          </p:nvPr>
        </p:nvSpPr>
        <p:spPr>
          <a:ln/>
        </p:spPr>
      </p:sp>
      <p:sp>
        <p:nvSpPr>
          <p:cNvPr id="201732" name="Rectangle 3">
            <a:extLst>
              <a:ext uri="{FF2B5EF4-FFF2-40B4-BE49-F238E27FC236}">
                <a16:creationId xmlns:a16="http://schemas.microsoft.com/office/drawing/2014/main" id="{CE216A6B-2E74-42A5-46CC-D0CB827AC94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00B09BE1-12EF-B649-AFE3-659DD989D56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A0698D8-FC6E-4069-9760-8EB5ED38734F}" type="slidenum">
              <a:rPr lang="en-US" altLang="it-IT" smtClean="0"/>
              <a:pPr/>
              <a:t>96</a:t>
            </a:fld>
            <a:endParaRPr lang="en-US" altLang="it-IT"/>
          </a:p>
        </p:txBody>
      </p:sp>
      <p:sp>
        <p:nvSpPr>
          <p:cNvPr id="203779" name="Rectangle 2">
            <a:extLst>
              <a:ext uri="{FF2B5EF4-FFF2-40B4-BE49-F238E27FC236}">
                <a16:creationId xmlns:a16="http://schemas.microsoft.com/office/drawing/2014/main" id="{9C70558E-4A11-A0D1-1873-323E5DB75E32}"/>
              </a:ext>
            </a:extLst>
          </p:cNvPr>
          <p:cNvSpPr>
            <a:spLocks noGrp="1" noRot="1" noChangeAspect="1" noChangeArrowheads="1" noTextEdit="1"/>
          </p:cNvSpPr>
          <p:nvPr>
            <p:ph type="sldImg"/>
          </p:nvPr>
        </p:nvSpPr>
        <p:spPr>
          <a:ln/>
        </p:spPr>
      </p:sp>
      <p:sp>
        <p:nvSpPr>
          <p:cNvPr id="203780" name="Rectangle 3">
            <a:extLst>
              <a:ext uri="{FF2B5EF4-FFF2-40B4-BE49-F238E27FC236}">
                <a16:creationId xmlns:a16="http://schemas.microsoft.com/office/drawing/2014/main" id="{E5053A17-CB2F-A947-871D-CC82B013EF5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0760F9F-4661-AC4D-1074-6330FE2348E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0018E37D-CBAB-448D-9A16-A6F59385986A}" type="slidenum">
              <a:rPr lang="en-US" altLang="it-IT" smtClean="0"/>
              <a:pPr/>
              <a:t>34</a:t>
            </a:fld>
            <a:endParaRPr lang="en-US" altLang="it-IT"/>
          </a:p>
        </p:txBody>
      </p:sp>
      <p:sp>
        <p:nvSpPr>
          <p:cNvPr id="68611" name="Rectangle 2">
            <a:extLst>
              <a:ext uri="{FF2B5EF4-FFF2-40B4-BE49-F238E27FC236}">
                <a16:creationId xmlns:a16="http://schemas.microsoft.com/office/drawing/2014/main" id="{1C12F8A8-5DB4-988E-D38D-E93E00993F33}"/>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D496B7E3-152E-0068-BE01-74A78EB8489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93EA16C9-58B9-B162-A1E3-6A198DDA946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69CFBC8E-2477-45E9-8CD7-1F97E9C1FA50}" type="slidenum">
              <a:rPr lang="en-US" altLang="it-IT" smtClean="0"/>
              <a:pPr/>
              <a:t>35</a:t>
            </a:fld>
            <a:endParaRPr lang="en-US" altLang="it-IT"/>
          </a:p>
        </p:txBody>
      </p:sp>
      <p:sp>
        <p:nvSpPr>
          <p:cNvPr id="70659" name="Rectangle 2">
            <a:extLst>
              <a:ext uri="{FF2B5EF4-FFF2-40B4-BE49-F238E27FC236}">
                <a16:creationId xmlns:a16="http://schemas.microsoft.com/office/drawing/2014/main" id="{13604E25-90F8-B24A-B628-5D4F00E66131}"/>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DC84AA5C-E2C8-2FCD-911D-6EEDA11E69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8E3F5C26-484D-C445-B857-30E0800DBE1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EF0F90EB-A9C7-493A-8640-6B6890D5CDB9}" type="slidenum">
              <a:rPr lang="en-US" altLang="it-IT" smtClean="0"/>
              <a:pPr/>
              <a:t>36</a:t>
            </a:fld>
            <a:endParaRPr lang="en-US" altLang="it-IT"/>
          </a:p>
        </p:txBody>
      </p:sp>
      <p:sp>
        <p:nvSpPr>
          <p:cNvPr id="72707" name="Rectangle 2">
            <a:extLst>
              <a:ext uri="{FF2B5EF4-FFF2-40B4-BE49-F238E27FC236}">
                <a16:creationId xmlns:a16="http://schemas.microsoft.com/office/drawing/2014/main" id="{47D60837-CD42-C352-27BF-639C377B9A48}"/>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20B6FCAE-9768-5EFC-9BE3-740C580A3A0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ABB0D7F3-3B17-AC1F-3FE5-DA80B1E8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3C6990C3-6A51-4ECC-9A22-551ECA7BAA58}" type="slidenum">
              <a:rPr lang="en-US" altLang="it-IT" smtClean="0"/>
              <a:pPr/>
              <a:t>37</a:t>
            </a:fld>
            <a:endParaRPr lang="en-US" altLang="it-IT"/>
          </a:p>
        </p:txBody>
      </p:sp>
      <p:sp>
        <p:nvSpPr>
          <p:cNvPr id="74755" name="Rectangle 2">
            <a:extLst>
              <a:ext uri="{FF2B5EF4-FFF2-40B4-BE49-F238E27FC236}">
                <a16:creationId xmlns:a16="http://schemas.microsoft.com/office/drawing/2014/main" id="{8788A57E-0373-42A8-72F6-0A58FC471EA7}"/>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D3DFDE02-09D4-93D3-0884-245E9C2993C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23D106FA-B61C-B179-BD68-F7A1E5E584C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85838">
              <a:defRPr>
                <a:solidFill>
                  <a:schemeClr val="tx1"/>
                </a:solidFill>
                <a:latin typeface="Arial" panose="020B0604020202020204" pitchFamily="34" charset="0"/>
              </a:defRPr>
            </a:lvl1pPr>
            <a:lvl2pPr marL="742950" indent="-285750" defTabSz="985838">
              <a:defRPr>
                <a:solidFill>
                  <a:schemeClr val="tx1"/>
                </a:solidFill>
                <a:latin typeface="Arial" panose="020B0604020202020204" pitchFamily="34" charset="0"/>
              </a:defRPr>
            </a:lvl2pPr>
            <a:lvl3pPr marL="1143000" indent="-228600" defTabSz="985838">
              <a:defRPr>
                <a:solidFill>
                  <a:schemeClr val="tx1"/>
                </a:solidFill>
                <a:latin typeface="Arial" panose="020B0604020202020204" pitchFamily="34" charset="0"/>
              </a:defRPr>
            </a:lvl3pPr>
            <a:lvl4pPr marL="1600200" indent="-228600" defTabSz="985838">
              <a:defRPr>
                <a:solidFill>
                  <a:schemeClr val="tx1"/>
                </a:solidFill>
                <a:latin typeface="Arial" panose="020B0604020202020204" pitchFamily="34" charset="0"/>
              </a:defRPr>
            </a:lvl4pPr>
            <a:lvl5pPr marL="2057400" indent="-228600" defTabSz="985838">
              <a:defRPr>
                <a:solidFill>
                  <a:schemeClr val="tx1"/>
                </a:solidFill>
                <a:latin typeface="Arial" panose="020B0604020202020204" pitchFamily="34" charset="0"/>
              </a:defRPr>
            </a:lvl5pPr>
            <a:lvl6pPr marL="2514600" indent="-228600" defTabSz="985838" eaLnBrk="0" fontAlgn="base" hangingPunct="0">
              <a:spcBef>
                <a:spcPct val="0"/>
              </a:spcBef>
              <a:spcAft>
                <a:spcPct val="0"/>
              </a:spcAft>
              <a:defRPr>
                <a:solidFill>
                  <a:schemeClr val="tx1"/>
                </a:solidFill>
                <a:latin typeface="Arial" panose="020B0604020202020204" pitchFamily="34" charset="0"/>
              </a:defRPr>
            </a:lvl6pPr>
            <a:lvl7pPr marL="2971800" indent="-228600" defTabSz="985838" eaLnBrk="0" fontAlgn="base" hangingPunct="0">
              <a:spcBef>
                <a:spcPct val="0"/>
              </a:spcBef>
              <a:spcAft>
                <a:spcPct val="0"/>
              </a:spcAft>
              <a:defRPr>
                <a:solidFill>
                  <a:schemeClr val="tx1"/>
                </a:solidFill>
                <a:latin typeface="Arial" panose="020B0604020202020204" pitchFamily="34" charset="0"/>
              </a:defRPr>
            </a:lvl7pPr>
            <a:lvl8pPr marL="3429000" indent="-228600" defTabSz="985838" eaLnBrk="0" fontAlgn="base" hangingPunct="0">
              <a:spcBef>
                <a:spcPct val="0"/>
              </a:spcBef>
              <a:spcAft>
                <a:spcPct val="0"/>
              </a:spcAft>
              <a:defRPr>
                <a:solidFill>
                  <a:schemeClr val="tx1"/>
                </a:solidFill>
                <a:latin typeface="Arial" panose="020B0604020202020204" pitchFamily="34" charset="0"/>
              </a:defRPr>
            </a:lvl8pPr>
            <a:lvl9pPr marL="3886200" indent="-228600" defTabSz="985838" eaLnBrk="0" fontAlgn="base" hangingPunct="0">
              <a:spcBef>
                <a:spcPct val="0"/>
              </a:spcBef>
              <a:spcAft>
                <a:spcPct val="0"/>
              </a:spcAft>
              <a:defRPr>
                <a:solidFill>
                  <a:schemeClr val="tx1"/>
                </a:solidFill>
                <a:latin typeface="Arial" panose="020B0604020202020204" pitchFamily="34" charset="0"/>
              </a:defRPr>
            </a:lvl9pPr>
          </a:lstStyle>
          <a:p>
            <a:fld id="{2A99F3DE-D98C-4C37-803F-DCA8D70307D4}" type="slidenum">
              <a:rPr lang="en-US" altLang="it-IT" smtClean="0"/>
              <a:pPr/>
              <a:t>38</a:t>
            </a:fld>
            <a:endParaRPr lang="en-US" altLang="it-IT"/>
          </a:p>
        </p:txBody>
      </p:sp>
      <p:sp>
        <p:nvSpPr>
          <p:cNvPr id="76803" name="Rectangle 2">
            <a:extLst>
              <a:ext uri="{FF2B5EF4-FFF2-40B4-BE49-F238E27FC236}">
                <a16:creationId xmlns:a16="http://schemas.microsoft.com/office/drawing/2014/main" id="{EDBB960E-A24C-51AE-236B-4D31DC2007FD}"/>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B9EE06C-13E2-BAD9-7F84-03327D8F615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8738A-10D9-53FD-74C6-AAD6BF060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293AFBC-C9C4-4581-40EB-426AD1B62B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16B136-FBC9-007B-5D25-71BD4153E8FC}"/>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A6F54735-9DA0-58C4-6A2F-22240D768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113F3-70C1-B3C3-6712-9CF58D59B796}"/>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7045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F40B2-2372-3623-7C17-A364E8CE76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A5B670-3988-4155-16FB-7AB11A3FF0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2BDEE-34D6-253A-2B19-4C9172A5BBF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20DFC701-119C-1FC4-19FB-B78414BEFA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9D0FF-FB9D-3E6D-DB81-1418338E080F}"/>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92664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ADE083-4C20-B03D-765C-C21560EBA2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F03D38-A50E-FCAD-A713-62BEFB57F1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B64754-8BCB-3186-DDFB-12049073F4C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9E760A61-68BA-7CE0-81E7-510BBA46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33BD3F-1FA4-E91A-A277-7A692C67D18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30314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olo, testo e contenuto 2">
    <p:spTree>
      <p:nvGrpSpPr>
        <p:cNvPr id="1" name=""/>
        <p:cNvGrpSpPr/>
        <p:nvPr/>
      </p:nvGrpSpPr>
      <p:grpSpPr>
        <a:xfrm>
          <a:off x="0" y="0"/>
          <a:ext cx="0" cy="0"/>
          <a:chOff x="0" y="0"/>
          <a:chExt cx="0" cy="0"/>
        </a:xfrm>
      </p:grpSpPr>
      <p:sp>
        <p:nvSpPr>
          <p:cNvPr id="2" name="Titolo 1"/>
          <p:cNvSpPr>
            <a:spLocks noGrp="1"/>
          </p:cNvSpPr>
          <p:nvPr>
            <p:ph type="title"/>
          </p:nvPr>
        </p:nvSpPr>
        <p:spPr>
          <a:xfrm>
            <a:off x="609600" y="274638"/>
            <a:ext cx="10972800" cy="1143000"/>
          </a:xfrm>
        </p:spPr>
        <p:txBody>
          <a:bodyPr/>
          <a:lstStyle/>
          <a:p>
            <a:r>
              <a:rPr lang="it-IT"/>
              <a:t>Fare clic per modificare lo stile del titolo</a:t>
            </a:r>
          </a:p>
        </p:txBody>
      </p:sp>
      <p:sp>
        <p:nvSpPr>
          <p:cNvPr id="3" name="Segnaposto testo 2"/>
          <p:cNvSpPr>
            <a:spLocks noGrp="1"/>
          </p:cNvSpPr>
          <p:nvPr>
            <p:ph type="body" sz="half" idx="1"/>
          </p:nvPr>
        </p:nvSpPr>
        <p:spPr>
          <a:xfrm>
            <a:off x="609600" y="1600201"/>
            <a:ext cx="5384800"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quarter" idx="2"/>
          </p:nvPr>
        </p:nvSpPr>
        <p:spPr>
          <a:xfrm>
            <a:off x="6197600" y="1600200"/>
            <a:ext cx="5384800" cy="21859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contenuto 4"/>
          <p:cNvSpPr>
            <a:spLocks noGrp="1"/>
          </p:cNvSpPr>
          <p:nvPr>
            <p:ph sz="quarter" idx="3"/>
          </p:nvPr>
        </p:nvSpPr>
        <p:spPr>
          <a:xfrm>
            <a:off x="6197600" y="3938589"/>
            <a:ext cx="5384800" cy="2187575"/>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ctangle 4">
            <a:extLst>
              <a:ext uri="{FF2B5EF4-FFF2-40B4-BE49-F238E27FC236}">
                <a16:creationId xmlns:a16="http://schemas.microsoft.com/office/drawing/2014/main" id="{04435FEA-69C2-C236-32EB-1CFCF25BC16C}"/>
              </a:ext>
            </a:extLst>
          </p:cNvPr>
          <p:cNvSpPr>
            <a:spLocks noGrp="1" noChangeArrowheads="1"/>
          </p:cNvSpPr>
          <p:nvPr>
            <p:ph type="dt" sz="half" idx="10"/>
          </p:nvPr>
        </p:nvSpPr>
        <p:spPr>
          <a:ln/>
        </p:spPr>
        <p:txBody>
          <a:bodyPr/>
          <a:lstStyle>
            <a:lvl1pPr>
              <a:defRPr/>
            </a:lvl1pPr>
          </a:lstStyle>
          <a:p>
            <a:pPr>
              <a:defRPr/>
            </a:pPr>
            <a:endParaRPr lang="en-US" altLang="it-IT"/>
          </a:p>
        </p:txBody>
      </p:sp>
      <p:sp>
        <p:nvSpPr>
          <p:cNvPr id="7" name="Rectangle 5">
            <a:extLst>
              <a:ext uri="{FF2B5EF4-FFF2-40B4-BE49-F238E27FC236}">
                <a16:creationId xmlns:a16="http://schemas.microsoft.com/office/drawing/2014/main" id="{E218CC3D-5F3C-6704-23D5-F0861F40123C}"/>
              </a:ext>
            </a:extLst>
          </p:cNvPr>
          <p:cNvSpPr>
            <a:spLocks noGrp="1" noChangeArrowheads="1"/>
          </p:cNvSpPr>
          <p:nvPr>
            <p:ph type="ftr" sz="quarter" idx="11"/>
          </p:nvPr>
        </p:nvSpPr>
        <p:spPr>
          <a:ln/>
        </p:spPr>
        <p:txBody>
          <a:bodyPr/>
          <a:lstStyle>
            <a:lvl1pPr>
              <a:defRPr/>
            </a:lvl1pPr>
          </a:lstStyle>
          <a:p>
            <a:pPr>
              <a:defRPr/>
            </a:pPr>
            <a:endParaRPr lang="en-US" altLang="it-IT"/>
          </a:p>
        </p:txBody>
      </p:sp>
      <p:sp>
        <p:nvSpPr>
          <p:cNvPr id="8" name="Rectangle 6">
            <a:extLst>
              <a:ext uri="{FF2B5EF4-FFF2-40B4-BE49-F238E27FC236}">
                <a16:creationId xmlns:a16="http://schemas.microsoft.com/office/drawing/2014/main" id="{0F1BCE2C-B96A-B1D3-077D-B74A8AB14471}"/>
              </a:ext>
            </a:extLst>
          </p:cNvPr>
          <p:cNvSpPr>
            <a:spLocks noGrp="1" noChangeArrowheads="1"/>
          </p:cNvSpPr>
          <p:nvPr>
            <p:ph type="sldNum" sz="quarter" idx="12"/>
          </p:nvPr>
        </p:nvSpPr>
        <p:spPr>
          <a:ln/>
        </p:spPr>
        <p:txBody>
          <a:bodyPr/>
          <a:lstStyle>
            <a:lvl1pPr>
              <a:defRPr/>
            </a:lvl1pPr>
          </a:lstStyle>
          <a:p>
            <a:pPr>
              <a:defRPr/>
            </a:pPr>
            <a:fld id="{434D3E24-7E0E-4077-8ED4-6A9775B15BE5}" type="slidenum">
              <a:rPr lang="en-US" altLang="it-IT"/>
              <a:pPr>
                <a:defRPr/>
              </a:pPr>
              <a:t>‹#›</a:t>
            </a:fld>
            <a:endParaRPr lang="en-US" altLang="it-IT"/>
          </a:p>
        </p:txBody>
      </p:sp>
    </p:spTree>
    <p:extLst>
      <p:ext uri="{BB962C8B-B14F-4D97-AF65-F5344CB8AC3E}">
        <p14:creationId xmlns:p14="http://schemas.microsoft.com/office/powerpoint/2010/main" val="3600802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0ACDE-2372-4E85-4B12-23B87DDCD3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DC4CBC-35DD-CA08-DA45-F6C292730A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ED9940-336E-8DF9-73F6-3850FF1A31EB}"/>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57E5F603-6828-C832-7768-B86799B2B8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0521F-B5AF-C66C-2846-25EA31BD8F0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522034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07028-537A-FB2D-90C7-C2FAB06FF0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9433A3-8283-02A2-54F9-C4BF73BC8B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4A8F6-6AC1-E8BE-0B32-C3E7209DD0E5}"/>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BDB32F3B-5897-6111-5F62-FF4D4182B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EED80-255E-A66D-C135-00E01CF06013}"/>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3979674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66B-2A83-CD29-C933-F257D4D301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99ADC0-7237-E64F-A51A-CC23687D4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6E6B25-C703-22EF-89AF-84E1E569CF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7012A-382E-A8CF-84E5-C11FAD6E701E}"/>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27A8796D-03D9-A7B2-5EC4-6F3A1A1792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CFD0C-71C2-C114-D444-F8938D01A10B}"/>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418264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9289-7E21-E556-4DCD-2B01912C02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69CA1D-C456-55BA-7EAC-0306399E8F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FB200B-8A6C-E02F-1B27-696E4D038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799C7A-165E-211F-88D5-16E48C42CF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5B6A12-1A7C-8E5F-DAB1-A5B8E70028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953EB0-B8B9-50F6-30FD-6A45662FA82D}"/>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8" name="Footer Placeholder 7">
            <a:extLst>
              <a:ext uri="{FF2B5EF4-FFF2-40B4-BE49-F238E27FC236}">
                <a16:creationId xmlns:a16="http://schemas.microsoft.com/office/drawing/2014/main" id="{EC016E85-1C24-BFE9-00AA-4583201D6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9312D4-0D68-0C59-28FF-3ABC89E89F32}"/>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207905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2E4D-5E28-367F-07AF-D2A2C75B3B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966E582-5591-6820-6A72-F8E82E834368}"/>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4" name="Footer Placeholder 3">
            <a:extLst>
              <a:ext uri="{FF2B5EF4-FFF2-40B4-BE49-F238E27FC236}">
                <a16:creationId xmlns:a16="http://schemas.microsoft.com/office/drawing/2014/main" id="{C4FB1863-B542-C3FC-B83D-6DDA2C2215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801E60-3B15-2CC6-DECA-5D35EBA3D19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224903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57212-D6EB-63A0-A8CA-C771044FE2B6}"/>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3" name="Footer Placeholder 2">
            <a:extLst>
              <a:ext uri="{FF2B5EF4-FFF2-40B4-BE49-F238E27FC236}">
                <a16:creationId xmlns:a16="http://schemas.microsoft.com/office/drawing/2014/main" id="{57181C87-4AF5-AA1C-8236-9152A594B9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11567B-D4D5-02E9-EC58-5E15C965DC44}"/>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044553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D5ECC-6318-24FA-B186-71EA9D056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714878-F85B-7E71-68CF-7AEC2AAF60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032AF7-C1FE-C647-2A00-BE41239A4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32EBF4-587A-2E21-849D-87AFAD815F72}"/>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C643E253-51B0-AA11-DAF3-D5DDBDD2D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D15D3-0CEA-BE9A-154F-E21E492EFA4A}"/>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98462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B9B18-1857-5EC6-15B4-7B9C09838E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D3160D-521D-139C-6B56-E12EB0EED5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C78251-DD9F-EC23-8092-DCE7A67D04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3F8330-F810-8C56-A63C-0BFC9E8BCF75}"/>
              </a:ext>
            </a:extLst>
          </p:cNvPr>
          <p:cNvSpPr>
            <a:spLocks noGrp="1"/>
          </p:cNvSpPr>
          <p:nvPr>
            <p:ph type="dt" sz="half" idx="10"/>
          </p:nvPr>
        </p:nvSpPr>
        <p:spPr/>
        <p:txBody>
          <a:bodyPr/>
          <a:lstStyle/>
          <a:p>
            <a:fld id="{945BD704-10E3-49A9-83ED-16966E0140EF}" type="datetimeFigureOut">
              <a:rPr lang="en-US" smtClean="0"/>
              <a:t>22-Dec-22</a:t>
            </a:fld>
            <a:endParaRPr lang="en-US"/>
          </a:p>
        </p:txBody>
      </p:sp>
      <p:sp>
        <p:nvSpPr>
          <p:cNvPr id="6" name="Footer Placeholder 5">
            <a:extLst>
              <a:ext uri="{FF2B5EF4-FFF2-40B4-BE49-F238E27FC236}">
                <a16:creationId xmlns:a16="http://schemas.microsoft.com/office/drawing/2014/main" id="{C4DACC75-A637-2901-C981-CE9FB24CEC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6C91A0-250E-7444-9809-35AD1BCF9587}"/>
              </a:ext>
            </a:extLst>
          </p:cNvPr>
          <p:cNvSpPr>
            <a:spLocks noGrp="1"/>
          </p:cNvSpPr>
          <p:nvPr>
            <p:ph type="sldNum" sz="quarter" idx="12"/>
          </p:nvPr>
        </p:nvSpPr>
        <p:spPr/>
        <p:txBody>
          <a:bodyPr/>
          <a:lstStyle/>
          <a:p>
            <a:fld id="{BB8DA3D0-55C2-4333-B4E1-180D56D0B448}" type="slidenum">
              <a:rPr lang="en-US" smtClean="0"/>
              <a:t>‹#›</a:t>
            </a:fld>
            <a:endParaRPr lang="en-US"/>
          </a:p>
        </p:txBody>
      </p:sp>
    </p:spTree>
    <p:extLst>
      <p:ext uri="{BB962C8B-B14F-4D97-AF65-F5344CB8AC3E}">
        <p14:creationId xmlns:p14="http://schemas.microsoft.com/office/powerpoint/2010/main" val="1131060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91B784-E8A4-179B-EFC3-FE1FE5CBC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540797-3055-2316-DF53-AE905DE6C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A939E4-0BB9-D81A-7A30-ED30A7B977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5BD704-10E3-49A9-83ED-16966E0140EF}" type="datetimeFigureOut">
              <a:rPr lang="en-US" smtClean="0"/>
              <a:t>22-Dec-22</a:t>
            </a:fld>
            <a:endParaRPr lang="en-US"/>
          </a:p>
        </p:txBody>
      </p:sp>
      <p:sp>
        <p:nvSpPr>
          <p:cNvPr id="5" name="Footer Placeholder 4">
            <a:extLst>
              <a:ext uri="{FF2B5EF4-FFF2-40B4-BE49-F238E27FC236}">
                <a16:creationId xmlns:a16="http://schemas.microsoft.com/office/drawing/2014/main" id="{98B1680C-6799-886B-2312-F51DEFF053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507F4A9-0668-F416-F750-392762FAA4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DA3D0-55C2-4333-B4E1-180D56D0B448}" type="slidenum">
              <a:rPr lang="en-US" smtClean="0"/>
              <a:t>‹#›</a:t>
            </a:fld>
            <a:endParaRPr lang="en-US"/>
          </a:p>
        </p:txBody>
      </p:sp>
    </p:spTree>
    <p:extLst>
      <p:ext uri="{BB962C8B-B14F-4D97-AF65-F5344CB8AC3E}">
        <p14:creationId xmlns:p14="http://schemas.microsoft.com/office/powerpoint/2010/main" val="24581046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22.png"/><Relationship Id="rId26" Type="http://schemas.openxmlformats.org/officeDocument/2006/relationships/image" Target="../media/image26.png"/><Relationship Id="rId21" Type="http://schemas.openxmlformats.org/officeDocument/2006/relationships/customXml" Target="../ink/ink10.xml"/><Relationship Id="rId34" Type="http://schemas.openxmlformats.org/officeDocument/2006/relationships/image" Target="../media/image30.png"/><Relationship Id="rId7" Type="http://schemas.openxmlformats.org/officeDocument/2006/relationships/customXml" Target="../ink/ink3.xml"/><Relationship Id="rId12" Type="http://schemas.openxmlformats.org/officeDocument/2006/relationships/image" Target="../media/image19.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32.png"/><Relationship Id="rId2" Type="http://schemas.openxmlformats.org/officeDocument/2006/relationships/image" Target="../media/image14.png"/><Relationship Id="rId16" Type="http://schemas.openxmlformats.org/officeDocument/2006/relationships/image" Target="../media/image21.png"/><Relationship Id="rId20" Type="http://schemas.openxmlformats.org/officeDocument/2006/relationships/image" Target="../media/image23.png"/><Relationship Id="rId29"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customXml" Target="../ink/ink5.xml"/><Relationship Id="rId24" Type="http://schemas.openxmlformats.org/officeDocument/2006/relationships/image" Target="../media/image25.png"/><Relationship Id="rId32" Type="http://schemas.openxmlformats.org/officeDocument/2006/relationships/image" Target="../media/image29.png"/><Relationship Id="rId37" Type="http://schemas.openxmlformats.org/officeDocument/2006/relationships/customXml" Target="../ink/ink18.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27.png"/><Relationship Id="rId36"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customXml" Target="../ink/ink9.xml"/><Relationship Id="rId31" Type="http://schemas.openxmlformats.org/officeDocument/2006/relationships/customXml" Target="../ink/ink15.xml"/><Relationship Id="rId4" Type="http://schemas.openxmlformats.org/officeDocument/2006/relationships/image" Target="../media/image15.png"/><Relationship Id="rId9" Type="http://schemas.openxmlformats.org/officeDocument/2006/relationships/customXml" Target="../ink/ink4.xml"/><Relationship Id="rId14" Type="http://schemas.openxmlformats.org/officeDocument/2006/relationships/image" Target="../media/image20.png"/><Relationship Id="rId22" Type="http://schemas.openxmlformats.org/officeDocument/2006/relationships/image" Target="../media/image24.png"/><Relationship Id="rId27" Type="http://schemas.openxmlformats.org/officeDocument/2006/relationships/customXml" Target="../ink/ink13.xml"/><Relationship Id="rId30" Type="http://schemas.openxmlformats.org/officeDocument/2006/relationships/image" Target="../media/image28.png"/><Relationship Id="rId35" Type="http://schemas.openxmlformats.org/officeDocument/2006/relationships/customXml" Target="../ink/ink17.xml"/><Relationship Id="rId8" Type="http://schemas.openxmlformats.org/officeDocument/2006/relationships/image" Target="../media/image17.png"/><Relationship Id="rId3" Type="http://schemas.openxmlformats.org/officeDocument/2006/relationships/customXml" Target="../ink/ink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5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39.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2.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www.ads.tuwien.ac.at/teaching/ws09/HeuOpt/ahuja-02.pdf"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research.att.com/~mgcr/grasp/gannbib/gannbib.html"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DB5BE-442B-D44F-A02B-A585DFDB9A0E}"/>
              </a:ext>
            </a:extLst>
          </p:cNvPr>
          <p:cNvSpPr>
            <a:spLocks noGrp="1"/>
          </p:cNvSpPr>
          <p:nvPr>
            <p:ph type="ctrTitle"/>
          </p:nvPr>
        </p:nvSpPr>
        <p:spPr/>
        <p:txBody>
          <a:bodyPr/>
          <a:lstStyle/>
          <a:p>
            <a:r>
              <a:rPr lang="en-US" dirty="0"/>
              <a:t>TSP con Pickup and Delivery</a:t>
            </a:r>
          </a:p>
        </p:txBody>
      </p:sp>
      <p:sp>
        <p:nvSpPr>
          <p:cNvPr id="3" name="Subtitle 2">
            <a:extLst>
              <a:ext uri="{FF2B5EF4-FFF2-40B4-BE49-F238E27FC236}">
                <a16:creationId xmlns:a16="http://schemas.microsoft.com/office/drawing/2014/main" id="{1BC3E664-E0C8-715C-DEF6-066C417E71E2}"/>
              </a:ext>
            </a:extLst>
          </p:cNvPr>
          <p:cNvSpPr>
            <a:spLocks noGrp="1"/>
          </p:cNvSpPr>
          <p:nvPr>
            <p:ph type="subTitle" idx="1"/>
          </p:nvPr>
        </p:nvSpPr>
        <p:spPr/>
        <p:txBody>
          <a:bodyPr/>
          <a:lstStyle/>
          <a:p>
            <a:r>
              <a:rPr lang="en-US" dirty="0"/>
              <a:t>Michele Vaccari - 121955</a:t>
            </a:r>
          </a:p>
        </p:txBody>
      </p:sp>
    </p:spTree>
    <p:extLst>
      <p:ext uri="{BB962C8B-B14F-4D97-AF65-F5344CB8AC3E}">
        <p14:creationId xmlns:p14="http://schemas.microsoft.com/office/powerpoint/2010/main" val="2628587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916E-66A0-6C56-0785-3A7C6FEF9027}"/>
              </a:ext>
            </a:extLst>
          </p:cNvPr>
          <p:cNvSpPr>
            <a:spLocks noGrp="1"/>
          </p:cNvSpPr>
          <p:nvPr>
            <p:ph type="title"/>
          </p:nvPr>
        </p:nvSpPr>
        <p:spPr/>
        <p:txBody>
          <a:bodyPr/>
          <a:lstStyle/>
          <a:p>
            <a:r>
              <a:rPr lang="en-US" dirty="0" err="1"/>
              <a:t>Organizzazione</a:t>
            </a:r>
            <a:r>
              <a:rPr lang="en-US" dirty="0"/>
              <a:t> del </a:t>
            </a:r>
            <a:r>
              <a:rPr lang="en-US" dirty="0" err="1"/>
              <a:t>progetto</a:t>
            </a:r>
            <a:endParaRPr lang="en-US" dirty="0"/>
          </a:p>
        </p:txBody>
      </p:sp>
      <p:sp>
        <p:nvSpPr>
          <p:cNvPr id="3" name="Content Placeholder 2">
            <a:extLst>
              <a:ext uri="{FF2B5EF4-FFF2-40B4-BE49-F238E27FC236}">
                <a16:creationId xmlns:a16="http://schemas.microsoft.com/office/drawing/2014/main" id="{F87057E2-5028-5750-7051-50BBEB3EA1D5}"/>
              </a:ext>
            </a:extLst>
          </p:cNvPr>
          <p:cNvSpPr>
            <a:spLocks noGrp="1"/>
          </p:cNvSpPr>
          <p:nvPr>
            <p:ph idx="1"/>
          </p:nvPr>
        </p:nvSpPr>
        <p:spPr/>
        <p:txBody>
          <a:bodyPr/>
          <a:lstStyle/>
          <a:p>
            <a:r>
              <a:rPr lang="en-US" dirty="0" err="1"/>
              <a:t>Strumenti</a:t>
            </a:r>
            <a:r>
              <a:rPr lang="en-US" dirty="0"/>
              <a:t> </a:t>
            </a:r>
            <a:r>
              <a:rPr lang="en-US" dirty="0" err="1"/>
              <a:t>utilizzati</a:t>
            </a:r>
            <a:r>
              <a:rPr lang="en-US" dirty="0"/>
              <a:t>:</a:t>
            </a:r>
          </a:p>
          <a:p>
            <a:pPr lvl="1"/>
            <a:r>
              <a:rPr lang="en-US" dirty="0" err="1"/>
              <a:t>Pyton</a:t>
            </a:r>
            <a:r>
              <a:rPr lang="en-US" dirty="0"/>
              <a:t> 3.10 con le </a:t>
            </a:r>
            <a:r>
              <a:rPr lang="en-US" dirty="0" err="1"/>
              <a:t>seguenti</a:t>
            </a:r>
            <a:r>
              <a:rPr lang="en-US" dirty="0"/>
              <a:t> </a:t>
            </a:r>
            <a:r>
              <a:rPr lang="en-US" dirty="0" err="1"/>
              <a:t>librerie</a:t>
            </a:r>
            <a:r>
              <a:rPr lang="en-US" dirty="0"/>
              <a:t>:</a:t>
            </a:r>
          </a:p>
          <a:p>
            <a:pPr lvl="2"/>
            <a:r>
              <a:rPr lang="en-US" dirty="0"/>
              <a:t>Click</a:t>
            </a:r>
          </a:p>
          <a:p>
            <a:pPr lvl="2"/>
            <a:r>
              <a:rPr lang="en-US" dirty="0" err="1"/>
              <a:t>Pytest</a:t>
            </a:r>
            <a:endParaRPr lang="en-US" dirty="0"/>
          </a:p>
          <a:p>
            <a:pPr lvl="1"/>
            <a:r>
              <a:rPr lang="en-US" dirty="0"/>
              <a:t>Visual Studio Code come editor di testo con </a:t>
            </a:r>
            <a:r>
              <a:rPr lang="en-US" dirty="0" err="1"/>
              <a:t>vari</a:t>
            </a:r>
            <a:r>
              <a:rPr lang="en-US" dirty="0"/>
              <a:t> plugin</a:t>
            </a:r>
          </a:p>
          <a:p>
            <a:pPr lvl="1"/>
            <a:r>
              <a:rPr lang="en-US" dirty="0"/>
              <a:t>Git per il </a:t>
            </a:r>
            <a:r>
              <a:rPr lang="en-US" dirty="0" err="1"/>
              <a:t>versionamento</a:t>
            </a:r>
            <a:r>
              <a:rPr lang="en-US" dirty="0"/>
              <a:t> del </a:t>
            </a:r>
            <a:r>
              <a:rPr lang="en-US" dirty="0" err="1"/>
              <a:t>codice</a:t>
            </a:r>
            <a:endParaRPr lang="en-US" dirty="0"/>
          </a:p>
          <a:p>
            <a:r>
              <a:rPr lang="en-US" dirty="0" err="1"/>
              <a:t>Organizzazione</a:t>
            </a:r>
            <a:r>
              <a:rPr lang="en-US" dirty="0"/>
              <a:t> del software:</a:t>
            </a:r>
          </a:p>
          <a:p>
            <a:pPr lvl="1"/>
            <a:r>
              <a:rPr lang="en-US" dirty="0" err="1"/>
              <a:t>Tutto</a:t>
            </a:r>
            <a:r>
              <a:rPr lang="en-US" dirty="0"/>
              <a:t> il software </a:t>
            </a:r>
            <a:r>
              <a:rPr lang="en-US" dirty="0" err="1"/>
              <a:t>si</a:t>
            </a:r>
            <a:r>
              <a:rPr lang="en-US" dirty="0"/>
              <a:t> </a:t>
            </a:r>
            <a:r>
              <a:rPr lang="en-US" dirty="0" err="1"/>
              <a:t>trova</a:t>
            </a:r>
            <a:r>
              <a:rPr lang="en-US" dirty="0"/>
              <a:t> </a:t>
            </a:r>
            <a:r>
              <a:rPr lang="en-US" dirty="0" err="1"/>
              <a:t>su</a:t>
            </a:r>
            <a:r>
              <a:rPr lang="en-US" dirty="0"/>
              <a:t> un repo GitHub:</a:t>
            </a:r>
          </a:p>
          <a:p>
            <a:pPr lvl="1"/>
            <a:r>
              <a:rPr lang="en-US" dirty="0"/>
              <a:t>Ho </a:t>
            </a:r>
            <a:r>
              <a:rPr lang="en-US" dirty="0" err="1"/>
              <a:t>realizzato</a:t>
            </a:r>
            <a:r>
              <a:rPr lang="en-US" dirty="0"/>
              <a:t> </a:t>
            </a:r>
            <a:r>
              <a:rPr lang="en-US" dirty="0" err="1"/>
              <a:t>una</a:t>
            </a:r>
            <a:r>
              <a:rPr lang="en-US" dirty="0"/>
              <a:t> </a:t>
            </a:r>
            <a:r>
              <a:rPr lang="en-US" dirty="0" err="1"/>
              <a:t>libreria</a:t>
            </a:r>
            <a:r>
              <a:rPr lang="en-US" dirty="0"/>
              <a:t> </a:t>
            </a:r>
            <a:r>
              <a:rPr lang="en-US" dirty="0" err="1"/>
              <a:t>che</a:t>
            </a:r>
            <a:r>
              <a:rPr lang="en-US" dirty="0"/>
              <a:t> </a:t>
            </a:r>
            <a:r>
              <a:rPr lang="en-US" dirty="0" err="1"/>
              <a:t>implementa</a:t>
            </a:r>
            <a:r>
              <a:rPr lang="en-US" dirty="0"/>
              <a:t> </a:t>
            </a:r>
            <a:r>
              <a:rPr lang="en-US" dirty="0" err="1"/>
              <a:t>i</a:t>
            </a:r>
            <a:r>
              <a:rPr lang="en-US" dirty="0"/>
              <a:t> </a:t>
            </a:r>
            <a:r>
              <a:rPr lang="en-US" dirty="0" err="1"/>
              <a:t>vari</a:t>
            </a:r>
            <a:r>
              <a:rPr lang="en-US" dirty="0"/>
              <a:t> </a:t>
            </a:r>
            <a:r>
              <a:rPr lang="en-US" dirty="0" err="1"/>
              <a:t>algoritmi</a:t>
            </a:r>
            <a:r>
              <a:rPr lang="en-US" dirty="0"/>
              <a:t> e </a:t>
            </a:r>
            <a:r>
              <a:rPr lang="en-US" dirty="0" err="1"/>
              <a:t>una</a:t>
            </a:r>
            <a:r>
              <a:rPr lang="en-US" dirty="0"/>
              <a:t> CLI (Command Line Interface) </a:t>
            </a:r>
            <a:r>
              <a:rPr lang="en-US" dirty="0" err="1"/>
              <a:t>che</a:t>
            </a:r>
            <a:r>
              <a:rPr lang="en-US" dirty="0"/>
              <a:t> </a:t>
            </a:r>
            <a:r>
              <a:rPr lang="en-US" dirty="0" err="1"/>
              <a:t>utilizza</a:t>
            </a:r>
            <a:r>
              <a:rPr lang="en-US" dirty="0"/>
              <a:t> la </a:t>
            </a:r>
            <a:r>
              <a:rPr lang="en-US" dirty="0" err="1"/>
              <a:t>libreria</a:t>
            </a:r>
            <a:r>
              <a:rPr lang="en-US" dirty="0"/>
              <a:t>.</a:t>
            </a:r>
          </a:p>
          <a:p>
            <a:pPr lvl="1"/>
            <a:r>
              <a:rPr lang="en-US" dirty="0" err="1"/>
              <a:t>Vediamo</a:t>
            </a:r>
            <a:r>
              <a:rPr lang="en-US" dirty="0"/>
              <a:t> </a:t>
            </a:r>
            <a:r>
              <a:rPr lang="en-US" dirty="0" err="1"/>
              <a:t>brevemente</a:t>
            </a:r>
            <a:r>
              <a:rPr lang="en-US" dirty="0"/>
              <a:t> la </a:t>
            </a:r>
            <a:r>
              <a:rPr lang="en-US" dirty="0" err="1"/>
              <a:t>struttura</a:t>
            </a:r>
            <a:r>
              <a:rPr lang="en-US" dirty="0"/>
              <a:t> del </a:t>
            </a:r>
            <a:r>
              <a:rPr lang="en-US" dirty="0" err="1"/>
              <a:t>progetto</a:t>
            </a:r>
            <a:r>
              <a:rPr lang="en-US" dirty="0"/>
              <a:t> </a:t>
            </a:r>
            <a:r>
              <a:rPr lang="en-US" dirty="0" err="1"/>
              <a:t>nel</a:t>
            </a:r>
            <a:r>
              <a:rPr lang="en-US" dirty="0"/>
              <a:t> </a:t>
            </a:r>
            <a:r>
              <a:rPr lang="en-US" dirty="0" err="1"/>
              <a:t>concreto</a:t>
            </a:r>
            <a:r>
              <a:rPr lang="en-US" dirty="0"/>
              <a:t>.</a:t>
            </a:r>
          </a:p>
        </p:txBody>
      </p:sp>
    </p:spTree>
    <p:extLst>
      <p:ext uri="{BB962C8B-B14F-4D97-AF65-F5344CB8AC3E}">
        <p14:creationId xmlns:p14="http://schemas.microsoft.com/office/powerpoint/2010/main" val="1231769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3AF6F3-EABC-B070-B398-D3CA0D1E2F65}"/>
              </a:ext>
            </a:extLst>
          </p:cNvPr>
          <p:cNvPicPr>
            <a:picLocks noChangeAspect="1"/>
          </p:cNvPicPr>
          <p:nvPr/>
        </p:nvPicPr>
        <p:blipFill>
          <a:blip r:embed="rId2"/>
          <a:stretch>
            <a:fillRect/>
          </a:stretch>
        </p:blipFill>
        <p:spPr>
          <a:xfrm>
            <a:off x="0" y="343609"/>
            <a:ext cx="12192000" cy="6170781"/>
          </a:xfrm>
          <a:prstGeom prst="rect">
            <a:avLst/>
          </a:prstGeom>
        </p:spPr>
      </p:pic>
      <p:sp>
        <p:nvSpPr>
          <p:cNvPr id="2" name="TextBox 1">
            <a:extLst>
              <a:ext uri="{FF2B5EF4-FFF2-40B4-BE49-F238E27FC236}">
                <a16:creationId xmlns:a16="http://schemas.microsoft.com/office/drawing/2014/main" id="{B2977C20-80DD-2913-1F7B-33E7B9600051}"/>
              </a:ext>
            </a:extLst>
          </p:cNvPr>
          <p:cNvSpPr txBox="1"/>
          <p:nvPr/>
        </p:nvSpPr>
        <p:spPr>
          <a:xfrm>
            <a:off x="610637" y="2147855"/>
            <a:ext cx="8242449" cy="369332"/>
          </a:xfrm>
          <a:prstGeom prst="rect">
            <a:avLst/>
          </a:prstGeom>
          <a:noFill/>
        </p:spPr>
        <p:txBody>
          <a:bodyPr wrap="none" rtlCol="0">
            <a:spAutoFit/>
          </a:bodyPr>
          <a:lstStyle/>
          <a:p>
            <a:r>
              <a:rPr lang="en-US" dirty="0">
                <a:solidFill>
                  <a:srgbClr val="FF0000"/>
                </a:solidFill>
              </a:rPr>
              <a:t>Come </a:t>
            </a:r>
            <a:r>
              <a:rPr lang="en-US" dirty="0" err="1">
                <a:solidFill>
                  <a:srgbClr val="FF0000"/>
                </a:solidFill>
              </a:rPr>
              <a:t>costruisco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elite? </a:t>
            </a:r>
            <a:r>
              <a:rPr lang="en-US" dirty="0" err="1">
                <a:solidFill>
                  <a:srgbClr val="FF0000"/>
                </a:solidFill>
              </a:rPr>
              <a:t>Prendo</a:t>
            </a:r>
            <a:r>
              <a:rPr lang="en-US" dirty="0">
                <a:solidFill>
                  <a:srgbClr val="FF0000"/>
                </a:solidFill>
              </a:rPr>
              <a:t> </a:t>
            </a:r>
            <a:r>
              <a:rPr lang="en-US" dirty="0" err="1">
                <a:solidFill>
                  <a:srgbClr val="FF0000"/>
                </a:solidFill>
              </a:rPr>
              <a:t>l’insieme</a:t>
            </a:r>
            <a:r>
              <a:rPr lang="en-US" dirty="0">
                <a:solidFill>
                  <a:srgbClr val="FF0000"/>
                </a:solidFill>
              </a:rPr>
              <a:t> di </a:t>
            </a:r>
            <a:r>
              <a:rPr lang="en-US" dirty="0" err="1">
                <a:solidFill>
                  <a:srgbClr val="FF0000"/>
                </a:solidFill>
              </a:rPr>
              <a:t>soluzioni</a:t>
            </a:r>
            <a:r>
              <a:rPr lang="en-US" dirty="0">
                <a:solidFill>
                  <a:srgbClr val="FF0000"/>
                </a:solidFill>
              </a:rPr>
              <a:t> </a:t>
            </a:r>
            <a:r>
              <a:rPr lang="en-US" dirty="0" err="1">
                <a:solidFill>
                  <a:srgbClr val="FF0000"/>
                </a:solidFill>
              </a:rPr>
              <a:t>ammissibili</a:t>
            </a:r>
            <a:r>
              <a:rPr lang="en-US" dirty="0">
                <a:solidFill>
                  <a:srgbClr val="FF0000"/>
                </a:solidFill>
              </a:rPr>
              <a:t>?</a:t>
            </a:r>
          </a:p>
        </p:txBody>
      </p:sp>
      <p:sp>
        <p:nvSpPr>
          <p:cNvPr id="3" name="TextBox 2">
            <a:extLst>
              <a:ext uri="{FF2B5EF4-FFF2-40B4-BE49-F238E27FC236}">
                <a16:creationId xmlns:a16="http://schemas.microsoft.com/office/drawing/2014/main" id="{4D64F889-AC4E-A3BF-26C8-6479A541D77D}"/>
              </a:ext>
            </a:extLst>
          </p:cNvPr>
          <p:cNvSpPr txBox="1"/>
          <p:nvPr/>
        </p:nvSpPr>
        <p:spPr>
          <a:xfrm>
            <a:off x="680487" y="3093488"/>
            <a:ext cx="2813784" cy="369332"/>
          </a:xfrm>
          <a:prstGeom prst="rect">
            <a:avLst/>
          </a:prstGeom>
          <a:noFill/>
        </p:spPr>
        <p:txBody>
          <a:bodyPr wrap="none" rtlCol="0">
            <a:spAutoFit/>
          </a:bodyPr>
          <a:lstStyle/>
          <a:p>
            <a:r>
              <a:rPr lang="en-US" dirty="0" err="1">
                <a:solidFill>
                  <a:srgbClr val="FF0000"/>
                </a:solidFill>
              </a:rPr>
              <a:t>Cos’è</a:t>
            </a:r>
            <a:r>
              <a:rPr lang="en-US" dirty="0">
                <a:solidFill>
                  <a:srgbClr val="FF0000"/>
                </a:solidFill>
              </a:rPr>
              <a:t> la </a:t>
            </a:r>
            <a:r>
              <a:rPr lang="en-US" dirty="0" err="1">
                <a:solidFill>
                  <a:srgbClr val="FF0000"/>
                </a:solidFill>
              </a:rPr>
              <a:t>soluzione</a:t>
            </a:r>
            <a:r>
              <a:rPr lang="en-US" dirty="0">
                <a:solidFill>
                  <a:srgbClr val="FF0000"/>
                </a:solidFill>
              </a:rPr>
              <a:t> target s*?</a:t>
            </a:r>
          </a:p>
        </p:txBody>
      </p:sp>
    </p:spTree>
    <p:extLst>
      <p:ext uri="{BB962C8B-B14F-4D97-AF65-F5344CB8AC3E}">
        <p14:creationId xmlns:p14="http://schemas.microsoft.com/office/powerpoint/2010/main" val="280226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C45442-B179-6ABF-57D0-5FFFA7D4DB20}"/>
              </a:ext>
            </a:extLst>
          </p:cNvPr>
          <p:cNvPicPr>
            <a:picLocks noChangeAspect="1"/>
          </p:cNvPicPr>
          <p:nvPr/>
        </p:nvPicPr>
        <p:blipFill>
          <a:blip r:embed="rId2"/>
          <a:stretch>
            <a:fillRect/>
          </a:stretch>
        </p:blipFill>
        <p:spPr>
          <a:xfrm>
            <a:off x="0" y="264040"/>
            <a:ext cx="12192000" cy="6329919"/>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851D44-9154-3B74-1EF6-B659C743863F}"/>
                  </a:ext>
                </a:extLst>
              </p14:cNvPr>
              <p14:cNvContentPartPr/>
              <p14:nvPr/>
            </p14:nvContentPartPr>
            <p14:xfrm>
              <a:off x="1629424" y="2052671"/>
              <a:ext cx="186480" cy="138240"/>
            </p14:xfrm>
          </p:contentPart>
        </mc:Choice>
        <mc:Fallback xmlns="">
          <p:pic>
            <p:nvPicPr>
              <p:cNvPr id="2" name="Ink 1">
                <a:extLst>
                  <a:ext uri="{FF2B5EF4-FFF2-40B4-BE49-F238E27FC236}">
                    <a16:creationId xmlns:a16="http://schemas.microsoft.com/office/drawing/2014/main" id="{FF851D44-9154-3B74-1EF6-B659C743863F}"/>
                  </a:ext>
                </a:extLst>
              </p:cNvPr>
              <p:cNvPicPr/>
              <p:nvPr/>
            </p:nvPicPr>
            <p:blipFill>
              <a:blip r:embed="rId4"/>
              <a:stretch>
                <a:fillRect/>
              </a:stretch>
            </p:blipFill>
            <p:spPr>
              <a:xfrm>
                <a:off x="1620784" y="2043671"/>
                <a:ext cx="204120" cy="155880"/>
              </a:xfrm>
              <a:prstGeom prst="rect">
                <a:avLst/>
              </a:prstGeom>
            </p:spPr>
          </p:pic>
        </mc:Fallback>
      </mc:AlternateContent>
      <p:sp>
        <p:nvSpPr>
          <p:cNvPr id="5" name="TextBox 4">
            <a:extLst>
              <a:ext uri="{FF2B5EF4-FFF2-40B4-BE49-F238E27FC236}">
                <a16:creationId xmlns:a16="http://schemas.microsoft.com/office/drawing/2014/main" id="{E6F0F420-A89D-986F-EE68-B05099A213FD}"/>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6" name="TextBox 5">
            <a:extLst>
              <a:ext uri="{FF2B5EF4-FFF2-40B4-BE49-F238E27FC236}">
                <a16:creationId xmlns:a16="http://schemas.microsoft.com/office/drawing/2014/main" id="{7382FBBE-0C72-BBC3-8463-6E460EC06DF9}"/>
              </a:ext>
            </a:extLst>
          </p:cNvPr>
          <p:cNvSpPr txBox="1"/>
          <p:nvPr/>
        </p:nvSpPr>
        <p:spPr>
          <a:xfrm>
            <a:off x="5744547" y="1250301"/>
            <a:ext cx="5237583" cy="369332"/>
          </a:xfrm>
          <a:prstGeom prst="rect">
            <a:avLst/>
          </a:prstGeom>
          <a:noFill/>
        </p:spPr>
        <p:txBody>
          <a:bodyPr wrap="square" rtlCol="0">
            <a:spAutoFit/>
          </a:bodyPr>
          <a:lstStyle/>
          <a:p>
            <a:r>
              <a:rPr lang="en-US" dirty="0" err="1"/>
              <a:t>Guided_solution</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
        <p:nvSpPr>
          <p:cNvPr id="7" name="TextBox 6">
            <a:extLst>
              <a:ext uri="{FF2B5EF4-FFF2-40B4-BE49-F238E27FC236}">
                <a16:creationId xmlns:a16="http://schemas.microsoft.com/office/drawing/2014/main" id="{99B50131-65AF-A108-542D-88F5251D7527}"/>
              </a:ext>
            </a:extLst>
          </p:cNvPr>
          <p:cNvSpPr txBox="1"/>
          <p:nvPr/>
        </p:nvSpPr>
        <p:spPr>
          <a:xfrm>
            <a:off x="447869" y="1619633"/>
            <a:ext cx="5237583" cy="369332"/>
          </a:xfrm>
          <a:prstGeom prst="rect">
            <a:avLst/>
          </a:prstGeom>
          <a:noFill/>
        </p:spPr>
        <p:txBody>
          <a:bodyPr wrap="square" rtlCol="0">
            <a:spAutoFit/>
          </a:bodyPr>
          <a:lstStyle/>
          <a:p>
            <a:r>
              <a:rPr lang="en-US" dirty="0"/>
              <a:t>S* </a:t>
            </a:r>
            <a:r>
              <a:rPr lang="en-US" dirty="0" err="1"/>
              <a:t>potrebbe</a:t>
            </a:r>
            <a:r>
              <a:rPr lang="en-US" dirty="0"/>
              <a:t> </a:t>
            </a:r>
            <a:r>
              <a:rPr lang="en-US" dirty="0" err="1"/>
              <a:t>essere</a:t>
            </a:r>
            <a:r>
              <a:rPr lang="en-US" dirty="0"/>
              <a:t> data da </a:t>
            </a:r>
            <a:r>
              <a:rPr lang="en-US" dirty="0" err="1"/>
              <a:t>una</a:t>
            </a:r>
            <a:r>
              <a:rPr lang="en-US" dirty="0"/>
              <a:t> city-swap o city-insert</a:t>
            </a:r>
          </a:p>
        </p:txBody>
      </p:sp>
    </p:spTree>
    <p:extLst>
      <p:ext uri="{BB962C8B-B14F-4D97-AF65-F5344CB8AC3E}">
        <p14:creationId xmlns:p14="http://schemas.microsoft.com/office/powerpoint/2010/main" val="3419809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8F61F-7CDA-381C-C3CF-89F376F8DFAA}"/>
              </a:ext>
            </a:extLst>
          </p:cNvPr>
          <p:cNvPicPr>
            <a:picLocks noChangeAspect="1"/>
          </p:cNvPicPr>
          <p:nvPr/>
        </p:nvPicPr>
        <p:blipFill>
          <a:blip r:embed="rId2"/>
          <a:stretch>
            <a:fillRect/>
          </a:stretch>
        </p:blipFill>
        <p:spPr>
          <a:xfrm>
            <a:off x="0" y="193474"/>
            <a:ext cx="12192000" cy="6471052"/>
          </a:xfrm>
          <a:prstGeom prst="rect">
            <a:avLst/>
          </a:prstGeom>
        </p:spPr>
      </p:pic>
    </p:spTree>
    <p:extLst>
      <p:ext uri="{BB962C8B-B14F-4D97-AF65-F5344CB8AC3E}">
        <p14:creationId xmlns:p14="http://schemas.microsoft.com/office/powerpoint/2010/main" val="12801643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97F7-1359-74FF-8E79-BFFA462448F6}"/>
              </a:ext>
            </a:extLst>
          </p:cNvPr>
          <p:cNvSpPr>
            <a:spLocks noGrp="1"/>
          </p:cNvSpPr>
          <p:nvPr>
            <p:ph type="title"/>
          </p:nvPr>
        </p:nvSpPr>
        <p:spPr>
          <a:xfrm>
            <a:off x="838200" y="2766218"/>
            <a:ext cx="10515600" cy="1325563"/>
          </a:xfrm>
        </p:spPr>
        <p:txBody>
          <a:bodyPr/>
          <a:lstStyle/>
          <a:p>
            <a:r>
              <a:rPr lang="en-US" dirty="0" err="1"/>
              <a:t>Conclusioni</a:t>
            </a:r>
            <a:endParaRPr lang="en-US" dirty="0"/>
          </a:p>
        </p:txBody>
      </p:sp>
    </p:spTree>
    <p:extLst>
      <p:ext uri="{BB962C8B-B14F-4D97-AF65-F5344CB8AC3E}">
        <p14:creationId xmlns:p14="http://schemas.microsoft.com/office/powerpoint/2010/main" val="371919610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E61DB-7109-BA6F-48D4-5BF6ECE866F3}"/>
              </a:ext>
            </a:extLst>
          </p:cNvPr>
          <p:cNvPicPr>
            <a:picLocks noChangeAspect="1"/>
          </p:cNvPicPr>
          <p:nvPr/>
        </p:nvPicPr>
        <p:blipFill>
          <a:blip r:embed="rId2"/>
          <a:stretch>
            <a:fillRect/>
          </a:stretch>
        </p:blipFill>
        <p:spPr>
          <a:xfrm>
            <a:off x="0" y="1102858"/>
            <a:ext cx="12192000" cy="4652284"/>
          </a:xfrm>
          <a:prstGeom prst="rect">
            <a:avLst/>
          </a:prstGeom>
        </p:spPr>
      </p:pic>
    </p:spTree>
    <p:extLst>
      <p:ext uri="{BB962C8B-B14F-4D97-AF65-F5344CB8AC3E}">
        <p14:creationId xmlns:p14="http://schemas.microsoft.com/office/powerpoint/2010/main" val="24806851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0D96D-9B75-B68E-CFC7-30AA399EDB69}"/>
              </a:ext>
            </a:extLst>
          </p:cNvPr>
          <p:cNvSpPr>
            <a:spLocks noGrp="1"/>
          </p:cNvSpPr>
          <p:nvPr>
            <p:ph type="ctrTitle"/>
          </p:nvPr>
        </p:nvSpPr>
        <p:spPr/>
        <p:txBody>
          <a:bodyPr/>
          <a:lstStyle/>
          <a:p>
            <a:r>
              <a:rPr lang="en-US" dirty="0" err="1"/>
              <a:t>Grazie</a:t>
            </a:r>
            <a:r>
              <a:rPr lang="en-US" dirty="0"/>
              <a:t> per </a:t>
            </a:r>
            <a:r>
              <a:rPr lang="en-US" dirty="0" err="1"/>
              <a:t>l’attenzione</a:t>
            </a:r>
            <a:endParaRPr lang="en-US" dirty="0"/>
          </a:p>
        </p:txBody>
      </p:sp>
    </p:spTree>
    <p:extLst>
      <p:ext uri="{BB962C8B-B14F-4D97-AF65-F5344CB8AC3E}">
        <p14:creationId xmlns:p14="http://schemas.microsoft.com/office/powerpoint/2010/main" val="4138019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dirty="0">
                <a:latin typeface="IowanOldStyle-Roman"/>
              </a:rPr>
              <a:t> - </a:t>
            </a:r>
            <a:r>
              <a:rPr lang="en-US" sz="1800" b="0" i="0" u="none" strike="noStrike" baseline="0" dirty="0">
                <a:latin typeface="ArialMT"/>
              </a:rPr>
              <a:t>Neighborhood based</a:t>
            </a:r>
            <a:r>
              <a:rPr lang="en-US" sz="1800" b="0" i="0" u="none" strike="noStrike" baseline="0" dirty="0">
                <a:latin typeface="IowanOldStyle-Roman"/>
              </a:rPr>
              <a:t>: GRASP</a:t>
            </a:r>
            <a:endParaRPr lang="en-US" dirty="0"/>
          </a:p>
        </p:txBody>
      </p:sp>
    </p:spTree>
    <p:extLst>
      <p:ext uri="{BB962C8B-B14F-4D97-AF65-F5344CB8AC3E}">
        <p14:creationId xmlns:p14="http://schemas.microsoft.com/office/powerpoint/2010/main" val="1438371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FB3DBD-66A8-2E80-E2EF-57498041890A}"/>
              </a:ext>
            </a:extLst>
          </p:cNvPr>
          <p:cNvPicPr>
            <a:picLocks noChangeAspect="1"/>
          </p:cNvPicPr>
          <p:nvPr/>
        </p:nvPicPr>
        <p:blipFill>
          <a:blip r:embed="rId2"/>
          <a:stretch>
            <a:fillRect/>
          </a:stretch>
        </p:blipFill>
        <p:spPr>
          <a:xfrm>
            <a:off x="1438009" y="0"/>
            <a:ext cx="9315981" cy="6858000"/>
          </a:xfrm>
          <a:prstGeom prst="rect">
            <a:avLst/>
          </a:prstGeom>
        </p:spPr>
      </p:pic>
      <p:sp>
        <p:nvSpPr>
          <p:cNvPr id="6" name="TextBox 5">
            <a:extLst>
              <a:ext uri="{FF2B5EF4-FFF2-40B4-BE49-F238E27FC236}">
                <a16:creationId xmlns:a16="http://schemas.microsoft.com/office/drawing/2014/main" id="{5564C9BE-947E-7707-8B56-D6BE30FD7406}"/>
              </a:ext>
            </a:extLst>
          </p:cNvPr>
          <p:cNvSpPr txBox="1"/>
          <p:nvPr/>
        </p:nvSpPr>
        <p:spPr>
          <a:xfrm>
            <a:off x="74644" y="230156"/>
            <a:ext cx="1263487" cy="369332"/>
          </a:xfrm>
          <a:prstGeom prst="rect">
            <a:avLst/>
          </a:prstGeom>
          <a:noFill/>
        </p:spPr>
        <p:txBody>
          <a:bodyPr wrap="none" rtlCol="0">
            <a:spAutoFit/>
          </a:bodyPr>
          <a:lstStyle/>
          <a:p>
            <a:r>
              <a:rPr lang="en-US" dirty="0" err="1"/>
              <a:t>Conclusioni</a:t>
            </a:r>
            <a:endParaRPr lang="en-US" dirty="0"/>
          </a:p>
        </p:txBody>
      </p:sp>
    </p:spTree>
    <p:extLst>
      <p:ext uri="{BB962C8B-B14F-4D97-AF65-F5344CB8AC3E}">
        <p14:creationId xmlns:p14="http://schemas.microsoft.com/office/powerpoint/2010/main" val="23347031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17B0E0-550A-2A34-1B98-9BE3759C5FD7}"/>
              </a:ext>
            </a:extLst>
          </p:cNvPr>
          <p:cNvPicPr>
            <a:picLocks noChangeAspect="1"/>
          </p:cNvPicPr>
          <p:nvPr/>
        </p:nvPicPr>
        <p:blipFill>
          <a:blip r:embed="rId2"/>
          <a:stretch>
            <a:fillRect/>
          </a:stretch>
        </p:blipFill>
        <p:spPr>
          <a:xfrm>
            <a:off x="1178771" y="0"/>
            <a:ext cx="9834457" cy="6858000"/>
          </a:xfrm>
          <a:prstGeom prst="rect">
            <a:avLst/>
          </a:prstGeom>
        </p:spPr>
      </p:pic>
    </p:spTree>
    <p:extLst>
      <p:ext uri="{BB962C8B-B14F-4D97-AF65-F5344CB8AC3E}">
        <p14:creationId xmlns:p14="http://schemas.microsoft.com/office/powerpoint/2010/main" val="27906140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692615-4BDF-F05A-0667-1979DE192716}"/>
              </a:ext>
            </a:extLst>
          </p:cNvPr>
          <p:cNvPicPr>
            <a:picLocks noChangeAspect="1"/>
          </p:cNvPicPr>
          <p:nvPr/>
        </p:nvPicPr>
        <p:blipFill>
          <a:blip r:embed="rId2"/>
          <a:stretch>
            <a:fillRect/>
          </a:stretch>
        </p:blipFill>
        <p:spPr>
          <a:xfrm>
            <a:off x="0" y="1523035"/>
            <a:ext cx="12192000" cy="3811929"/>
          </a:xfrm>
          <a:prstGeom prst="rect">
            <a:avLst/>
          </a:prstGeom>
        </p:spPr>
      </p:pic>
      <p:sp>
        <p:nvSpPr>
          <p:cNvPr id="6" name="TextBox 5">
            <a:extLst>
              <a:ext uri="{FF2B5EF4-FFF2-40B4-BE49-F238E27FC236}">
                <a16:creationId xmlns:a16="http://schemas.microsoft.com/office/drawing/2014/main" id="{DD9E44CC-997F-E712-08B2-A46D9887F1E9}"/>
              </a:ext>
            </a:extLst>
          </p:cNvPr>
          <p:cNvSpPr txBox="1"/>
          <p:nvPr/>
        </p:nvSpPr>
        <p:spPr>
          <a:xfrm>
            <a:off x="765109" y="1057470"/>
            <a:ext cx="1239763" cy="369332"/>
          </a:xfrm>
          <a:prstGeom prst="rect">
            <a:avLst/>
          </a:prstGeom>
          <a:noFill/>
        </p:spPr>
        <p:txBody>
          <a:bodyPr wrap="none" rtlCol="0">
            <a:spAutoFit/>
          </a:bodyPr>
          <a:lstStyle/>
          <a:p>
            <a:r>
              <a:rPr lang="en-US" dirty="0" err="1"/>
              <a:t>Bibliografia</a:t>
            </a:r>
            <a:endParaRPr lang="en-US" dirty="0"/>
          </a:p>
        </p:txBody>
      </p:sp>
    </p:spTree>
    <p:extLst>
      <p:ext uri="{BB962C8B-B14F-4D97-AF65-F5344CB8AC3E}">
        <p14:creationId xmlns:p14="http://schemas.microsoft.com/office/powerpoint/2010/main" val="272766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45A67-D52C-1918-F218-4F01D1CC775D}"/>
              </a:ext>
            </a:extLst>
          </p:cNvPr>
          <p:cNvSpPr>
            <a:spLocks noGrp="1"/>
          </p:cNvSpPr>
          <p:nvPr>
            <p:ph type="title"/>
          </p:nvPr>
        </p:nvSpPr>
        <p:spPr/>
        <p:txBody>
          <a:bodyPr/>
          <a:lstStyle/>
          <a:p>
            <a:r>
              <a:rPr lang="en-US" dirty="0" err="1"/>
              <a:t>Generatore</a:t>
            </a:r>
            <a:r>
              <a:rPr lang="en-US" dirty="0"/>
              <a:t> di </a:t>
            </a:r>
            <a:r>
              <a:rPr lang="en-US" dirty="0" err="1"/>
              <a:t>istanze</a:t>
            </a:r>
            <a:endParaRPr lang="en-US" dirty="0"/>
          </a:p>
        </p:txBody>
      </p:sp>
      <p:sp>
        <p:nvSpPr>
          <p:cNvPr id="3" name="Content Placeholder 2">
            <a:extLst>
              <a:ext uri="{FF2B5EF4-FFF2-40B4-BE49-F238E27FC236}">
                <a16:creationId xmlns:a16="http://schemas.microsoft.com/office/drawing/2014/main" id="{D199CDAC-1198-B27D-4A29-6CB19EC04ECA}"/>
              </a:ext>
            </a:extLst>
          </p:cNvPr>
          <p:cNvSpPr>
            <a:spLocks noGrp="1"/>
          </p:cNvSpPr>
          <p:nvPr>
            <p:ph idx="1"/>
          </p:nvPr>
        </p:nvSpPr>
        <p:spPr/>
        <p:txBody>
          <a:bodyPr/>
          <a:lstStyle/>
          <a:p>
            <a:r>
              <a:rPr lang="en-US" dirty="0"/>
              <a:t>È possible </a:t>
            </a:r>
            <a:r>
              <a:rPr lang="en-US" dirty="0" err="1"/>
              <a:t>generare</a:t>
            </a:r>
            <a:r>
              <a:rPr lang="en-US" dirty="0"/>
              <a:t> un </a:t>
            </a:r>
            <a:r>
              <a:rPr lang="en-US" dirty="0" err="1"/>
              <a:t>istanza</a:t>
            </a:r>
            <a:r>
              <a:rPr lang="en-US" dirty="0"/>
              <a:t> del </a:t>
            </a:r>
            <a:r>
              <a:rPr lang="en-US" dirty="0" err="1"/>
              <a:t>problema</a:t>
            </a:r>
            <a:r>
              <a:rPr lang="en-US" dirty="0"/>
              <a:t> </a:t>
            </a:r>
            <a:r>
              <a:rPr lang="en-US" dirty="0" err="1"/>
              <a:t>nel</a:t>
            </a:r>
            <a:r>
              <a:rPr lang="en-US" dirty="0"/>
              <a:t> </a:t>
            </a:r>
            <a:r>
              <a:rPr lang="en-US" dirty="0" err="1"/>
              <a:t>seguente</a:t>
            </a:r>
            <a:r>
              <a:rPr lang="en-US" dirty="0"/>
              <a:t> modo:</a:t>
            </a:r>
          </a:p>
          <a:p>
            <a:r>
              <a:rPr lang="en-US" dirty="0" err="1"/>
              <a:t>Istanza</a:t>
            </a:r>
            <a:r>
              <a:rPr lang="en-US" dirty="0"/>
              <a:t> </a:t>
            </a:r>
            <a:r>
              <a:rPr lang="en-US" dirty="0" err="1"/>
              <a:t>asimmetrica</a:t>
            </a:r>
            <a:endParaRPr lang="en-US" dirty="0"/>
          </a:p>
          <a:p>
            <a:pPr lvl="1"/>
            <a:r>
              <a:rPr lang="en-US" dirty="0"/>
              <a:t>python tsppdcli.py generate-instance --requests 2 --weights-random --output-instance-path 2-request-weights-random.json</a:t>
            </a:r>
          </a:p>
          <a:p>
            <a:r>
              <a:rPr lang="en-US" dirty="0" err="1"/>
              <a:t>Istanza</a:t>
            </a:r>
            <a:r>
              <a:rPr lang="en-US" dirty="0"/>
              <a:t> </a:t>
            </a:r>
            <a:r>
              <a:rPr lang="en-US" dirty="0" err="1"/>
              <a:t>simmestrica</a:t>
            </a:r>
            <a:endParaRPr lang="en-US" dirty="0"/>
          </a:p>
          <a:p>
            <a:pPr lvl="1"/>
            <a:r>
              <a:rPr lang="en-US" dirty="0"/>
              <a:t>python tsppdcli.py generate-instance --requests 2 --weights-as-</a:t>
            </a:r>
            <a:r>
              <a:rPr lang="en-US" dirty="0" err="1"/>
              <a:t>euclidean</a:t>
            </a:r>
            <a:r>
              <a:rPr lang="en-US" dirty="0"/>
              <a:t>-distance --output-instance-path 2-request-weights-euclidean-distance.json</a:t>
            </a:r>
          </a:p>
          <a:p>
            <a:r>
              <a:rPr lang="en-US" dirty="0" err="1"/>
              <a:t>Vediamo</a:t>
            </a:r>
            <a:r>
              <a:rPr lang="en-US" dirty="0"/>
              <a:t> un </a:t>
            </a:r>
            <a:r>
              <a:rPr lang="en-US" dirty="0" err="1"/>
              <a:t>esempio</a:t>
            </a:r>
            <a:r>
              <a:rPr lang="en-US" dirty="0"/>
              <a:t> di output </a:t>
            </a:r>
            <a:r>
              <a:rPr lang="en-US" dirty="0" err="1"/>
              <a:t>dell’istanza</a:t>
            </a:r>
            <a:endParaRPr lang="en-US" dirty="0"/>
          </a:p>
        </p:txBody>
      </p:sp>
    </p:spTree>
    <p:extLst>
      <p:ext uri="{BB962C8B-B14F-4D97-AF65-F5344CB8AC3E}">
        <p14:creationId xmlns:p14="http://schemas.microsoft.com/office/powerpoint/2010/main" val="1765002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944CF-0414-9574-FBB4-C6B6268618A4}"/>
              </a:ext>
            </a:extLst>
          </p:cNvPr>
          <p:cNvSpPr>
            <a:spLocks noGrp="1"/>
          </p:cNvSpPr>
          <p:nvPr>
            <p:ph type="title"/>
          </p:nvPr>
        </p:nvSpPr>
        <p:spPr/>
        <p:txBody>
          <a:bodyPr/>
          <a:lstStyle/>
          <a:p>
            <a:r>
              <a:rPr lang="en-US" dirty="0" err="1"/>
              <a:t>Algoritmi</a:t>
            </a:r>
            <a:r>
              <a:rPr lang="en-US" dirty="0"/>
              <a:t> </a:t>
            </a:r>
            <a:r>
              <a:rPr lang="en-US" dirty="0" err="1"/>
              <a:t>Esatti</a:t>
            </a:r>
            <a:r>
              <a:rPr lang="en-US" dirty="0"/>
              <a:t> (1/3)</a:t>
            </a:r>
          </a:p>
        </p:txBody>
      </p:sp>
      <p:sp>
        <p:nvSpPr>
          <p:cNvPr id="3" name="Content Placeholder 2">
            <a:extLst>
              <a:ext uri="{FF2B5EF4-FFF2-40B4-BE49-F238E27FC236}">
                <a16:creationId xmlns:a16="http://schemas.microsoft.com/office/drawing/2014/main" id="{AF5A6FB1-DDBD-28E3-FA06-05D7403AFA7C}"/>
              </a:ext>
            </a:extLst>
          </p:cNvPr>
          <p:cNvSpPr>
            <a:spLocks noGrp="1"/>
          </p:cNvSpPr>
          <p:nvPr>
            <p:ph idx="1"/>
          </p:nvPr>
        </p:nvSpPr>
        <p:spPr/>
        <p:txBody>
          <a:bodyPr/>
          <a:lstStyle/>
          <a:p>
            <a:r>
              <a:rPr lang="en-US" dirty="0" err="1"/>
              <a:t>Vediamo</a:t>
            </a:r>
            <a:r>
              <a:rPr lang="en-US" dirty="0"/>
              <a:t> </a:t>
            </a:r>
            <a:r>
              <a:rPr lang="en-US" dirty="0" err="1"/>
              <a:t>nel</a:t>
            </a:r>
            <a:r>
              <a:rPr lang="en-US" dirty="0"/>
              <a:t> </a:t>
            </a:r>
            <a:r>
              <a:rPr lang="en-US" dirty="0" err="1"/>
              <a:t>codice</a:t>
            </a:r>
            <a:r>
              <a:rPr lang="en-US" dirty="0"/>
              <a:t> </a:t>
            </a:r>
            <a:r>
              <a:rPr lang="en-US" dirty="0" err="1"/>
              <a:t>l’algoritmo</a:t>
            </a:r>
            <a:r>
              <a:rPr lang="en-US" dirty="0"/>
              <a:t>  Brute force enumerator</a:t>
            </a:r>
          </a:p>
        </p:txBody>
      </p:sp>
    </p:spTree>
    <p:extLst>
      <p:ext uri="{BB962C8B-B14F-4D97-AF65-F5344CB8AC3E}">
        <p14:creationId xmlns:p14="http://schemas.microsoft.com/office/powerpoint/2010/main" val="1101105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D63F-B230-60DE-894A-A87E1F45B5F8}"/>
              </a:ext>
            </a:extLst>
          </p:cNvPr>
          <p:cNvSpPr>
            <a:spLocks noGrp="1"/>
          </p:cNvSpPr>
          <p:nvPr>
            <p:ph type="title"/>
          </p:nvPr>
        </p:nvSpPr>
        <p:spPr/>
        <p:txBody>
          <a:bodyPr/>
          <a:lstStyle/>
          <a:p>
            <a:r>
              <a:rPr lang="en-US" dirty="0" err="1"/>
              <a:t>Algoritmi</a:t>
            </a:r>
            <a:r>
              <a:rPr lang="en-US" dirty="0"/>
              <a:t> </a:t>
            </a:r>
            <a:r>
              <a:rPr lang="en-US" dirty="0" err="1"/>
              <a:t>Esatti</a:t>
            </a:r>
            <a:r>
              <a:rPr lang="en-US" dirty="0"/>
              <a:t> (2/3)</a:t>
            </a:r>
          </a:p>
        </p:txBody>
      </p:sp>
      <p:sp>
        <p:nvSpPr>
          <p:cNvPr id="3" name="Content Placeholder 2">
            <a:extLst>
              <a:ext uri="{FF2B5EF4-FFF2-40B4-BE49-F238E27FC236}">
                <a16:creationId xmlns:a16="http://schemas.microsoft.com/office/drawing/2014/main" id="{4F32D846-9092-48E0-253A-96AE9A75803F}"/>
              </a:ext>
            </a:extLst>
          </p:cNvPr>
          <p:cNvSpPr>
            <a:spLocks noGrp="1"/>
          </p:cNvSpPr>
          <p:nvPr>
            <p:ph idx="1"/>
          </p:nvPr>
        </p:nvSpPr>
        <p:spPr>
          <a:xfrm>
            <a:off x="838200" y="1384871"/>
            <a:ext cx="10515600" cy="4351338"/>
          </a:xfrm>
        </p:spPr>
        <p:txBody>
          <a:bodyPr/>
          <a:lstStyle/>
          <a:p>
            <a:r>
              <a:rPr lang="en-US" dirty="0"/>
              <a:t>O’Neil – Hoffman enumerator</a:t>
            </a:r>
          </a:p>
          <a:p>
            <a:pPr marL="0" indent="0">
              <a:buNone/>
            </a:pPr>
            <a:endParaRPr lang="en-US" dirty="0"/>
          </a:p>
        </p:txBody>
      </p:sp>
      <p:pic>
        <p:nvPicPr>
          <p:cNvPr id="5" name="Picture 4">
            <a:extLst>
              <a:ext uri="{FF2B5EF4-FFF2-40B4-BE49-F238E27FC236}">
                <a16:creationId xmlns:a16="http://schemas.microsoft.com/office/drawing/2014/main" id="{D73631B0-C76F-BA12-3824-53BF86AA49D5}"/>
              </a:ext>
            </a:extLst>
          </p:cNvPr>
          <p:cNvPicPr>
            <a:picLocks noChangeAspect="1"/>
          </p:cNvPicPr>
          <p:nvPr/>
        </p:nvPicPr>
        <p:blipFill>
          <a:blip r:embed="rId2"/>
          <a:stretch>
            <a:fillRect/>
          </a:stretch>
        </p:blipFill>
        <p:spPr>
          <a:xfrm>
            <a:off x="773097" y="1761414"/>
            <a:ext cx="3610479" cy="5096586"/>
          </a:xfrm>
          <a:prstGeom prst="rect">
            <a:avLst/>
          </a:prstGeom>
        </p:spPr>
      </p:pic>
      <p:sp>
        <p:nvSpPr>
          <p:cNvPr id="7" name="TextBox 6">
            <a:extLst>
              <a:ext uri="{FF2B5EF4-FFF2-40B4-BE49-F238E27FC236}">
                <a16:creationId xmlns:a16="http://schemas.microsoft.com/office/drawing/2014/main" id="{CF9759BA-70DC-5BDB-E06C-AC02A3BAA450}"/>
              </a:ext>
            </a:extLst>
          </p:cNvPr>
          <p:cNvSpPr txBox="1"/>
          <p:nvPr/>
        </p:nvSpPr>
        <p:spPr>
          <a:xfrm>
            <a:off x="4745623" y="2049787"/>
            <a:ext cx="7141576" cy="4247317"/>
          </a:xfrm>
          <a:prstGeom prst="rect">
            <a:avLst/>
          </a:prstGeom>
          <a:noFill/>
        </p:spPr>
        <p:txBody>
          <a:bodyPr wrap="square">
            <a:spAutoFit/>
          </a:bodyPr>
          <a:lstStyle/>
          <a:p>
            <a:r>
              <a:rPr lang="en-US" dirty="0"/>
              <a:t>Algorithm 1 uses a recursive function to search the feasible set of TSPPD routes, while tracking the best solution discovered at each point in the search tree.</a:t>
            </a:r>
          </a:p>
          <a:p>
            <a:r>
              <a:rPr lang="en-US" dirty="0"/>
              <a:t>This algorithm maintains a current node and a partial tour starting at +0. Every recursion loops over the arcs from the current node and appends each feasible one to the tour individually prior to recursing. If an arc's added cost puts a partial route's cost over that of the best known tour, that arc is ignored and its section of the search tree effectively fathomed. If a complete tour improves the best known solution, it is stored as</a:t>
            </a:r>
          </a:p>
          <a:p>
            <a:r>
              <a:rPr lang="en-US" dirty="0"/>
              <a:t>the new incumbent.</a:t>
            </a:r>
          </a:p>
          <a:p>
            <a:r>
              <a:rPr lang="en-US" dirty="0"/>
              <a:t>The key to e </a:t>
            </a:r>
            <a:r>
              <a:rPr lang="en-US" dirty="0" err="1"/>
              <a:t>ective</a:t>
            </a:r>
            <a:r>
              <a:rPr lang="en-US" dirty="0"/>
              <a:t> search and early discovery of good solutions is the ordering technique for arcs. During initialization, each node is assigned a sorted vector of next nodes. We use ascending arc cost as our sorting function, and others can be easily incorporated.</a:t>
            </a:r>
          </a:p>
          <a:p>
            <a:r>
              <a:rPr lang="en-US" dirty="0"/>
              <a:t>Nodes that are infeasible for the current partial route are skipped.</a:t>
            </a:r>
          </a:p>
        </p:txBody>
      </p:sp>
      <p:cxnSp>
        <p:nvCxnSpPr>
          <p:cNvPr id="6" name="Straight Arrow Connector 5">
            <a:extLst>
              <a:ext uri="{FF2B5EF4-FFF2-40B4-BE49-F238E27FC236}">
                <a16:creationId xmlns:a16="http://schemas.microsoft.com/office/drawing/2014/main" id="{A4B5C824-C86E-C560-7F95-9FC3A6A62568}"/>
              </a:ext>
            </a:extLst>
          </p:cNvPr>
          <p:cNvCxnSpPr>
            <a:cxnSpLocks/>
            <a:stCxn id="9" idx="1"/>
          </p:cNvCxnSpPr>
          <p:nvPr/>
        </p:nvCxnSpPr>
        <p:spPr>
          <a:xfrm flipH="1">
            <a:off x="2768082" y="1015663"/>
            <a:ext cx="4291824" cy="120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76B47EF-E599-50EC-6107-65866540C54D}"/>
              </a:ext>
            </a:extLst>
          </p:cNvPr>
          <p:cNvSpPr txBox="1"/>
          <p:nvPr/>
        </p:nvSpPr>
        <p:spPr>
          <a:xfrm>
            <a:off x="7059906" y="0"/>
            <a:ext cx="3831772" cy="2031325"/>
          </a:xfrm>
          <a:prstGeom prst="rect">
            <a:avLst/>
          </a:prstGeom>
          <a:noFill/>
        </p:spPr>
        <p:txBody>
          <a:bodyPr wrap="square" rtlCol="0">
            <a:spAutoFit/>
          </a:bodyPr>
          <a:lstStyle/>
          <a:p>
            <a:r>
              <a:rPr lang="en-US" dirty="0"/>
              <a:t>In per il </a:t>
            </a:r>
            <a:r>
              <a:rPr lang="en-US" dirty="0" err="1"/>
              <a:t>criterio</a:t>
            </a:r>
            <a:r>
              <a:rPr lang="en-US" dirty="0"/>
              <a:t> di </a:t>
            </a:r>
            <a:r>
              <a:rPr lang="en-US" dirty="0" err="1"/>
              <a:t>ordinamento</a:t>
            </a:r>
            <a:r>
              <a:rPr lang="en-US" dirty="0"/>
              <a:t> </a:t>
            </a:r>
            <a:r>
              <a:rPr lang="en-US" dirty="0" err="1"/>
              <a:t>dell’arco</a:t>
            </a:r>
            <a:r>
              <a:rPr lang="en-US" dirty="0"/>
              <a:t> di </a:t>
            </a:r>
            <a:r>
              <a:rPr lang="en-US" dirty="0" err="1"/>
              <a:t>costo</a:t>
            </a:r>
            <a:r>
              <a:rPr lang="en-US" dirty="0"/>
              <a:t> </a:t>
            </a:r>
            <a:r>
              <a:rPr lang="en-US" dirty="0" err="1"/>
              <a:t>minimo</a:t>
            </a:r>
            <a:r>
              <a:rPr lang="en-US" dirty="0"/>
              <a:t> </a:t>
            </a:r>
            <a:r>
              <a:rPr lang="en-US" dirty="0" err="1"/>
              <a:t>assomiglia</a:t>
            </a:r>
            <a:r>
              <a:rPr lang="en-US" dirty="0"/>
              <a:t> </a:t>
            </a:r>
            <a:r>
              <a:rPr lang="en-US" dirty="0" err="1"/>
              <a:t>alla</a:t>
            </a:r>
            <a:r>
              <a:rPr lang="en-US" dirty="0"/>
              <a:t> multiple fragments. In </a:t>
            </a:r>
            <a:r>
              <a:rPr lang="en-US" dirty="0" err="1"/>
              <a:t>qualche</a:t>
            </a:r>
            <a:r>
              <a:rPr lang="en-US" dirty="0"/>
              <a:t> modo </a:t>
            </a:r>
            <a:r>
              <a:rPr lang="en-US" dirty="0" err="1"/>
              <a:t>costruisce</a:t>
            </a:r>
            <a:r>
              <a:rPr lang="en-US" dirty="0"/>
              <a:t> </a:t>
            </a:r>
            <a:r>
              <a:rPr lang="en-US" dirty="0" err="1"/>
              <a:t>una</a:t>
            </a:r>
            <a:r>
              <a:rPr lang="en-US" dirty="0"/>
              <a:t> </a:t>
            </a:r>
            <a:r>
              <a:rPr lang="en-US" dirty="0" err="1"/>
              <a:t>soluzione</a:t>
            </a:r>
            <a:r>
              <a:rPr lang="en-US" dirty="0"/>
              <a:t> </a:t>
            </a:r>
            <a:r>
              <a:rPr lang="en-US" dirty="0" err="1"/>
              <a:t>simil</a:t>
            </a:r>
            <a:r>
              <a:rPr lang="en-US" dirty="0"/>
              <a:t> greedy e poi </a:t>
            </a:r>
            <a:r>
              <a:rPr lang="en-US" dirty="0" err="1"/>
              <a:t>tenta</a:t>
            </a:r>
            <a:r>
              <a:rPr lang="en-US" dirty="0"/>
              <a:t> di </a:t>
            </a:r>
            <a:r>
              <a:rPr lang="en-US" dirty="0" err="1"/>
              <a:t>migliorarla</a:t>
            </a:r>
            <a:r>
              <a:rPr lang="en-US" dirty="0"/>
              <a:t>.</a:t>
            </a:r>
            <a:br>
              <a:rPr lang="en-US" dirty="0"/>
            </a:br>
            <a:r>
              <a:rPr lang="en-US" dirty="0" err="1"/>
              <a:t>Anzi</a:t>
            </a:r>
            <a:r>
              <a:rPr lang="en-US" dirty="0"/>
              <a:t> </a:t>
            </a:r>
            <a:r>
              <a:rPr lang="en-US" dirty="0" err="1"/>
              <a:t>sembra</a:t>
            </a:r>
            <a:r>
              <a:rPr lang="en-US" dirty="0"/>
              <a:t> </a:t>
            </a:r>
            <a:r>
              <a:rPr lang="en-US" dirty="0" err="1"/>
              <a:t>una</a:t>
            </a:r>
            <a:r>
              <a:rPr lang="en-US" dirty="0"/>
              <a:t> cheapest insertion </a:t>
            </a:r>
            <a:r>
              <a:rPr lang="en-US" dirty="0" err="1"/>
              <a:t>iterata</a:t>
            </a:r>
            <a:endParaRPr lang="en-US" dirty="0"/>
          </a:p>
        </p:txBody>
      </p:sp>
    </p:spTree>
    <p:extLst>
      <p:ext uri="{BB962C8B-B14F-4D97-AF65-F5344CB8AC3E}">
        <p14:creationId xmlns:p14="http://schemas.microsoft.com/office/powerpoint/2010/main" val="63157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5F1D6-B583-1B53-CBE5-44DF94CB0433}"/>
              </a:ext>
            </a:extLst>
          </p:cNvPr>
          <p:cNvSpPr>
            <a:spLocks noGrp="1"/>
          </p:cNvSpPr>
          <p:nvPr>
            <p:ph type="title"/>
          </p:nvPr>
        </p:nvSpPr>
        <p:spPr/>
        <p:txBody>
          <a:bodyPr/>
          <a:lstStyle/>
          <a:p>
            <a:r>
              <a:rPr lang="en-US" dirty="0" err="1"/>
              <a:t>Considerazioni</a:t>
            </a:r>
            <a:r>
              <a:rPr lang="en-US" dirty="0"/>
              <a:t> e </a:t>
            </a:r>
            <a:r>
              <a:rPr lang="en-US" dirty="0" err="1"/>
              <a:t>confronto</a:t>
            </a:r>
            <a:endParaRPr lang="en-US" dirty="0"/>
          </a:p>
        </p:txBody>
      </p:sp>
      <p:sp>
        <p:nvSpPr>
          <p:cNvPr id="3" name="Content Placeholder 2">
            <a:extLst>
              <a:ext uri="{FF2B5EF4-FFF2-40B4-BE49-F238E27FC236}">
                <a16:creationId xmlns:a16="http://schemas.microsoft.com/office/drawing/2014/main" id="{971FDCF0-FE43-C55A-87F0-1EC3F9868D35}"/>
              </a:ext>
            </a:extLst>
          </p:cNvPr>
          <p:cNvSpPr>
            <a:spLocks noGrp="1"/>
          </p:cNvSpPr>
          <p:nvPr>
            <p:ph idx="1"/>
          </p:nvPr>
        </p:nvSpPr>
        <p:spPr/>
        <p:txBody>
          <a:bodyPr>
            <a:normAutofit lnSpcReduction="10000"/>
          </a:bodyPr>
          <a:lstStyle/>
          <a:p>
            <a:r>
              <a:rPr lang="en-US" dirty="0"/>
              <a:t>Yet enumeration may still be a valid technique for solving small TSPPDs.</a:t>
            </a:r>
          </a:p>
          <a:p>
            <a:r>
              <a:rPr lang="en-US" dirty="0"/>
              <a:t>If it is guided by some information about the problem, enumeration may be able to discover good routes quickly without any overhead of model formulation.</a:t>
            </a:r>
          </a:p>
          <a:p>
            <a:r>
              <a:rPr lang="en-US" dirty="0"/>
              <a:t>Small problem n = 7, per n = 8 mi </a:t>
            </a:r>
            <a:r>
              <a:rPr lang="en-US" dirty="0" err="1"/>
              <a:t>servono</a:t>
            </a:r>
            <a:r>
              <a:rPr lang="en-US" dirty="0"/>
              <a:t> 6 ore</a:t>
            </a:r>
          </a:p>
          <a:p>
            <a:pPr marL="0" indent="0">
              <a:buNone/>
            </a:pPr>
            <a:endParaRPr lang="en-US" dirty="0"/>
          </a:p>
          <a:p>
            <a:pPr marL="0" indent="0">
              <a:buNone/>
            </a:pPr>
            <a:r>
              <a:rPr lang="en-US" b="1" dirty="0"/>
              <a:t>I due </a:t>
            </a:r>
            <a:r>
              <a:rPr lang="en-US" b="1" dirty="0" err="1"/>
              <a:t>algoritmi</a:t>
            </a:r>
            <a:r>
              <a:rPr lang="en-US" b="1" dirty="0"/>
              <a:t> </a:t>
            </a:r>
            <a:r>
              <a:rPr lang="en-US" b="1" dirty="0" err="1"/>
              <a:t>esatti</a:t>
            </a:r>
            <a:r>
              <a:rPr lang="en-US" b="1" dirty="0"/>
              <a:t> a confront</a:t>
            </a:r>
          </a:p>
          <a:p>
            <a:pPr marL="0" indent="0">
              <a:buNone/>
            </a:pPr>
            <a:r>
              <a:rPr lang="en-US" dirty="0">
                <a:solidFill>
                  <a:srgbClr val="FF0000"/>
                </a:solidFill>
              </a:rPr>
              <a:t> -t [ --time-limit ] </a:t>
            </a:r>
            <a:r>
              <a:rPr lang="en-US" dirty="0" err="1">
                <a:solidFill>
                  <a:srgbClr val="FF0000"/>
                </a:solidFill>
              </a:rPr>
              <a:t>arg</a:t>
            </a:r>
            <a:r>
              <a:rPr lang="en-US" dirty="0">
                <a:solidFill>
                  <a:srgbClr val="FF0000"/>
                </a:solidFill>
              </a:rPr>
              <a:t>    time limit in </a:t>
            </a:r>
            <a:r>
              <a:rPr lang="en-US" dirty="0" err="1">
                <a:solidFill>
                  <a:srgbClr val="FF0000"/>
                </a:solidFill>
              </a:rPr>
              <a:t>millis</a:t>
            </a:r>
            <a:endParaRPr lang="en-US" dirty="0">
              <a:solidFill>
                <a:srgbClr val="FF0000"/>
              </a:solidFill>
            </a:endParaRPr>
          </a:p>
          <a:p>
            <a:pPr marL="0" indent="0">
              <a:buNone/>
            </a:pPr>
            <a:r>
              <a:rPr lang="en-US" dirty="0">
                <a:solidFill>
                  <a:srgbClr val="FF0000"/>
                </a:solidFill>
              </a:rPr>
              <a:t>  -l [ --</a:t>
            </a:r>
            <a:r>
              <a:rPr lang="en-US" dirty="0" err="1">
                <a:solidFill>
                  <a:srgbClr val="FF0000"/>
                </a:solidFill>
              </a:rPr>
              <a:t>soln</a:t>
            </a:r>
            <a:r>
              <a:rPr lang="en-US" dirty="0">
                <a:solidFill>
                  <a:srgbClr val="FF0000"/>
                </a:solidFill>
              </a:rPr>
              <a:t>-limit ] </a:t>
            </a:r>
            <a:r>
              <a:rPr lang="en-US" dirty="0" err="1">
                <a:solidFill>
                  <a:srgbClr val="FF0000"/>
                </a:solidFill>
              </a:rPr>
              <a:t>arg</a:t>
            </a:r>
            <a:r>
              <a:rPr lang="en-US" dirty="0">
                <a:solidFill>
                  <a:srgbClr val="FF0000"/>
                </a:solidFill>
              </a:rPr>
              <a:t>    stop after n solutions are found</a:t>
            </a:r>
          </a:p>
        </p:txBody>
      </p:sp>
    </p:spTree>
    <p:extLst>
      <p:ext uri="{BB962C8B-B14F-4D97-AF65-F5344CB8AC3E}">
        <p14:creationId xmlns:p14="http://schemas.microsoft.com/office/powerpoint/2010/main" val="964914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AB8B7-8546-B2A3-3B86-AA417D43C212}"/>
              </a:ext>
            </a:extLst>
          </p:cNvPr>
          <p:cNvSpPr>
            <a:spLocks noGrp="1"/>
          </p:cNvSpPr>
          <p:nvPr>
            <p:ph type="title"/>
          </p:nvPr>
        </p:nvSpPr>
        <p:spPr/>
        <p:txBody>
          <a:bodyPr/>
          <a:lstStyle/>
          <a:p>
            <a:r>
              <a:rPr lang="en-US" dirty="0" err="1"/>
              <a:t>Algoritmi</a:t>
            </a:r>
            <a:r>
              <a:rPr lang="en-US" dirty="0"/>
              <a:t> </a:t>
            </a:r>
            <a:r>
              <a:rPr lang="en-US" dirty="0" err="1"/>
              <a:t>euristici</a:t>
            </a:r>
            <a:endParaRPr lang="en-US" dirty="0"/>
          </a:p>
        </p:txBody>
      </p:sp>
      <p:sp>
        <p:nvSpPr>
          <p:cNvPr id="3" name="Content Placeholder 2">
            <a:extLst>
              <a:ext uri="{FF2B5EF4-FFF2-40B4-BE49-F238E27FC236}">
                <a16:creationId xmlns:a16="http://schemas.microsoft.com/office/drawing/2014/main" id="{D73475A9-D4EB-7392-6A65-4996481EBC0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723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D0279-A03D-6D27-13AD-FAF796AA0D8F}"/>
              </a:ext>
            </a:extLst>
          </p:cNvPr>
          <p:cNvPicPr>
            <a:picLocks noChangeAspect="1"/>
          </p:cNvPicPr>
          <p:nvPr/>
        </p:nvPicPr>
        <p:blipFill>
          <a:blip r:embed="rId2"/>
          <a:stretch>
            <a:fillRect/>
          </a:stretch>
        </p:blipFill>
        <p:spPr>
          <a:xfrm>
            <a:off x="1486607" y="1395128"/>
            <a:ext cx="9021434" cy="4067743"/>
          </a:xfrm>
          <a:prstGeom prst="rect">
            <a:avLst/>
          </a:prstGeom>
        </p:spPr>
      </p:pic>
    </p:spTree>
    <p:extLst>
      <p:ext uri="{BB962C8B-B14F-4D97-AF65-F5344CB8AC3E}">
        <p14:creationId xmlns:p14="http://schemas.microsoft.com/office/powerpoint/2010/main" val="3750707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D8A342-1C91-2E25-C8E0-D48478AF4420}"/>
              </a:ext>
            </a:extLst>
          </p:cNvPr>
          <p:cNvPicPr>
            <a:picLocks noChangeAspect="1"/>
          </p:cNvPicPr>
          <p:nvPr/>
        </p:nvPicPr>
        <p:blipFill>
          <a:blip r:embed="rId2"/>
          <a:stretch>
            <a:fillRect/>
          </a:stretch>
        </p:blipFill>
        <p:spPr>
          <a:xfrm>
            <a:off x="3871602" y="2123893"/>
            <a:ext cx="4448796" cy="2610214"/>
          </a:xfrm>
          <a:prstGeom prst="rect">
            <a:avLst/>
          </a:prstGeom>
        </p:spPr>
      </p:pic>
    </p:spTree>
    <p:extLst>
      <p:ext uri="{BB962C8B-B14F-4D97-AF65-F5344CB8AC3E}">
        <p14:creationId xmlns:p14="http://schemas.microsoft.com/office/powerpoint/2010/main" val="340599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04FDFEE-9F63-6120-D578-0CCE5F5570CE}"/>
              </a:ext>
            </a:extLst>
          </p:cNvPr>
          <p:cNvSpPr>
            <a:spLocks noGrp="1" noChangeArrowheads="1"/>
          </p:cNvSpPr>
          <p:nvPr>
            <p:ph type="title"/>
          </p:nvPr>
        </p:nvSpPr>
        <p:spPr/>
        <p:txBody>
          <a:bodyPr/>
          <a:lstStyle/>
          <a:p>
            <a:pPr eaLnBrk="1" hangingPunct="1">
              <a:defRPr/>
            </a:pPr>
            <a:r>
              <a:rPr lang="it-IT" altLang="it-IT" sz="3200" dirty="0">
                <a:solidFill>
                  <a:srgbClr val="FF0000"/>
                </a:solidFill>
                <a:effectLst>
                  <a:outerShdw blurRad="38100" dist="38100" dir="2700000" algn="tl">
                    <a:srgbClr val="C0C0C0"/>
                  </a:outerShdw>
                </a:effectLst>
              </a:rPr>
              <a:t>Algoritmi </a:t>
            </a:r>
            <a:r>
              <a:rPr lang="it-IT" altLang="it-IT" sz="3200" dirty="0" err="1">
                <a:solidFill>
                  <a:srgbClr val="FF0000"/>
                </a:solidFill>
                <a:effectLst>
                  <a:outerShdw blurRad="38100" dist="38100" dir="2700000" algn="tl">
                    <a:srgbClr val="C0C0C0"/>
                  </a:outerShdw>
                </a:effectLst>
              </a:rPr>
              <a:t>Greedy</a:t>
            </a:r>
            <a:r>
              <a:rPr lang="it-IT" altLang="it-IT" sz="3200" dirty="0">
                <a:solidFill>
                  <a:srgbClr val="FF0000"/>
                </a:solidFill>
                <a:effectLst>
                  <a:outerShdw blurRad="38100" dist="38100" dir="2700000" algn="tl">
                    <a:srgbClr val="C0C0C0"/>
                  </a:outerShdw>
                </a:effectLst>
              </a:rPr>
              <a:t> per problemi di Ottimizzazione Combinatoria</a:t>
            </a:r>
            <a:endParaRPr lang="en-US" altLang="it-IT" sz="4000" dirty="0"/>
          </a:p>
        </p:txBody>
      </p:sp>
      <p:sp>
        <p:nvSpPr>
          <p:cNvPr id="11267" name="Rectangle 3">
            <a:extLst>
              <a:ext uri="{FF2B5EF4-FFF2-40B4-BE49-F238E27FC236}">
                <a16:creationId xmlns:a16="http://schemas.microsoft.com/office/drawing/2014/main" id="{1AD7F5E8-D2B1-C9F1-E758-14DEB62F3C0E}"/>
              </a:ext>
            </a:extLst>
          </p:cNvPr>
          <p:cNvSpPr>
            <a:spLocks noGrp="1" noChangeArrowheads="1"/>
          </p:cNvSpPr>
          <p:nvPr>
            <p:ph type="body" idx="1"/>
          </p:nvPr>
        </p:nvSpPr>
        <p:spPr/>
        <p:txBody>
          <a:bodyPr/>
          <a:lstStyle/>
          <a:p>
            <a:pPr eaLnBrk="1" hangingPunct="1">
              <a:lnSpc>
                <a:spcPct val="80000"/>
              </a:lnSpc>
              <a:defRPr/>
            </a:pPr>
            <a:r>
              <a:rPr lang="it-IT" altLang="it-IT" sz="2400" dirty="0"/>
              <a:t>Gli algoritmi </a:t>
            </a:r>
            <a:r>
              <a:rPr lang="it-IT" altLang="it-IT" sz="2400" i="1" dirty="0" err="1"/>
              <a:t>greedy</a:t>
            </a:r>
            <a:r>
              <a:rPr lang="it-IT" altLang="it-IT" sz="2400" i="1" dirty="0"/>
              <a:t> </a:t>
            </a:r>
            <a:r>
              <a:rPr lang="it-IT" altLang="it-IT" sz="2400" dirty="0"/>
              <a:t>(voraci) determinano la soluzione attraverso una sequenza di decisioni parziali (localmente ottime), </a:t>
            </a:r>
            <a:r>
              <a:rPr lang="it-IT" altLang="it-IT" sz="2400" dirty="0">
                <a:solidFill>
                  <a:srgbClr val="FF9900"/>
                </a:solidFill>
                <a:effectLst>
                  <a:outerShdw blurRad="38100" dist="38100" dir="2700000" algn="tl">
                    <a:srgbClr val="000000">
                      <a:alpha val="43137"/>
                    </a:srgbClr>
                  </a:outerShdw>
                </a:effectLst>
              </a:rPr>
              <a:t>senza mai modificare le decisioni </a:t>
            </a:r>
            <a:r>
              <a:rPr lang="it-IT" altLang="it-IT" sz="2400" dirty="0" err="1">
                <a:solidFill>
                  <a:srgbClr val="FF9900"/>
                </a:solidFill>
                <a:effectLst>
                  <a:outerShdw blurRad="38100" dist="38100" dir="2700000" algn="tl">
                    <a:srgbClr val="000000">
                      <a:alpha val="43137"/>
                    </a:srgbClr>
                  </a:outerShdw>
                </a:effectLst>
              </a:rPr>
              <a:t>gia</a:t>
            </a:r>
            <a:r>
              <a:rPr lang="it-IT" altLang="it-IT" sz="2400" dirty="0">
                <a:solidFill>
                  <a:srgbClr val="FF9900"/>
                </a:solidFill>
                <a:effectLst>
                  <a:outerShdw blurRad="38100" dist="38100" dir="2700000" algn="tl">
                    <a:srgbClr val="000000">
                      <a:alpha val="43137"/>
                    </a:srgbClr>
                  </a:outerShdw>
                </a:effectLst>
              </a:rPr>
              <a:t> prese</a:t>
            </a:r>
            <a:r>
              <a:rPr lang="it-IT" altLang="it-IT" sz="2400" dirty="0"/>
              <a:t>. </a:t>
            </a:r>
          </a:p>
          <a:p>
            <a:pPr eaLnBrk="1" hangingPunct="1">
              <a:lnSpc>
                <a:spcPct val="80000"/>
              </a:lnSpc>
              <a:defRPr/>
            </a:pPr>
            <a:endParaRPr lang="it-IT" altLang="it-IT" sz="2400" dirty="0"/>
          </a:p>
          <a:p>
            <a:pPr eaLnBrk="1" hangingPunct="1">
              <a:lnSpc>
                <a:spcPct val="80000"/>
              </a:lnSpc>
              <a:defRPr/>
            </a:pPr>
            <a:r>
              <a:rPr lang="it-IT" altLang="it-IT" sz="2400" dirty="0"/>
              <a:t>Sono di facile implementazione e notevole efficienza computazionale, ma, sia pure con alcune eccezioni di notevole rilievo, </a:t>
            </a:r>
            <a:r>
              <a:rPr lang="it-IT" altLang="it-IT" sz="2400" u="sng" dirty="0"/>
              <a:t>non garantiscono l'</a:t>
            </a:r>
            <a:r>
              <a:rPr lang="it-IT" altLang="it-IT" sz="2400" u="sng" dirty="0" err="1"/>
              <a:t>ottimalità</a:t>
            </a:r>
            <a:r>
              <a:rPr lang="it-IT" altLang="it-IT" sz="2400" u="sng" dirty="0"/>
              <a:t>, e a volte neppure l’ammissibilità della soluzione prodotta</a:t>
            </a:r>
            <a:r>
              <a:rPr lang="it-IT" altLang="it-IT" sz="2400" dirty="0"/>
              <a:t>. </a:t>
            </a:r>
          </a:p>
          <a:p>
            <a:pPr marL="0" indent="0" eaLnBrk="1" hangingPunct="1">
              <a:lnSpc>
                <a:spcPct val="80000"/>
              </a:lnSpc>
              <a:buNone/>
              <a:defRPr/>
            </a:pPr>
            <a:endParaRPr lang="it-IT" altLang="it-IT"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49BAC509-E799-1EB7-34B9-0C73A0CEDCF4}"/>
              </a:ext>
            </a:extLst>
          </p:cNvPr>
          <p:cNvSpPr>
            <a:spLocks noGrp="1" noChangeArrowheads="1"/>
          </p:cNvSpPr>
          <p:nvPr>
            <p:ph type="body" idx="1"/>
          </p:nvPr>
        </p:nvSpPr>
        <p:spPr>
          <a:xfrm>
            <a:off x="1905000" y="609600"/>
            <a:ext cx="8610600" cy="6019800"/>
          </a:xfrm>
        </p:spPr>
        <p:txBody>
          <a:bodyPr>
            <a:normAutofit fontScale="92500" lnSpcReduction="10000"/>
          </a:bodyPr>
          <a:lstStyle/>
          <a:p>
            <a:pPr eaLnBrk="1" hangingPunct="1">
              <a:lnSpc>
                <a:spcPct val="80000"/>
              </a:lnSpc>
              <a:buFontTx/>
              <a:buNone/>
              <a:defRPr/>
            </a:pPr>
            <a:r>
              <a:rPr lang="it-IT" altLang="it-IT" sz="1800" dirty="0"/>
              <a:t>	</a:t>
            </a:r>
            <a:r>
              <a:rPr lang="en-US" altLang="it-IT" sz="1800" dirty="0" err="1"/>
              <a:t>Sia</a:t>
            </a:r>
            <a:r>
              <a:rPr lang="en-US" altLang="it-IT" sz="1800" dirty="0"/>
              <a:t> </a:t>
            </a:r>
            <a:r>
              <a:rPr lang="en-US" altLang="it-IT" sz="1800" dirty="0" err="1"/>
              <a:t>dato</a:t>
            </a:r>
            <a:r>
              <a:rPr lang="en-US" altLang="it-IT" sz="1800" dirty="0"/>
              <a:t> </a:t>
            </a:r>
            <a:r>
              <a:rPr lang="en-US" altLang="it-IT" sz="1800" dirty="0" err="1"/>
              <a:t>il</a:t>
            </a:r>
            <a:r>
              <a:rPr lang="en-US" altLang="it-IT" sz="1800" dirty="0"/>
              <a:t> </a:t>
            </a:r>
            <a:r>
              <a:rPr lang="en-US" altLang="it-IT" sz="1800" dirty="0" err="1"/>
              <a:t>problema</a:t>
            </a:r>
            <a:r>
              <a:rPr lang="en-US" altLang="it-IT" sz="1800" dirty="0"/>
              <a:t> di </a:t>
            </a:r>
            <a:r>
              <a:rPr lang="en-US" altLang="it-IT" sz="1800" dirty="0" err="1"/>
              <a:t>ottimo</a:t>
            </a:r>
            <a:r>
              <a:rPr lang="en-US" altLang="it-IT" sz="1800" dirty="0"/>
              <a:t> </a:t>
            </a:r>
            <a:r>
              <a:rPr lang="en-US" altLang="it-IT" sz="1800" dirty="0" err="1"/>
              <a:t>associato</a:t>
            </a:r>
            <a:r>
              <a:rPr lang="en-US" altLang="it-IT" sz="1800" dirty="0"/>
              <a:t> al </a:t>
            </a:r>
            <a:r>
              <a:rPr lang="en-US" altLang="it-IT" sz="1800" dirty="0" err="1"/>
              <a:t>sistema</a:t>
            </a:r>
            <a:r>
              <a:rPr lang="en-US" altLang="it-IT" sz="1800" dirty="0"/>
              <a:t> di </a:t>
            </a:r>
            <a:r>
              <a:rPr lang="en-US" altLang="it-IT" sz="1800" dirty="0" err="1"/>
              <a:t>insiemi</a:t>
            </a:r>
            <a:r>
              <a:rPr lang="en-US" altLang="it-IT" sz="1800" dirty="0"/>
              <a:t> </a:t>
            </a:r>
            <a:r>
              <a:rPr lang="en-US" altLang="it-IT" sz="1800" dirty="0" err="1"/>
              <a:t>indipendenti</a:t>
            </a:r>
            <a:r>
              <a:rPr lang="en-US" altLang="it-IT" sz="1800" dirty="0"/>
              <a:t> (</a:t>
            </a:r>
            <a:r>
              <a:rPr lang="en-US" altLang="it-IT" sz="1800" i="1" dirty="0"/>
              <a:t>E</a:t>
            </a:r>
            <a:r>
              <a:rPr lang="en-US" altLang="it-IT" sz="1800" dirty="0"/>
              <a:t>,</a:t>
            </a:r>
            <a:r>
              <a:rPr lang="en-US" altLang="it-IT" sz="1800" i="1" dirty="0"/>
              <a:t>F</a:t>
            </a:r>
            <a:r>
              <a:rPr lang="en-US" altLang="it-IT" sz="1800" dirty="0"/>
              <a:t>) con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a:t>c</a:t>
            </a:r>
            <a:r>
              <a:rPr lang="en-US" altLang="it-IT" sz="1800" dirty="0"/>
              <a:t>, </a:t>
            </a:r>
          </a:p>
          <a:p>
            <a:pPr eaLnBrk="1" hangingPunct="1">
              <a:lnSpc>
                <a:spcPct val="80000"/>
              </a:lnSpc>
              <a:buFontTx/>
              <a:buNone/>
              <a:defRPr/>
            </a:pPr>
            <a:r>
              <a:rPr lang="it-IT" altLang="it-IT" sz="1800" dirty="0"/>
              <a:t>	si dice </a:t>
            </a:r>
            <a:r>
              <a:rPr lang="it-IT" altLang="it-IT" sz="1800" dirty="0" err="1">
                <a:solidFill>
                  <a:srgbClr val="0066FF"/>
                </a:solidFill>
              </a:rPr>
              <a:t>Greedy</a:t>
            </a:r>
            <a:r>
              <a:rPr lang="it-IT" altLang="it-IT" sz="1800" dirty="0"/>
              <a:t> un algoritmo A </a:t>
            </a:r>
            <a:r>
              <a:rPr lang="it-IT" altLang="it-IT" sz="1800" dirty="0">
                <a:solidFill>
                  <a:srgbClr val="FF0000"/>
                </a:solidFill>
              </a:rPr>
              <a:t>costruttivo iterativo</a:t>
            </a:r>
            <a:r>
              <a:rPr lang="it-IT" altLang="it-IT" sz="1800" dirty="0"/>
              <a:t> che </a:t>
            </a:r>
            <a:r>
              <a:rPr lang="en-US" altLang="it-IT" sz="1800" dirty="0" err="1"/>
              <a:t>costruisce</a:t>
            </a:r>
            <a:r>
              <a:rPr lang="en-US" altLang="it-IT" sz="1800" dirty="0"/>
              <a:t> </a:t>
            </a:r>
            <a:r>
              <a:rPr lang="en-US" altLang="it-IT" sz="1800" dirty="0" err="1"/>
              <a:t>l'insieme</a:t>
            </a:r>
            <a:r>
              <a:rPr lang="en-US" altLang="it-IT" sz="1800" dirty="0"/>
              <a:t> </a:t>
            </a:r>
            <a:r>
              <a:rPr lang="en-US" altLang="it-IT" sz="1800" i="1" dirty="0"/>
              <a:t>X</a:t>
            </a:r>
            <a:r>
              <a:rPr lang="en-US" altLang="it-IT" sz="1800" i="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i="1" dirty="0"/>
              <a:t>F</a:t>
            </a:r>
            <a:r>
              <a:rPr lang="en-US" altLang="it-IT" sz="1800" dirty="0"/>
              <a:t>, </a:t>
            </a:r>
            <a:r>
              <a:rPr lang="en-US" altLang="it-IT" sz="1800" dirty="0" err="1"/>
              <a:t>soluzione</a:t>
            </a:r>
            <a:r>
              <a:rPr lang="en-US" altLang="it-IT" sz="1800" dirty="0"/>
              <a:t> </a:t>
            </a:r>
            <a:r>
              <a:rPr lang="en-US" altLang="it-IT" sz="1800" dirty="0" err="1"/>
              <a:t>ammissibile</a:t>
            </a:r>
            <a:r>
              <a:rPr lang="en-US" altLang="it-IT" sz="1800" dirty="0"/>
              <a:t> del </a:t>
            </a:r>
            <a:r>
              <a:rPr lang="en-US" altLang="it-IT" sz="1800" dirty="0" err="1"/>
              <a:t>problema</a:t>
            </a:r>
            <a:r>
              <a:rPr lang="en-US" altLang="it-IT" sz="1800" dirty="0"/>
              <a:t>, </a:t>
            </a:r>
            <a:r>
              <a:rPr lang="en-US" altLang="it-IT" sz="1800" dirty="0" err="1"/>
              <a:t>partendo</a:t>
            </a:r>
            <a:r>
              <a:rPr lang="en-US" altLang="it-IT" sz="1800" dirty="0"/>
              <a:t> </a:t>
            </a:r>
            <a:r>
              <a:rPr lang="en-US" altLang="it-IT" sz="1800" dirty="0" err="1"/>
              <a:t>dall'insieme</a:t>
            </a:r>
            <a:r>
              <a:rPr lang="en-US" altLang="it-IT" sz="1800" dirty="0"/>
              <a:t> </a:t>
            </a:r>
            <a:r>
              <a:rPr lang="en-US" altLang="it-IT" sz="1800" dirty="0" err="1"/>
              <a:t>vuoto</a:t>
            </a:r>
            <a:r>
              <a:rPr lang="en-US" altLang="it-IT" sz="1800" dirty="0"/>
              <a:t> </a:t>
            </a:r>
            <a:r>
              <a:rPr lang="en-US" altLang="it-IT" sz="1800" dirty="0" err="1"/>
              <a:t>ed</a:t>
            </a:r>
            <a:r>
              <a:rPr lang="en-US" altLang="it-IT" sz="1800" dirty="0"/>
              <a:t> </a:t>
            </a:r>
            <a:r>
              <a:rPr lang="en-US" altLang="it-IT" sz="1800" dirty="0" err="1"/>
              <a:t>inserendovi</a:t>
            </a:r>
            <a:r>
              <a:rPr lang="en-US" altLang="it-IT" sz="1800" dirty="0"/>
              <a:t> ad </a:t>
            </a:r>
            <a:r>
              <a:rPr lang="en-US" altLang="it-IT" sz="1800" dirty="0" err="1"/>
              <a:t>ogni</a:t>
            </a:r>
            <a:r>
              <a:rPr lang="en-US" altLang="it-IT" sz="1800" dirty="0"/>
              <a:t> </a:t>
            </a:r>
            <a:r>
              <a:rPr lang="en-US" altLang="it-IT" sz="1800" dirty="0" err="1"/>
              <a:t>passo</a:t>
            </a:r>
            <a:r>
              <a:rPr lang="en-US" altLang="it-IT" sz="1800" dirty="0"/>
              <a:t> </a:t>
            </a:r>
            <a:r>
              <a:rPr lang="en-US" altLang="it-IT" sz="1800" dirty="0" err="1"/>
              <a:t>l’elemento</a:t>
            </a:r>
            <a:r>
              <a:rPr lang="en-US" altLang="it-IT" sz="1800" dirty="0"/>
              <a:t> di </a:t>
            </a:r>
            <a:r>
              <a:rPr lang="en-US" altLang="it-IT" sz="1800" i="1" dirty="0"/>
              <a:t>E </a:t>
            </a:r>
            <a:r>
              <a:rPr lang="en-US" altLang="it-IT" sz="1800" dirty="0" err="1"/>
              <a:t>più</a:t>
            </a:r>
            <a:r>
              <a:rPr lang="en-US" altLang="it-IT" sz="1800" dirty="0"/>
              <a:t> “</a:t>
            </a:r>
            <a:r>
              <a:rPr lang="en-US" altLang="it-IT" sz="1800" dirty="0" err="1"/>
              <a:t>promettente</a:t>
            </a:r>
            <a:r>
              <a:rPr lang="en-US" altLang="it-IT" sz="1800" dirty="0"/>
              <a:t>” </a:t>
            </a:r>
            <a:r>
              <a:rPr lang="en-US" altLang="it-IT" sz="1800" dirty="0" err="1"/>
              <a:t>fra</a:t>
            </a:r>
            <a:r>
              <a:rPr lang="en-US" altLang="it-IT" sz="1800" dirty="0"/>
              <a:t> </a:t>
            </a:r>
            <a:r>
              <a:rPr lang="en-US" altLang="it-IT" sz="1800" dirty="0" err="1"/>
              <a:t>quelli</a:t>
            </a:r>
            <a:r>
              <a:rPr lang="en-US" altLang="it-IT" sz="1800" dirty="0"/>
              <a:t> </a:t>
            </a:r>
            <a:r>
              <a:rPr lang="en-US" altLang="it-IT" sz="1800" dirty="0" err="1"/>
              <a:t>che</a:t>
            </a:r>
            <a:r>
              <a:rPr lang="en-US" altLang="it-IT" sz="1800" dirty="0"/>
              <a:t> non </a:t>
            </a:r>
            <a:r>
              <a:rPr lang="en-US" altLang="it-IT" sz="1800" dirty="0" err="1"/>
              <a:t>violano</a:t>
            </a:r>
            <a:r>
              <a:rPr lang="en-US" altLang="it-IT" sz="1800" dirty="0"/>
              <a:t> </a:t>
            </a:r>
            <a:r>
              <a:rPr lang="en-US" altLang="it-IT" sz="1800" dirty="0" err="1"/>
              <a:t>l’indipendenza</a:t>
            </a:r>
            <a:r>
              <a:rPr lang="en-US" altLang="it-IT" sz="1800" dirty="0"/>
              <a:t> </a:t>
            </a:r>
            <a:r>
              <a:rPr lang="en-US" altLang="it-IT" sz="1800" dirty="0" err="1"/>
              <a:t>dell'insieme</a:t>
            </a:r>
            <a:r>
              <a:rPr lang="en-US" altLang="it-IT" sz="1800" dirty="0"/>
              <a:t>.</a:t>
            </a:r>
          </a:p>
          <a:p>
            <a:pPr eaLnBrk="1" hangingPunct="1">
              <a:lnSpc>
                <a:spcPct val="80000"/>
              </a:lnSpc>
              <a:buFontTx/>
              <a:buNone/>
              <a:defRPr/>
            </a:pPr>
            <a:endParaRPr lang="it-IT" altLang="it-IT" sz="1800" i="1" dirty="0"/>
          </a:p>
          <a:p>
            <a:pPr eaLnBrk="1" hangingPunct="1">
              <a:lnSpc>
                <a:spcPct val="80000"/>
              </a:lnSpc>
              <a:buFontTx/>
              <a:buNone/>
              <a:defRPr/>
            </a:pPr>
            <a:r>
              <a:rPr lang="it-IT" altLang="it-IT" sz="1800" i="1" dirty="0"/>
              <a:t>Procedure </a:t>
            </a:r>
            <a:r>
              <a:rPr lang="it-IT" altLang="it-IT" sz="1800" i="1" dirty="0" err="1"/>
              <a:t>Greedy</a:t>
            </a:r>
            <a:r>
              <a:rPr lang="it-IT" altLang="it-IT" sz="1800" i="1" dirty="0"/>
              <a:t>  </a:t>
            </a:r>
            <a:r>
              <a:rPr lang="it-IT" altLang="it-IT" sz="1800" i="1" dirty="0">
                <a:solidFill>
                  <a:schemeClr val="bg2">
                    <a:lumMod val="75000"/>
                  </a:schemeClr>
                </a:solidFill>
              </a:rPr>
              <a:t>(</a:t>
            </a:r>
            <a:r>
              <a:rPr lang="it-IT" altLang="it-IT" sz="1800" i="1" dirty="0" err="1">
                <a:solidFill>
                  <a:schemeClr val="bg2">
                    <a:lumMod val="75000"/>
                  </a:schemeClr>
                </a:solidFill>
              </a:rPr>
              <a:t>template</a:t>
            </a:r>
            <a:r>
              <a:rPr lang="it-IT" altLang="it-IT" sz="1800" i="1" dirty="0">
                <a:solidFill>
                  <a:schemeClr val="bg2">
                    <a:lumMod val="75000"/>
                  </a:schemeClr>
                </a:solidFill>
              </a:rPr>
              <a:t>)</a:t>
            </a:r>
          </a:p>
          <a:p>
            <a:pPr eaLnBrk="1" hangingPunct="1">
              <a:lnSpc>
                <a:spcPct val="80000"/>
              </a:lnSpc>
              <a:defRPr/>
            </a:pPr>
            <a:r>
              <a:rPr lang="it-IT" altLang="it-IT" sz="1800" i="1" dirty="0"/>
              <a:t>Soluzione iniziale S</a:t>
            </a:r>
            <a:r>
              <a:rPr lang="it-IT" altLang="it-IT" sz="1800" i="1" baseline="-25000" dirty="0"/>
              <a:t>0</a:t>
            </a:r>
            <a:r>
              <a:rPr lang="it-IT" altLang="it-IT" sz="1800" i="1" dirty="0"/>
              <a:t>=</a:t>
            </a:r>
            <a:r>
              <a:rPr lang="it-IT" altLang="it-IT" sz="1800" i="1" dirty="0">
                <a:sym typeface="Symbol" panose="05050102010706020507" pitchFamily="18" charset="2"/>
              </a:rPr>
              <a:t></a:t>
            </a:r>
            <a:r>
              <a:rPr lang="it-IT" altLang="it-IT" sz="1800" i="1" dirty="0"/>
              <a:t>, </a:t>
            </a:r>
          </a:p>
          <a:p>
            <a:pPr eaLnBrk="1" hangingPunct="1">
              <a:lnSpc>
                <a:spcPct val="80000"/>
              </a:lnSpc>
              <a:defRPr/>
            </a:pPr>
            <a:r>
              <a:rPr lang="it-IT" altLang="it-IT" sz="1800" i="1" dirty="0"/>
              <a:t>ad ogni </a:t>
            </a:r>
            <a:r>
              <a:rPr lang="it-IT" altLang="it-IT" sz="1800" i="1" dirty="0" err="1"/>
              <a:t>step</a:t>
            </a:r>
            <a:r>
              <a:rPr lang="it-IT" altLang="it-IT" sz="1800" i="1" dirty="0"/>
              <a:t> k </a:t>
            </a:r>
          </a:p>
          <a:p>
            <a:pPr eaLnBrk="1" hangingPunct="1">
              <a:lnSpc>
                <a:spcPct val="80000"/>
              </a:lnSpc>
              <a:buFontTx/>
              <a:buNone/>
              <a:defRPr/>
            </a:pPr>
            <a:r>
              <a:rPr lang="it-IT" altLang="it-IT" sz="1800" i="1" dirty="0"/>
              <a:t>		- seleziona </a:t>
            </a:r>
            <a:r>
              <a:rPr lang="it-IT" altLang="it-IT" sz="1800" i="1" dirty="0" err="1"/>
              <a:t>e</a:t>
            </a:r>
            <a:r>
              <a:rPr lang="it-IT" altLang="it-IT" sz="1800" i="1" baseline="-25000" dirty="0" err="1"/>
              <a:t>k</a:t>
            </a:r>
            <a:r>
              <a:rPr lang="it-IT" altLang="it-IT" sz="1800" i="1" dirty="0"/>
              <a:t> come l’elemento di E più promettente (</a:t>
            </a:r>
            <a:r>
              <a:rPr lang="it-IT" altLang="it-IT" sz="1800" i="1" dirty="0">
                <a:solidFill>
                  <a:srgbClr val="FF0000"/>
                </a:solidFill>
              </a:rPr>
              <a:t>criterio best</a:t>
            </a:r>
            <a:r>
              <a:rPr lang="it-IT" altLang="it-IT" sz="1800" i="1" dirty="0"/>
              <a:t>) tra quelli non ancora esaminati, </a:t>
            </a:r>
          </a:p>
          <a:p>
            <a:pPr eaLnBrk="1" hangingPunct="1">
              <a:lnSpc>
                <a:spcPct val="80000"/>
              </a:lnSpc>
              <a:buFontTx/>
              <a:buNone/>
              <a:defRPr/>
            </a:pPr>
            <a:r>
              <a:rPr lang="it-IT" altLang="it-IT" sz="1800" i="1" dirty="0"/>
              <a:t>		- valuta se la soluzione parziale </a:t>
            </a:r>
            <a:r>
              <a:rPr lang="it-IT" altLang="it-IT" sz="1800" dirty="0" err="1"/>
              <a:t>S</a:t>
            </a:r>
            <a:r>
              <a:rPr lang="it-IT" altLang="it-IT" sz="1800" baseline="-25000" dirty="0" err="1"/>
              <a:t>k</a:t>
            </a:r>
            <a:r>
              <a:rPr lang="it-IT" altLang="it-IT" sz="1800" dirty="0" err="1">
                <a:sym typeface="Symbol" panose="05050102010706020507" pitchFamily="18" charset="2"/>
              </a:rPr>
              <a:t></a:t>
            </a:r>
            <a:r>
              <a:rPr lang="it-IT" altLang="it-IT" sz="1800" dirty="0" err="1"/>
              <a:t>e</a:t>
            </a:r>
            <a:r>
              <a:rPr lang="it-IT" altLang="it-IT" sz="1800" baseline="-25000" dirty="0" err="1"/>
              <a:t>k</a:t>
            </a:r>
            <a:r>
              <a:rPr lang="it-IT" altLang="it-IT" sz="1800" i="1" dirty="0"/>
              <a:t> </a:t>
            </a:r>
            <a:r>
              <a:rPr lang="it-IT" altLang="it-IT" sz="1800" i="1" dirty="0">
                <a:sym typeface="Symbol" panose="05050102010706020507" pitchFamily="18" charset="2"/>
              </a:rPr>
              <a:t> </a:t>
            </a:r>
            <a:r>
              <a:rPr lang="it-IT" altLang="it-IT" sz="1800" i="1" dirty="0"/>
              <a:t>F (test di </a:t>
            </a:r>
            <a:r>
              <a:rPr lang="it-IT" altLang="it-IT" sz="1800" i="1" dirty="0">
                <a:solidFill>
                  <a:srgbClr val="FF0000"/>
                </a:solidFill>
              </a:rPr>
              <a:t>indipendenza</a:t>
            </a:r>
            <a:r>
              <a:rPr lang="it-IT" altLang="it-IT" sz="1800" i="1" dirty="0"/>
              <a:t> o di ammissibilità delle soluzioni parziali) </a:t>
            </a:r>
          </a:p>
          <a:p>
            <a:pPr eaLnBrk="1" hangingPunct="1">
              <a:lnSpc>
                <a:spcPct val="80000"/>
              </a:lnSpc>
              <a:defRPr/>
            </a:pPr>
            <a:r>
              <a:rPr lang="it-IT" altLang="it-IT" sz="1800" i="1" dirty="0"/>
              <a:t>termina avendo esaminato tutto E o quando </a:t>
            </a:r>
            <a:r>
              <a:rPr lang="it-IT" altLang="it-IT" sz="1800" i="1" dirty="0" err="1"/>
              <a:t>S</a:t>
            </a:r>
            <a:r>
              <a:rPr lang="it-IT" altLang="it-IT" sz="1800" i="1" baseline="-25000" dirty="0" err="1"/>
              <a:t>k</a:t>
            </a:r>
            <a:r>
              <a:rPr lang="it-IT" altLang="it-IT" sz="1800" i="1" dirty="0"/>
              <a:t> è massimale (S</a:t>
            </a:r>
            <a:r>
              <a:rPr lang="it-IT" altLang="it-IT" sz="1800" i="1" baseline="-25000" dirty="0"/>
              <a:t>n </a:t>
            </a:r>
            <a:r>
              <a:rPr lang="it-IT" altLang="it-IT" sz="1800" i="1" dirty="0"/>
              <a:t>:= </a:t>
            </a:r>
            <a:r>
              <a:rPr lang="it-IT" altLang="it-IT" sz="1800" i="1" dirty="0" err="1"/>
              <a:t>S</a:t>
            </a:r>
            <a:r>
              <a:rPr lang="it-IT" altLang="it-IT" sz="1800" i="1" baseline="-25000" dirty="0" err="1"/>
              <a:t>k</a:t>
            </a:r>
            <a:r>
              <a:rPr lang="it-IT" altLang="it-IT" sz="1800" i="1" dirty="0"/>
              <a:t>).</a:t>
            </a:r>
            <a:r>
              <a:rPr lang="it-IT" altLang="it-IT" sz="1800" dirty="0"/>
              <a:t> </a:t>
            </a:r>
          </a:p>
          <a:p>
            <a:pPr eaLnBrk="1" hangingPunct="1">
              <a:lnSpc>
                <a:spcPct val="80000"/>
              </a:lnSpc>
              <a:defRPr/>
            </a:pPr>
            <a:endParaRPr lang="en-US" altLang="it-IT" sz="1800" dirty="0"/>
          </a:p>
          <a:p>
            <a:pPr eaLnBrk="1" hangingPunct="1">
              <a:lnSpc>
                <a:spcPct val="80000"/>
              </a:lnSpc>
              <a:buFontTx/>
              <a:buNone/>
              <a:defRPr/>
            </a:pPr>
            <a:endParaRPr lang="en-US" altLang="it-IT" sz="1800" dirty="0"/>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Per </a:t>
            </a:r>
            <a:r>
              <a:rPr lang="en-US" altLang="it-IT" sz="1800" dirty="0" err="1">
                <a:solidFill>
                  <a:srgbClr val="0066FF"/>
                </a:solidFill>
                <a:effectLst>
                  <a:outerShdw blurRad="38100" dist="38100" dir="2700000" algn="tl">
                    <a:srgbClr val="C0C0C0"/>
                  </a:outerShdw>
                </a:effectLst>
              </a:rPr>
              <a:t>costruzione</a:t>
            </a:r>
            <a:r>
              <a:rPr lang="en-US" altLang="it-IT" sz="1800" dirty="0">
                <a:solidFill>
                  <a:srgbClr val="0066FF"/>
                </a:solidFill>
                <a:effectLst>
                  <a:outerShdw blurRad="38100" dist="38100" dir="2700000" algn="tl">
                    <a:srgbClr val="C0C0C0"/>
                  </a:outerShdw>
                </a:effectLst>
              </a:rPr>
              <a:t> X=S</a:t>
            </a:r>
            <a:r>
              <a:rPr lang="en-US" altLang="it-IT" sz="1800" baseline="-25000" dirty="0">
                <a:solidFill>
                  <a:srgbClr val="0066FF"/>
                </a:solidFill>
                <a:effectLst>
                  <a:outerShdw blurRad="38100" dist="38100" dir="2700000" algn="tl">
                    <a:srgbClr val="C0C0C0"/>
                  </a:outerShdw>
                </a:effectLst>
              </a:rPr>
              <a:t>n </a:t>
            </a:r>
            <a:r>
              <a:rPr lang="en-US" altLang="it-IT" sz="1800" dirty="0">
                <a:solidFill>
                  <a:srgbClr val="0066FF"/>
                </a:solidFill>
                <a:effectLst>
                  <a:outerShdw blurRad="38100" dist="38100" dir="2700000" algn="tl">
                    <a:srgbClr val="C0C0C0"/>
                  </a:outerShdw>
                </a:effectLst>
              </a:rPr>
              <a:t> è </a:t>
            </a:r>
            <a:r>
              <a:rPr lang="en-US" altLang="it-IT" sz="1800" dirty="0" err="1">
                <a:solidFill>
                  <a:srgbClr val="0066FF"/>
                </a:solidFill>
                <a:effectLst>
                  <a:outerShdw blurRad="38100" dist="38100" dir="2700000" algn="tl">
                    <a:srgbClr val="C0C0C0"/>
                  </a:outerShdw>
                </a:effectLst>
              </a:rPr>
              <a:t>massimale</a:t>
            </a: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dirty="0">
                <a:solidFill>
                  <a:srgbClr val="0066FF"/>
                </a:solidFill>
                <a:effectLst>
                  <a:outerShdw blurRad="38100" dist="38100" dir="2700000" algn="tl">
                    <a:srgbClr val="C0C0C0"/>
                  </a:outerShdw>
                </a:effectLst>
              </a:rPr>
              <a:t>La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di “</a:t>
            </a:r>
            <a:r>
              <a:rPr lang="en-US" altLang="it-IT" sz="1800" i="1" dirty="0">
                <a:solidFill>
                  <a:srgbClr val="0066FF"/>
                </a:solidFill>
                <a:effectLst>
                  <a:outerShdw blurRad="38100" dist="38100" dir="2700000" algn="tl">
                    <a:srgbClr val="C0C0C0"/>
                  </a:outerShdw>
                </a:effectLst>
              </a:rPr>
              <a:t>Greedy</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dipende</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dalla</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complessità</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delle</a:t>
            </a:r>
            <a:r>
              <a:rPr lang="en-US" altLang="it-IT" sz="1800" dirty="0">
                <a:solidFill>
                  <a:srgbClr val="0066FF"/>
                </a:solidFill>
                <a:effectLst>
                  <a:outerShdw blurRad="38100" dist="38100" dir="2700000" algn="tl">
                    <a:srgbClr val="C0C0C0"/>
                  </a:outerShdw>
                </a:effectLst>
              </a:rPr>
              <a:t> procedure Best e </a:t>
            </a:r>
            <a:r>
              <a:rPr lang="en-US" altLang="it-IT" sz="1800" dirty="0" err="1">
                <a:solidFill>
                  <a:srgbClr val="0066FF"/>
                </a:solidFill>
                <a:effectLst>
                  <a:outerShdw blurRad="38100" dist="38100" dir="2700000" algn="tl">
                    <a:srgbClr val="C0C0C0"/>
                  </a:outerShdw>
                </a:effectLst>
              </a:rPr>
              <a:t>Ind</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essendo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predefinito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il</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numero</a:t>
            </a:r>
            <a:r>
              <a:rPr lang="en-US" altLang="it-IT" sz="1800" dirty="0">
                <a:solidFill>
                  <a:srgbClr val="0066FF"/>
                </a:solidFill>
                <a:effectLst>
                  <a:outerShdw blurRad="38100" dist="38100" dir="2700000" algn="tl">
                    <a:srgbClr val="C0C0C0"/>
                  </a:outerShdw>
                </a:effectLst>
              </a:rPr>
              <a:t> </a:t>
            </a:r>
            <a:r>
              <a:rPr lang="en-US" altLang="it-IT" sz="1800" dirty="0" err="1">
                <a:solidFill>
                  <a:srgbClr val="0066FF"/>
                </a:solidFill>
                <a:effectLst>
                  <a:outerShdw blurRad="38100" dist="38100" dir="2700000" algn="tl">
                    <a:srgbClr val="C0C0C0"/>
                  </a:outerShdw>
                </a:effectLst>
              </a:rPr>
              <a:t>massimo</a:t>
            </a:r>
            <a:r>
              <a:rPr lang="en-US" altLang="it-IT" sz="1800" dirty="0">
                <a:solidFill>
                  <a:srgbClr val="0066FF"/>
                </a:solidFill>
                <a:effectLst>
                  <a:outerShdw blurRad="38100" dist="38100" dir="2700000" algn="tl">
                    <a:srgbClr val="C0C0C0"/>
                  </a:outerShdw>
                </a:effectLst>
              </a:rPr>
              <a:t> di </a:t>
            </a:r>
            <a:r>
              <a:rPr lang="en-US" altLang="it-IT" sz="1800" dirty="0" err="1">
                <a:solidFill>
                  <a:srgbClr val="0066FF"/>
                </a:solidFill>
                <a:effectLst>
                  <a:outerShdw blurRad="38100" dist="38100" dir="2700000" algn="tl">
                    <a:srgbClr val="C0C0C0"/>
                  </a:outerShdw>
                </a:effectLst>
              </a:rPr>
              <a:t>iterazioni</a:t>
            </a:r>
            <a:r>
              <a:rPr lang="en-US" altLang="it-IT" sz="1800" dirty="0">
                <a:solidFill>
                  <a:srgbClr val="0066FF"/>
                </a:solidFill>
                <a:effectLst>
                  <a:outerShdw blurRad="38100" dist="38100" dir="2700000" algn="tl">
                    <a:srgbClr val="C0C0C0"/>
                  </a:outerShdw>
                </a:effectLst>
              </a:rPr>
              <a:t> (n)</a:t>
            </a:r>
          </a:p>
          <a:p>
            <a:pPr algn="ctr" eaLnBrk="1" hangingPunct="1">
              <a:lnSpc>
                <a:spcPct val="80000"/>
              </a:lnSpc>
              <a:buFontTx/>
              <a:buNone/>
              <a:defRPr/>
            </a:pPr>
            <a:endParaRPr lang="en-US" altLang="it-IT" sz="1800" dirty="0">
              <a:solidFill>
                <a:srgbClr val="0066FF"/>
              </a:solidFill>
              <a:effectLst>
                <a:outerShdw blurRad="38100" dist="38100" dir="2700000" algn="tl">
                  <a:srgbClr val="C0C0C0"/>
                </a:outerShdw>
              </a:effectLst>
            </a:endParaRPr>
          </a:p>
          <a:p>
            <a:pPr algn="ctr" eaLnBrk="1" hangingPunct="1">
              <a:lnSpc>
                <a:spcPct val="80000"/>
              </a:lnSpc>
              <a:buFontTx/>
              <a:buNone/>
              <a:defRPr/>
            </a:pPr>
            <a:r>
              <a:rPr lang="en-US" altLang="it-IT" sz="1800" u="sng" dirty="0">
                <a:solidFill>
                  <a:schemeClr val="accent2"/>
                </a:solidFill>
                <a:effectLst>
                  <a:outerShdw blurRad="38100" dist="38100" dir="2700000" algn="tl">
                    <a:srgbClr val="C0C0C0"/>
                  </a:outerShdw>
                </a:effectLst>
              </a:rPr>
              <a:t>Per </a:t>
            </a:r>
            <a:r>
              <a:rPr lang="en-US" altLang="it-IT" sz="1800" u="sng" dirty="0" err="1">
                <a:solidFill>
                  <a:schemeClr val="accent2"/>
                </a:solidFill>
                <a:effectLst>
                  <a:outerShdw blurRad="38100" dist="38100" dir="2700000" algn="tl">
                    <a:srgbClr val="C0C0C0"/>
                  </a:outerShdw>
                </a:effectLst>
              </a:rPr>
              <a:t>costruire</a:t>
            </a:r>
            <a:r>
              <a:rPr lang="en-US" altLang="it-IT" sz="1800" u="sng" dirty="0">
                <a:solidFill>
                  <a:schemeClr val="accent2"/>
                </a:solidFill>
                <a:effectLst>
                  <a:outerShdw blurRad="38100" dist="38100" dir="2700000" algn="tl">
                    <a:srgbClr val="C0C0C0"/>
                  </a:outerShdw>
                </a:effectLst>
              </a:rPr>
              <a:t> un </a:t>
            </a:r>
            <a:r>
              <a:rPr lang="en-US" altLang="it-IT" sz="1800" u="sng" dirty="0" err="1">
                <a:solidFill>
                  <a:schemeClr val="accent2"/>
                </a:solidFill>
                <a:effectLst>
                  <a:outerShdw blurRad="38100" dist="38100" dir="2700000" algn="tl">
                    <a:srgbClr val="C0C0C0"/>
                  </a:outerShdw>
                </a:effectLst>
              </a:rPr>
              <a:t>algoritmo</a:t>
            </a:r>
            <a:r>
              <a:rPr lang="en-US" altLang="it-IT" sz="1800" u="sng" dirty="0">
                <a:solidFill>
                  <a:schemeClr val="accent2"/>
                </a:solidFill>
                <a:effectLst>
                  <a:outerShdw blurRad="38100" dist="38100" dir="2700000" algn="tl">
                    <a:srgbClr val="C0C0C0"/>
                  </a:outerShdw>
                </a:effectLst>
              </a:rPr>
              <a:t> greedy è </a:t>
            </a:r>
            <a:r>
              <a:rPr lang="en-US" altLang="it-IT" sz="1800" u="sng" dirty="0" err="1">
                <a:solidFill>
                  <a:schemeClr val="accent2"/>
                </a:solidFill>
                <a:effectLst>
                  <a:outerShdw blurRad="38100" dist="38100" dir="2700000" algn="tl">
                    <a:srgbClr val="C0C0C0"/>
                  </a:outerShdw>
                </a:effectLst>
              </a:rPr>
              <a:t>sufficiente</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definire</a:t>
            </a:r>
            <a:r>
              <a:rPr lang="en-US" altLang="it-IT" sz="1800" u="sng" dirty="0">
                <a:solidFill>
                  <a:schemeClr val="accent2"/>
                </a:solidFill>
                <a:effectLst>
                  <a:outerShdw blurRad="38100" dist="38100" dir="2700000" algn="tl">
                    <a:srgbClr val="C0C0C0"/>
                  </a:outerShdw>
                </a:effectLst>
              </a:rPr>
              <a:t> E ed F, e</a:t>
            </a:r>
          </a:p>
          <a:p>
            <a:pPr algn="ctr" eaLnBrk="1" hangingPunct="1">
              <a:lnSpc>
                <a:spcPct val="80000"/>
              </a:lnSpc>
              <a:buFontTx/>
              <a:buNone/>
              <a:defRPr/>
            </a:pPr>
            <a:r>
              <a:rPr lang="en-US" altLang="it-IT" sz="1800" u="sng" dirty="0" err="1">
                <a:solidFill>
                  <a:schemeClr val="accent2"/>
                </a:solidFill>
                <a:effectLst>
                  <a:outerShdw blurRad="38100" dist="38100" dir="2700000" algn="tl">
                    <a:srgbClr val="C0C0C0"/>
                  </a:outerShdw>
                </a:effectLst>
              </a:rPr>
              <a:t>specificare</a:t>
            </a:r>
            <a:r>
              <a:rPr lang="en-US" altLang="it-IT" sz="1800" u="sng" dirty="0">
                <a:solidFill>
                  <a:schemeClr val="accent2"/>
                </a:solidFill>
                <a:effectLst>
                  <a:outerShdw blurRad="38100" dist="38100" dir="2700000" algn="tl">
                    <a:srgbClr val="C0C0C0"/>
                  </a:outerShdw>
                </a:effectLst>
              </a:rPr>
              <a:t> </a:t>
            </a:r>
            <a:r>
              <a:rPr lang="en-US" altLang="it-IT" sz="1800" u="sng" dirty="0">
                <a:solidFill>
                  <a:srgbClr val="FF0000"/>
                </a:solidFill>
                <a:effectLst>
                  <a:outerShdw blurRad="38100" dist="38100" dir="2700000" algn="tl">
                    <a:srgbClr val="C0C0C0"/>
                  </a:outerShdw>
                </a:effectLst>
              </a:rPr>
              <a:t>Best</a:t>
            </a:r>
            <a:r>
              <a:rPr lang="en-US" altLang="it-IT" sz="1800" u="sng" dirty="0">
                <a:solidFill>
                  <a:schemeClr val="accent2"/>
                </a:solidFill>
                <a:effectLst>
                  <a:outerShdw blurRad="38100" dist="38100" dir="2700000" algn="tl">
                    <a:srgbClr val="C0C0C0"/>
                  </a:outerShdw>
                </a:effectLst>
              </a:rPr>
              <a:t> e </a:t>
            </a:r>
            <a:r>
              <a:rPr lang="en-US" altLang="it-IT" sz="1800" u="sng" dirty="0" err="1">
                <a:solidFill>
                  <a:srgbClr val="FF0000"/>
                </a:solidFill>
                <a:effectLst>
                  <a:outerShdw blurRad="38100" dist="38100" dir="2700000" algn="tl">
                    <a:srgbClr val="C0C0C0"/>
                  </a:outerShdw>
                </a:effectLst>
              </a:rPr>
              <a:t>Ind</a:t>
            </a:r>
            <a:r>
              <a:rPr lang="en-US" altLang="it-IT" sz="1800" u="sng" dirty="0">
                <a:solidFill>
                  <a:schemeClr val="accent2"/>
                </a:solidFill>
                <a:effectLst>
                  <a:outerShdw blurRad="38100" dist="38100" dir="2700000" algn="tl">
                    <a:srgbClr val="C0C0C0"/>
                  </a:outerShdw>
                </a:effectLst>
              </a:rPr>
              <a:t> </a:t>
            </a:r>
            <a:r>
              <a:rPr lang="en-US" altLang="it-IT" sz="1800" u="sng" dirty="0" err="1">
                <a:solidFill>
                  <a:schemeClr val="accent2"/>
                </a:solidFill>
                <a:effectLst>
                  <a:outerShdw blurRad="38100" dist="38100" dir="2700000" algn="tl">
                    <a:srgbClr val="C0C0C0"/>
                  </a:outerShdw>
                </a:effectLst>
              </a:rPr>
              <a:t>nell’ambito</a:t>
            </a:r>
            <a:r>
              <a:rPr lang="en-US" altLang="it-IT" sz="1800" u="sng" dirty="0">
                <a:solidFill>
                  <a:schemeClr val="accent2"/>
                </a:solidFill>
                <a:effectLst>
                  <a:outerShdw blurRad="38100" dist="38100" dir="2700000" algn="tl">
                    <a:srgbClr val="C0C0C0"/>
                  </a:outerShdw>
                </a:effectLst>
              </a:rPr>
              <a:t> del template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6AF-423B-A06B-C0CE-F9C5C86B1C41}"/>
              </a:ext>
            </a:extLst>
          </p:cNvPr>
          <p:cNvSpPr>
            <a:spLocks noGrp="1"/>
          </p:cNvSpPr>
          <p:nvPr>
            <p:ph type="title"/>
          </p:nvPr>
        </p:nvSpPr>
        <p:spPr/>
        <p:txBody>
          <a:bodyPr/>
          <a:lstStyle/>
          <a:p>
            <a:r>
              <a:rPr lang="en-US" b="1" dirty="0"/>
              <a:t>Testo del </a:t>
            </a:r>
            <a:r>
              <a:rPr lang="en-US" b="1" dirty="0" err="1"/>
              <a:t>problema</a:t>
            </a:r>
            <a:endParaRPr lang="en-US" b="1" dirty="0"/>
          </a:p>
        </p:txBody>
      </p:sp>
      <p:sp>
        <p:nvSpPr>
          <p:cNvPr id="3" name="Content Placeholder 2">
            <a:extLst>
              <a:ext uri="{FF2B5EF4-FFF2-40B4-BE49-F238E27FC236}">
                <a16:creationId xmlns:a16="http://schemas.microsoft.com/office/drawing/2014/main" id="{DCCDD6F8-C6BE-6784-0FB5-969CCA56D8F3}"/>
              </a:ext>
            </a:extLst>
          </p:cNvPr>
          <p:cNvSpPr>
            <a:spLocks noGrp="1"/>
          </p:cNvSpPr>
          <p:nvPr>
            <p:ph idx="1"/>
          </p:nvPr>
        </p:nvSpPr>
        <p:spPr/>
        <p:txBody>
          <a:bodyPr>
            <a:normAutofit lnSpcReduction="10000"/>
          </a:bodyPr>
          <a:lstStyle/>
          <a:p>
            <a:pPr marL="0" indent="0">
              <a:buNone/>
            </a:pPr>
            <a:r>
              <a:rPr lang="it-IT" b="1" dirty="0"/>
              <a:t>24) TSP-con-pick-up-and-delivery (1 persona)</a:t>
            </a:r>
          </a:p>
          <a:p>
            <a:pPr marL="0" indent="0">
              <a:buNone/>
            </a:pPr>
            <a:r>
              <a:rPr lang="it-IT" dirty="0"/>
              <a:t>A partire dalla base (nodo 0 del grafo) un corriere deve soddisfare n richieste di prelievo e consegna di documenti:</a:t>
            </a:r>
          </a:p>
          <a:p>
            <a:r>
              <a:rPr lang="it-IT" dirty="0"/>
              <a:t>ogni documento è prelevato in un nodo e consegnato in un altro nodo;</a:t>
            </a:r>
          </a:p>
          <a:p>
            <a:r>
              <a:rPr lang="it-IT" dirty="0"/>
              <a:t>ogni nodo è riferito a una singola richiesta, ma nel tragitto tra punto di prelievo e consegna si possono prelevare/consegnare altri documenti.</a:t>
            </a:r>
          </a:p>
          <a:p>
            <a:pPr marL="0" indent="0">
              <a:buNone/>
            </a:pPr>
            <a:r>
              <a:rPr lang="it-IT" dirty="0"/>
              <a:t>Noto il tempo di percorrenza dei singoli archi, si vuole minimizzare la durata del percorso, con partenza e rientro al deposito.</a:t>
            </a:r>
            <a:endParaRPr lang="en-US" dirty="0"/>
          </a:p>
        </p:txBody>
      </p:sp>
    </p:spTree>
    <p:extLst>
      <p:ext uri="{BB962C8B-B14F-4D97-AF65-F5344CB8AC3E}">
        <p14:creationId xmlns:p14="http://schemas.microsoft.com/office/powerpoint/2010/main" val="1390348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F92783-8842-35EF-B0B5-86C413B6ED48}"/>
              </a:ext>
            </a:extLst>
          </p:cNvPr>
          <p:cNvPicPr>
            <a:picLocks noChangeAspect="1"/>
          </p:cNvPicPr>
          <p:nvPr/>
        </p:nvPicPr>
        <p:blipFill>
          <a:blip r:embed="rId2"/>
          <a:stretch>
            <a:fillRect/>
          </a:stretch>
        </p:blipFill>
        <p:spPr>
          <a:xfrm>
            <a:off x="1651967" y="1576129"/>
            <a:ext cx="8888065" cy="3705742"/>
          </a:xfrm>
          <a:prstGeom prst="rect">
            <a:avLst/>
          </a:prstGeom>
        </p:spPr>
      </p:pic>
    </p:spTree>
    <p:extLst>
      <p:ext uri="{BB962C8B-B14F-4D97-AF65-F5344CB8AC3E}">
        <p14:creationId xmlns:p14="http://schemas.microsoft.com/office/powerpoint/2010/main" val="1292954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53511D-E153-EE18-A607-1BD2ABEF53AA}"/>
              </a:ext>
            </a:extLst>
          </p:cNvPr>
          <p:cNvPicPr>
            <a:picLocks noChangeAspect="1"/>
          </p:cNvPicPr>
          <p:nvPr/>
        </p:nvPicPr>
        <p:blipFill>
          <a:blip r:embed="rId2"/>
          <a:stretch>
            <a:fillRect/>
          </a:stretch>
        </p:blipFill>
        <p:spPr>
          <a:xfrm>
            <a:off x="1513835" y="1376076"/>
            <a:ext cx="9164329" cy="4105848"/>
          </a:xfrm>
          <a:prstGeom prst="rect">
            <a:avLst/>
          </a:prstGeom>
        </p:spPr>
      </p:pic>
    </p:spTree>
    <p:extLst>
      <p:ext uri="{BB962C8B-B14F-4D97-AF65-F5344CB8AC3E}">
        <p14:creationId xmlns:p14="http://schemas.microsoft.com/office/powerpoint/2010/main" val="3558978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b="72647"/>
          <a:stretch/>
        </p:blipFill>
        <p:spPr>
          <a:xfrm>
            <a:off x="4834657" y="205550"/>
            <a:ext cx="5010849" cy="820816"/>
          </a:xfrm>
          <a:prstGeom prst="rect">
            <a:avLst/>
          </a:prstGeom>
        </p:spPr>
      </p:pic>
      <p:sp>
        <p:nvSpPr>
          <p:cNvPr id="6" name="TextBox 5">
            <a:extLst>
              <a:ext uri="{FF2B5EF4-FFF2-40B4-BE49-F238E27FC236}">
                <a16:creationId xmlns:a16="http://schemas.microsoft.com/office/drawing/2014/main" id="{DABCF52C-E07A-6495-9E15-06F8B056C259}"/>
              </a:ext>
            </a:extLst>
          </p:cNvPr>
          <p:cNvSpPr txBox="1"/>
          <p:nvPr/>
        </p:nvSpPr>
        <p:spPr>
          <a:xfrm>
            <a:off x="1576414" y="472751"/>
            <a:ext cx="1215526" cy="369332"/>
          </a:xfrm>
          <a:prstGeom prst="rect">
            <a:avLst/>
          </a:prstGeom>
          <a:noFill/>
        </p:spPr>
        <p:txBody>
          <a:bodyPr wrap="none" rtlCol="0">
            <a:spAutoFit/>
          </a:bodyPr>
          <a:lstStyle/>
          <a:p>
            <a:r>
              <a:rPr lang="en-US" dirty="0"/>
              <a:t>Pickup first</a:t>
            </a:r>
          </a:p>
        </p:txBody>
      </p:sp>
      <p:cxnSp>
        <p:nvCxnSpPr>
          <p:cNvPr id="10" name="Straight Arrow Connector 9">
            <a:extLst>
              <a:ext uri="{FF2B5EF4-FFF2-40B4-BE49-F238E27FC236}">
                <a16:creationId xmlns:a16="http://schemas.microsoft.com/office/drawing/2014/main" id="{D347C550-8B4A-17B9-8D10-7D78176DDC20}"/>
              </a:ext>
            </a:extLst>
          </p:cNvPr>
          <p:cNvCxnSpPr>
            <a:cxnSpLocks/>
            <a:stCxn id="6" idx="3"/>
          </p:cNvCxnSpPr>
          <p:nvPr/>
        </p:nvCxnSpPr>
        <p:spPr>
          <a:xfrm>
            <a:off x="2791940" y="657417"/>
            <a:ext cx="20427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04238D3F-BEA2-D40B-7C14-913CAE468497}"/>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2411844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39376" b="37821"/>
          <a:stretch/>
        </p:blipFill>
        <p:spPr>
          <a:xfrm>
            <a:off x="4834657" y="1387151"/>
            <a:ext cx="5010849" cy="684246"/>
          </a:xfrm>
          <a:prstGeom prst="rect">
            <a:avLst/>
          </a:prstGeom>
        </p:spPr>
      </p:pic>
      <p:sp>
        <p:nvSpPr>
          <p:cNvPr id="7" name="TextBox 6">
            <a:extLst>
              <a:ext uri="{FF2B5EF4-FFF2-40B4-BE49-F238E27FC236}">
                <a16:creationId xmlns:a16="http://schemas.microsoft.com/office/drawing/2014/main" id="{F90C4F26-44A8-F319-8CD8-583DCF05F2D6}"/>
              </a:ext>
            </a:extLst>
          </p:cNvPr>
          <p:cNvSpPr txBox="1"/>
          <p:nvPr/>
        </p:nvSpPr>
        <p:spPr>
          <a:xfrm>
            <a:off x="1576414" y="1521281"/>
            <a:ext cx="2341347" cy="369332"/>
          </a:xfrm>
          <a:prstGeom prst="rect">
            <a:avLst/>
          </a:prstGeom>
          <a:noFill/>
        </p:spPr>
        <p:txBody>
          <a:bodyPr wrap="none" rtlCol="0">
            <a:spAutoFit/>
          </a:bodyPr>
          <a:lstStyle/>
          <a:p>
            <a:r>
              <a:rPr lang="en-US" dirty="0"/>
              <a:t>FIFO </a:t>
            </a:r>
            <a:r>
              <a:rPr lang="en-US" dirty="0" err="1"/>
              <a:t>ordine</a:t>
            </a:r>
            <a:r>
              <a:rPr lang="en-US" dirty="0"/>
              <a:t> di </a:t>
            </a:r>
            <a:r>
              <a:rPr lang="en-US" dirty="0" err="1"/>
              <a:t>richiesta</a:t>
            </a:r>
            <a:endParaRPr lang="en-US" dirty="0"/>
          </a:p>
        </p:txBody>
      </p:sp>
      <p:cxnSp>
        <p:nvCxnSpPr>
          <p:cNvPr id="12" name="Straight Arrow Connector 11">
            <a:extLst>
              <a:ext uri="{FF2B5EF4-FFF2-40B4-BE49-F238E27FC236}">
                <a16:creationId xmlns:a16="http://schemas.microsoft.com/office/drawing/2014/main" id="{1CE44CAC-D00F-999E-D1BA-0DBAE6728227}"/>
              </a:ext>
            </a:extLst>
          </p:cNvPr>
          <p:cNvCxnSpPr>
            <a:cxnSpLocks/>
            <a:stCxn id="7" idx="3"/>
          </p:cNvCxnSpPr>
          <p:nvPr/>
        </p:nvCxnSpPr>
        <p:spPr>
          <a:xfrm flipV="1">
            <a:off x="3917761" y="1703379"/>
            <a:ext cx="1102108" cy="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 name="TextBox 1">
            <a:extLst>
              <a:ext uri="{FF2B5EF4-FFF2-40B4-BE49-F238E27FC236}">
                <a16:creationId xmlns:a16="http://schemas.microsoft.com/office/drawing/2014/main" id="{709A8FD7-4346-66B8-CD44-C024E1698D66}"/>
              </a:ext>
            </a:extLst>
          </p:cNvPr>
          <p:cNvSpPr txBox="1"/>
          <p:nvPr/>
        </p:nvSpPr>
        <p:spPr>
          <a:xfrm>
            <a:off x="1576414" y="2129095"/>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60768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2381165" cy="369332"/>
          </a:xfrm>
          <a:prstGeom prst="rect">
            <a:avLst/>
          </a:prstGeom>
          <a:noFill/>
        </p:spPr>
        <p:txBody>
          <a:bodyPr wrap="none" rtlCol="0">
            <a:spAutoFit/>
          </a:bodyPr>
          <a:lstStyle/>
          <a:p>
            <a:r>
              <a:rPr lang="en-US" dirty="0"/>
              <a:t>FIFO nearest </a:t>
            </a:r>
            <a:r>
              <a:rPr lang="en-US" dirty="0" err="1"/>
              <a:t>neighbour</a:t>
            </a:r>
            <a:endParaRPr lang="en-US" dirty="0"/>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874063" y="574501"/>
            <a:ext cx="877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1203670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71A126-FE3E-36F3-317F-592EECC10AC6}"/>
              </a:ext>
            </a:extLst>
          </p:cNvPr>
          <p:cNvPicPr>
            <a:picLocks noChangeAspect="1"/>
          </p:cNvPicPr>
          <p:nvPr/>
        </p:nvPicPr>
        <p:blipFill rotWithShape="1">
          <a:blip r:embed="rId2"/>
          <a:srcRect t="74409" b="-1"/>
          <a:stretch/>
        </p:blipFill>
        <p:spPr>
          <a:xfrm>
            <a:off x="4751141" y="258424"/>
            <a:ext cx="5010849" cy="767943"/>
          </a:xfrm>
          <a:prstGeom prst="rect">
            <a:avLst/>
          </a:prstGeom>
        </p:spPr>
      </p:pic>
      <p:sp>
        <p:nvSpPr>
          <p:cNvPr id="8" name="TextBox 7">
            <a:extLst>
              <a:ext uri="{FF2B5EF4-FFF2-40B4-BE49-F238E27FC236}">
                <a16:creationId xmlns:a16="http://schemas.microsoft.com/office/drawing/2014/main" id="{F256F7C6-669E-86D3-41E5-B972F2CA9908}"/>
              </a:ext>
            </a:extLst>
          </p:cNvPr>
          <p:cNvSpPr txBox="1"/>
          <p:nvPr/>
        </p:nvSpPr>
        <p:spPr>
          <a:xfrm>
            <a:off x="1492898" y="389835"/>
            <a:ext cx="1653273" cy="369332"/>
          </a:xfrm>
          <a:prstGeom prst="rect">
            <a:avLst/>
          </a:prstGeom>
          <a:noFill/>
        </p:spPr>
        <p:txBody>
          <a:bodyPr wrap="none" rtlCol="0">
            <a:spAutoFit/>
          </a:bodyPr>
          <a:lstStyle/>
          <a:p>
            <a:r>
              <a:rPr lang="en-US" dirty="0"/>
              <a:t>Greedy random</a:t>
            </a:r>
          </a:p>
        </p:txBody>
      </p:sp>
      <p:cxnSp>
        <p:nvCxnSpPr>
          <p:cNvPr id="15" name="Straight Arrow Connector 14">
            <a:extLst>
              <a:ext uri="{FF2B5EF4-FFF2-40B4-BE49-F238E27FC236}">
                <a16:creationId xmlns:a16="http://schemas.microsoft.com/office/drawing/2014/main" id="{067881CD-6A5F-4BFC-48CE-F411455E55F0}"/>
              </a:ext>
            </a:extLst>
          </p:cNvPr>
          <p:cNvCxnSpPr>
            <a:cxnSpLocks/>
            <a:stCxn id="8" idx="3"/>
          </p:cNvCxnSpPr>
          <p:nvPr/>
        </p:nvCxnSpPr>
        <p:spPr>
          <a:xfrm>
            <a:off x="3146171" y="574501"/>
            <a:ext cx="16049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91BE2E5-3E83-5707-397D-BBF58E5E2E7C}"/>
              </a:ext>
            </a:extLst>
          </p:cNvPr>
          <p:cNvPicPr>
            <a:picLocks noChangeAspect="1"/>
          </p:cNvPicPr>
          <p:nvPr/>
        </p:nvPicPr>
        <p:blipFill>
          <a:blip r:embed="rId3"/>
          <a:stretch>
            <a:fillRect/>
          </a:stretch>
        </p:blipFill>
        <p:spPr>
          <a:xfrm>
            <a:off x="3617435" y="3805575"/>
            <a:ext cx="4957129" cy="2692955"/>
          </a:xfrm>
          <a:prstGeom prst="rect">
            <a:avLst/>
          </a:prstGeom>
        </p:spPr>
      </p:pic>
      <p:sp>
        <p:nvSpPr>
          <p:cNvPr id="20" name="TextBox 19">
            <a:extLst>
              <a:ext uri="{FF2B5EF4-FFF2-40B4-BE49-F238E27FC236}">
                <a16:creationId xmlns:a16="http://schemas.microsoft.com/office/drawing/2014/main" id="{5B1CDB9C-70E7-647D-B255-974B95F11DC5}"/>
              </a:ext>
            </a:extLst>
          </p:cNvPr>
          <p:cNvSpPr txBox="1"/>
          <p:nvPr/>
        </p:nvSpPr>
        <p:spPr>
          <a:xfrm>
            <a:off x="1492898" y="1026367"/>
            <a:ext cx="2745239" cy="923330"/>
          </a:xfrm>
          <a:prstGeom prst="rect">
            <a:avLst/>
          </a:prstGeom>
          <a:noFill/>
        </p:spPr>
        <p:txBody>
          <a:bodyPr wrap="none" rtlCol="0">
            <a:spAutoFit/>
          </a:bodyPr>
          <a:lstStyle/>
          <a:p>
            <a:r>
              <a:rPr lang="en-US" dirty="0" err="1"/>
              <a:t>Esempio</a:t>
            </a:r>
            <a:r>
              <a:rPr lang="en-US" dirty="0"/>
              <a:t> con </a:t>
            </a:r>
            <a:r>
              <a:rPr lang="en-US" dirty="0" err="1"/>
              <a:t>istanza</a:t>
            </a:r>
            <a:r>
              <a:rPr lang="en-US" dirty="0"/>
              <a:t> </a:t>
            </a:r>
            <a:r>
              <a:rPr lang="en-US" dirty="0" err="1"/>
              <a:t>buona</a:t>
            </a:r>
            <a:endParaRPr lang="en-US" dirty="0"/>
          </a:p>
          <a:p>
            <a:r>
              <a:rPr lang="en-US" dirty="0" err="1"/>
              <a:t>Esempio</a:t>
            </a:r>
            <a:r>
              <a:rPr lang="en-US" dirty="0"/>
              <a:t> con </a:t>
            </a:r>
            <a:r>
              <a:rPr lang="en-US" dirty="0" err="1"/>
              <a:t>istanza</a:t>
            </a:r>
            <a:r>
              <a:rPr lang="en-US" dirty="0"/>
              <a:t> </a:t>
            </a:r>
            <a:r>
              <a:rPr lang="en-US" dirty="0" err="1"/>
              <a:t>cattiva</a:t>
            </a:r>
            <a:endParaRPr lang="en-US" dirty="0"/>
          </a:p>
          <a:p>
            <a:r>
              <a:rPr lang="en-US" dirty="0" err="1"/>
              <a:t>Grafico</a:t>
            </a:r>
            <a:endParaRPr lang="en-US" dirty="0"/>
          </a:p>
        </p:txBody>
      </p:sp>
    </p:spTree>
    <p:extLst>
      <p:ext uri="{BB962C8B-B14F-4D97-AF65-F5344CB8AC3E}">
        <p14:creationId xmlns:p14="http://schemas.microsoft.com/office/powerpoint/2010/main" val="4128000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3B350-B787-18DC-5CEC-B138BD53E97A}"/>
              </a:ext>
            </a:extLst>
          </p:cNvPr>
          <p:cNvPicPr>
            <a:picLocks noChangeAspect="1"/>
          </p:cNvPicPr>
          <p:nvPr/>
        </p:nvPicPr>
        <p:blipFill>
          <a:blip r:embed="rId2"/>
          <a:stretch>
            <a:fillRect/>
          </a:stretch>
        </p:blipFill>
        <p:spPr>
          <a:xfrm>
            <a:off x="1556704" y="1037891"/>
            <a:ext cx="9078592" cy="4782217"/>
          </a:xfrm>
          <a:prstGeom prst="rect">
            <a:avLst/>
          </a:prstGeom>
        </p:spPr>
      </p:pic>
    </p:spTree>
    <p:extLst>
      <p:ext uri="{BB962C8B-B14F-4D97-AF65-F5344CB8AC3E}">
        <p14:creationId xmlns:p14="http://schemas.microsoft.com/office/powerpoint/2010/main" val="165764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AB744D8-042C-1FE0-E77D-7E1CD28BB891}"/>
              </a:ext>
            </a:extLst>
          </p:cNvPr>
          <p:cNvSpPr>
            <a:spLocks noGrp="1" noChangeArrowheads="1"/>
          </p:cNvSpPr>
          <p:nvPr>
            <p:ph type="ctrTitle"/>
          </p:nvPr>
        </p:nvSpPr>
        <p:spPr>
          <a:xfrm>
            <a:off x="2057400" y="304800"/>
            <a:ext cx="7924800" cy="533400"/>
          </a:xfrm>
        </p:spPr>
        <p:txBody>
          <a:bodyPr anchor="ctr">
            <a:normAutofit fontScale="90000"/>
          </a:bodyPr>
          <a:lstStyle/>
          <a:p>
            <a:pPr eaLnBrk="1" hangingPunct="1">
              <a:defRPr/>
            </a:pPr>
            <a:r>
              <a:rPr lang="en-US" altLang="it-IT" sz="4000">
                <a:solidFill>
                  <a:srgbClr val="0000FF"/>
                </a:solidFill>
                <a:effectLst>
                  <a:outerShdw blurRad="38100" dist="38100" dir="2700000" algn="tl">
                    <a:srgbClr val="C0C0C0"/>
                  </a:outerShdw>
                </a:effectLst>
              </a:rPr>
              <a:t>errore</a:t>
            </a:r>
          </a:p>
        </p:txBody>
      </p:sp>
      <p:sp>
        <p:nvSpPr>
          <p:cNvPr id="5123" name="Rectangle 3">
            <a:extLst>
              <a:ext uri="{FF2B5EF4-FFF2-40B4-BE49-F238E27FC236}">
                <a16:creationId xmlns:a16="http://schemas.microsoft.com/office/drawing/2014/main" id="{E2B5E3E7-8C07-FFF2-1330-F22951510AD4}"/>
              </a:ext>
            </a:extLst>
          </p:cNvPr>
          <p:cNvSpPr>
            <a:spLocks noGrp="1" noChangeArrowheads="1"/>
          </p:cNvSpPr>
          <p:nvPr>
            <p:ph type="subTitle" idx="1"/>
          </p:nvPr>
        </p:nvSpPr>
        <p:spPr>
          <a:xfrm>
            <a:off x="1524000" y="1447800"/>
            <a:ext cx="9144000" cy="5410200"/>
          </a:xfrm>
        </p:spPr>
        <p:txBody>
          <a:bodyPr/>
          <a:lstStyle/>
          <a:p>
            <a:pPr eaLnBrk="1" hangingPunct="1">
              <a:lnSpc>
                <a:spcPct val="90000"/>
              </a:lnSpc>
              <a:defRPr/>
            </a:pPr>
            <a:r>
              <a:rPr lang="en-US" altLang="it-IT" dirty="0" err="1">
                <a:solidFill>
                  <a:srgbClr val="0000FF"/>
                </a:solidFill>
              </a:rPr>
              <a:t>Sia</a:t>
            </a:r>
            <a:r>
              <a:rPr lang="en-US" altLang="it-IT" dirty="0">
                <a:solidFill>
                  <a:srgbClr val="0000FF"/>
                </a:solidFill>
              </a:rPr>
              <a:t> A un </a:t>
            </a:r>
            <a:r>
              <a:rPr lang="en-US" altLang="it-IT" dirty="0" err="1">
                <a:solidFill>
                  <a:srgbClr val="0000FF"/>
                </a:solidFill>
              </a:rPr>
              <a:t>algoritmo</a:t>
            </a:r>
            <a:r>
              <a:rPr lang="en-US" altLang="it-IT" dirty="0">
                <a:solidFill>
                  <a:srgbClr val="0000FF"/>
                </a:solidFill>
              </a:rPr>
              <a:t> per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problema</a:t>
            </a:r>
            <a:r>
              <a:rPr lang="en-US" altLang="it-IT" dirty="0">
                <a:solidFill>
                  <a:srgbClr val="0000FF"/>
                </a:solidFill>
              </a:rPr>
              <a:t> di </a:t>
            </a:r>
            <a:r>
              <a:rPr lang="en-US" altLang="it-IT" dirty="0" err="1">
                <a:solidFill>
                  <a:srgbClr val="0000FF"/>
                </a:solidFill>
              </a:rPr>
              <a:t>minimo</a:t>
            </a:r>
            <a:r>
              <a:rPr lang="en-US" altLang="it-IT" dirty="0">
                <a:solidFill>
                  <a:srgbClr val="0000FF"/>
                </a:solidFill>
              </a:rPr>
              <a:t> P = </a:t>
            </a:r>
            <a:r>
              <a:rPr lang="en-US" altLang="it-IT" i="1" dirty="0">
                <a:solidFill>
                  <a:srgbClr val="0000FF"/>
                </a:solidFill>
              </a:rPr>
              <a:t>min</a:t>
            </a:r>
            <a:r>
              <a:rPr lang="en-US" altLang="it-IT" dirty="0">
                <a:solidFill>
                  <a:srgbClr val="0000FF"/>
                </a:solidFill>
              </a:rPr>
              <a:t> {c(x): </a:t>
            </a:r>
            <a:r>
              <a:rPr lang="en-US" altLang="it-IT" dirty="0" err="1">
                <a:solidFill>
                  <a:srgbClr val="0000FF"/>
                </a:solidFill>
              </a:rPr>
              <a:t>x</a:t>
            </a:r>
            <a:r>
              <a:rPr lang="en-US" altLang="it-IT" dirty="0" err="1">
                <a:solidFill>
                  <a:srgbClr val="0000F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altLang="it-IT" dirty="0" err="1">
                <a:solidFill>
                  <a:srgbClr val="0000FF"/>
                </a:solidFill>
              </a:rPr>
              <a:t>F</a:t>
            </a:r>
            <a:r>
              <a:rPr lang="en-US" altLang="it-IT" dirty="0">
                <a:solidFill>
                  <a:srgbClr val="0000FF"/>
                </a:solidFill>
              </a:rPr>
              <a:t>} Data </a:t>
            </a:r>
            <a:r>
              <a:rPr lang="en-US" altLang="it-IT" dirty="0" err="1">
                <a:solidFill>
                  <a:srgbClr val="0000FF"/>
                </a:solidFill>
              </a:rPr>
              <a:t>una</a:t>
            </a:r>
            <a:r>
              <a:rPr lang="en-US" altLang="it-IT" dirty="0">
                <a:solidFill>
                  <a:srgbClr val="0000FF"/>
                </a:solidFill>
              </a:rPr>
              <a:t> </a:t>
            </a:r>
            <a:r>
              <a:rPr lang="en-US" altLang="it-IT" dirty="0" err="1">
                <a:solidFill>
                  <a:srgbClr val="0000FF"/>
                </a:solidFill>
              </a:rPr>
              <a:t>istanza</a:t>
            </a:r>
            <a:r>
              <a:rPr lang="en-US" altLang="it-IT" dirty="0">
                <a:solidFill>
                  <a:srgbClr val="0000FF"/>
                </a:solidFill>
              </a:rPr>
              <a:t> I del </a:t>
            </a:r>
            <a:r>
              <a:rPr lang="en-US" altLang="it-IT" dirty="0" err="1">
                <a:solidFill>
                  <a:srgbClr val="0000FF"/>
                </a:solidFill>
              </a:rPr>
              <a:t>problema</a:t>
            </a:r>
            <a:endParaRPr lang="en-US" altLang="it-IT" dirty="0">
              <a:solidFill>
                <a:srgbClr val="0000FF"/>
              </a:solidFill>
            </a:endParaRPr>
          </a:p>
          <a:p>
            <a:pPr eaLnBrk="1" hangingPunct="1">
              <a:lnSpc>
                <a:spcPct val="90000"/>
              </a:lnSpc>
              <a:defRPr/>
            </a:pPr>
            <a:r>
              <a:rPr lang="en-US" altLang="it-IT" dirty="0" err="1">
                <a:solidFill>
                  <a:srgbClr val="0000FF"/>
                </a:solidFill>
              </a:rPr>
              <a:t>sia</a:t>
            </a:r>
            <a:r>
              <a:rPr lang="en-US" altLang="it-IT" dirty="0">
                <a:solidFill>
                  <a:srgbClr val="0000FF"/>
                </a:solidFill>
              </a:rPr>
              <a:t> x*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ottima</a:t>
            </a:r>
            <a:r>
              <a:rPr lang="en-US" altLang="it-IT" dirty="0">
                <a:solidFill>
                  <a:srgbClr val="0000FF"/>
                </a:solidFill>
              </a:rPr>
              <a:t> e </a:t>
            </a:r>
            <a:r>
              <a:rPr lang="en-US" altLang="it-IT" dirty="0" err="1">
                <a:solidFill>
                  <a:srgbClr val="0000FF"/>
                </a:solidFill>
              </a:rPr>
              <a:t>sia</a:t>
            </a:r>
            <a:r>
              <a:rPr lang="en-US" altLang="it-IT" dirty="0">
                <a:solidFill>
                  <a:srgbClr val="0000FF"/>
                </a:solidFill>
              </a:rPr>
              <a:t> z*=c(x*) </a:t>
            </a:r>
            <a:r>
              <a:rPr lang="en-US" altLang="it-IT" dirty="0" err="1">
                <a:solidFill>
                  <a:srgbClr val="0000FF"/>
                </a:solidFill>
              </a:rPr>
              <a:t>il</a:t>
            </a:r>
            <a:r>
              <a:rPr lang="en-US" altLang="it-IT" dirty="0">
                <a:solidFill>
                  <a:srgbClr val="0000FF"/>
                </a:solidFill>
              </a:rPr>
              <a:t> </a:t>
            </a:r>
            <a:r>
              <a:rPr lang="en-US" altLang="it-IT" dirty="0" err="1">
                <a:solidFill>
                  <a:srgbClr val="0000FF"/>
                </a:solidFill>
              </a:rPr>
              <a:t>suo</a:t>
            </a:r>
            <a:r>
              <a:rPr lang="en-US" altLang="it-IT" dirty="0">
                <a:solidFill>
                  <a:srgbClr val="0000FF"/>
                </a:solidFill>
              </a:rPr>
              <a:t> </a:t>
            </a:r>
            <a:r>
              <a:rPr lang="en-US" altLang="it-IT" dirty="0" err="1">
                <a:solidFill>
                  <a:srgbClr val="0000FF"/>
                </a:solidFill>
              </a:rPr>
              <a:t>costo</a:t>
            </a:r>
            <a:r>
              <a:rPr lang="en-US" altLang="it-IT" dirty="0">
                <a:solidFill>
                  <a:srgbClr val="0000FF"/>
                </a:solidFill>
              </a:rPr>
              <a:t>, </a:t>
            </a:r>
          </a:p>
          <a:p>
            <a:pPr eaLnBrk="1" hangingPunct="1">
              <a:lnSpc>
                <a:spcPct val="90000"/>
              </a:lnSpc>
              <a:defRPr/>
            </a:pPr>
            <a:r>
              <a:rPr lang="en-US" altLang="it-IT" dirty="0" err="1">
                <a:solidFill>
                  <a:srgbClr val="0000FF"/>
                </a:solidFill>
              </a:rPr>
              <a:t>sia</a:t>
            </a:r>
            <a:r>
              <a:rPr lang="en-US" altLang="it-IT" dirty="0">
                <a:solidFill>
                  <a:srgbClr val="0000FF"/>
                </a:solidFill>
              </a:rPr>
              <a:t> </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 la </a:t>
            </a:r>
            <a:r>
              <a:rPr lang="en-US" altLang="it-IT" dirty="0" err="1">
                <a:solidFill>
                  <a:srgbClr val="0000FF"/>
                </a:solidFill>
              </a:rPr>
              <a:t>soluzione</a:t>
            </a:r>
            <a:r>
              <a:rPr lang="en-US" altLang="it-IT" dirty="0">
                <a:solidFill>
                  <a:srgbClr val="0000FF"/>
                </a:solidFill>
              </a:rPr>
              <a:t> </a:t>
            </a:r>
            <a:r>
              <a:rPr lang="en-US" altLang="it-IT" dirty="0" err="1">
                <a:solidFill>
                  <a:srgbClr val="0000FF"/>
                </a:solidFill>
              </a:rPr>
              <a:t>prodotta</a:t>
            </a:r>
            <a:r>
              <a:rPr lang="en-US" altLang="it-IT" dirty="0">
                <a:solidFill>
                  <a:srgbClr val="0000FF"/>
                </a:solidFill>
              </a:rPr>
              <a:t> da A di </a:t>
            </a:r>
            <a:r>
              <a:rPr lang="en-US" altLang="it-IT" dirty="0" err="1">
                <a:solidFill>
                  <a:srgbClr val="0000FF"/>
                </a:solidFill>
              </a:rPr>
              <a:t>costo</a:t>
            </a:r>
            <a:r>
              <a:rPr lang="en-US" altLang="it-IT" dirty="0">
                <a:solidFill>
                  <a:srgbClr val="0000FF"/>
                </a:solidFill>
              </a:rPr>
              <a:t> </a:t>
            </a:r>
            <a:r>
              <a:rPr lang="en-US" altLang="it-IT" dirty="0" err="1">
                <a:solidFill>
                  <a:srgbClr val="0000FF"/>
                </a:solidFill>
              </a:rPr>
              <a:t>z</a:t>
            </a:r>
            <a:r>
              <a:rPr lang="en-US" altLang="it-IT" baseline="30000" dirty="0" err="1">
                <a:solidFill>
                  <a:srgbClr val="0000FF"/>
                </a:solidFill>
              </a:rPr>
              <a:t>A</a:t>
            </a:r>
            <a:r>
              <a:rPr lang="en-US" altLang="it-IT" dirty="0">
                <a:solidFill>
                  <a:srgbClr val="0000FF"/>
                </a:solidFill>
              </a:rPr>
              <a:t>=c(</a:t>
            </a:r>
            <a:r>
              <a:rPr lang="en-US" altLang="it-IT" dirty="0" err="1">
                <a:solidFill>
                  <a:srgbClr val="0000FF"/>
                </a:solidFill>
              </a:rPr>
              <a:t>x</a:t>
            </a:r>
            <a:r>
              <a:rPr lang="en-US" altLang="it-IT" baseline="30000" dirty="0" err="1">
                <a:solidFill>
                  <a:srgbClr val="0000FF"/>
                </a:solidFill>
              </a:rPr>
              <a:t>A</a:t>
            </a:r>
            <a:r>
              <a:rPr lang="en-US" altLang="it-IT" dirty="0">
                <a:solidFill>
                  <a:srgbClr val="0000FF"/>
                </a:solidFill>
              </a:rPr>
              <a:t>).</a:t>
            </a:r>
          </a:p>
          <a:p>
            <a:pPr eaLnBrk="1" hangingPunct="1">
              <a:lnSpc>
                <a:spcPct val="90000"/>
              </a:lnSpc>
              <a:defRPr/>
            </a:pPr>
            <a:endParaRPr lang="en-US" altLang="it-IT" dirty="0">
              <a:solidFill>
                <a:srgbClr val="0000FF"/>
              </a:solidFill>
            </a:endParaRPr>
          </a:p>
          <a:p>
            <a:pPr eaLnBrk="1" hangingPunct="1">
              <a:lnSpc>
                <a:spcPct val="90000"/>
              </a:lnSpc>
              <a:defRPr/>
            </a:pPr>
            <a:r>
              <a:rPr lang="en-US" altLang="it-IT" dirty="0"/>
              <a:t>Si dice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Assoluto</a:t>
            </a:r>
            <a:r>
              <a:rPr lang="en-US" altLang="it-IT" dirty="0"/>
              <a:t> </a:t>
            </a:r>
            <a:r>
              <a:rPr lang="en-US" altLang="it-IT" dirty="0" err="1"/>
              <a:t>il</a:t>
            </a:r>
            <a:r>
              <a:rPr lang="en-US" altLang="it-IT" dirty="0"/>
              <a:t> </a:t>
            </a:r>
            <a:r>
              <a:rPr lang="en-US" altLang="it-IT" dirty="0" err="1"/>
              <a:t>valore</a:t>
            </a:r>
            <a:r>
              <a:rPr lang="en-US" altLang="it-IT" dirty="0"/>
              <a:t>     </a:t>
            </a:r>
            <a:r>
              <a:rPr lang="en-US" altLang="it-IT" dirty="0" err="1"/>
              <a:t>E</a:t>
            </a:r>
            <a:r>
              <a:rPr lang="en-US" altLang="it-IT" baseline="-25000" dirty="0" err="1"/>
              <a:t>a</a:t>
            </a:r>
            <a:r>
              <a:rPr lang="en-US" altLang="it-IT" dirty="0"/>
              <a:t> = </a:t>
            </a:r>
            <a:r>
              <a:rPr lang="en-US" altLang="it-IT" dirty="0" err="1"/>
              <a:t>z</a:t>
            </a:r>
            <a:r>
              <a:rPr lang="en-US" altLang="it-IT" baseline="30000" dirty="0" err="1"/>
              <a:t>A</a:t>
            </a:r>
            <a:r>
              <a:rPr lang="en-US" altLang="it-IT" dirty="0"/>
              <a:t>-z*</a:t>
            </a:r>
          </a:p>
          <a:p>
            <a:pPr eaLnBrk="1" hangingPunct="1">
              <a:lnSpc>
                <a:spcPct val="90000"/>
              </a:lnSpc>
              <a:defRPr/>
            </a:pPr>
            <a:r>
              <a:rPr lang="en-US" altLang="it-IT" dirty="0">
                <a:solidFill>
                  <a:srgbClr val="FF0000"/>
                </a:solidFill>
              </a:rPr>
              <a:t>                  </a:t>
            </a:r>
            <a:r>
              <a:rPr lang="en-US" altLang="it-IT" dirty="0" err="1">
                <a:solidFill>
                  <a:srgbClr val="FF0000"/>
                </a:solidFill>
              </a:rPr>
              <a:t>Errore</a:t>
            </a:r>
            <a:r>
              <a:rPr lang="en-US" altLang="it-IT" dirty="0">
                <a:solidFill>
                  <a:srgbClr val="FF0000"/>
                </a:solidFill>
              </a:rPr>
              <a:t> </a:t>
            </a:r>
            <a:r>
              <a:rPr lang="en-US" altLang="it-IT" dirty="0" err="1">
                <a:solidFill>
                  <a:srgbClr val="FF0000"/>
                </a:solidFill>
              </a:rPr>
              <a:t>Relativo</a:t>
            </a:r>
            <a:r>
              <a:rPr lang="en-US" altLang="it-IT" dirty="0"/>
              <a:t>  </a:t>
            </a:r>
            <a:r>
              <a:rPr lang="en-US" altLang="it-IT" dirty="0" err="1"/>
              <a:t>il</a:t>
            </a:r>
            <a:r>
              <a:rPr lang="en-US" altLang="it-IT" dirty="0"/>
              <a:t> </a:t>
            </a:r>
            <a:r>
              <a:rPr lang="en-US" altLang="it-IT" dirty="0" err="1"/>
              <a:t>rapporto</a:t>
            </a:r>
            <a:r>
              <a:rPr lang="en-US" altLang="it-IT" dirty="0"/>
              <a:t> </a:t>
            </a:r>
            <a:r>
              <a:rPr lang="en-US" altLang="it-IT" dirty="0" err="1"/>
              <a:t>E</a:t>
            </a:r>
            <a:r>
              <a:rPr lang="en-US" altLang="it-IT" baseline="-25000" dirty="0" err="1"/>
              <a:t>r</a:t>
            </a:r>
            <a:r>
              <a:rPr lang="en-US" altLang="it-IT" dirty="0"/>
              <a:t> = (</a:t>
            </a:r>
            <a:r>
              <a:rPr lang="en-US" altLang="it-IT" dirty="0" err="1"/>
              <a:t>z</a:t>
            </a:r>
            <a:r>
              <a:rPr lang="en-US" altLang="it-IT" baseline="30000" dirty="0" err="1"/>
              <a:t>A</a:t>
            </a:r>
            <a:r>
              <a:rPr lang="en-US" altLang="it-IT" dirty="0"/>
              <a:t>-z*)/z*.</a:t>
            </a:r>
          </a:p>
          <a:p>
            <a:pPr eaLnBrk="1" hangingPunct="1">
              <a:lnSpc>
                <a:spcPct val="90000"/>
              </a:lnSpc>
              <a:defRPr/>
            </a:pPr>
            <a:r>
              <a:rPr lang="en-US" altLang="it-IT" dirty="0"/>
              <a:t>A </a:t>
            </a:r>
            <a:r>
              <a:rPr lang="en-US" altLang="it-IT" dirty="0" err="1"/>
              <a:t>si</a:t>
            </a:r>
            <a:r>
              <a:rPr lang="en-US" altLang="it-IT" dirty="0"/>
              <a:t> dice </a:t>
            </a:r>
            <a:r>
              <a:rPr lang="en-US" altLang="it-IT" dirty="0">
                <a:solidFill>
                  <a:srgbClr val="FF0000"/>
                </a:solidFill>
                <a:latin typeface="Symbol" panose="05050102010706020507" pitchFamily="18" charset="2"/>
              </a:rPr>
              <a:t>e</a:t>
            </a:r>
            <a:r>
              <a:rPr lang="en-US" altLang="it-IT" dirty="0">
                <a:solidFill>
                  <a:srgbClr val="FF0000"/>
                </a:solidFill>
              </a:rPr>
              <a:t>-</a:t>
            </a:r>
            <a:r>
              <a:rPr lang="en-US" altLang="it-IT" dirty="0" err="1">
                <a:solidFill>
                  <a:srgbClr val="FF0000"/>
                </a:solidFill>
              </a:rPr>
              <a:t>approssimato</a:t>
            </a:r>
            <a:r>
              <a:rPr lang="en-US" altLang="it-IT" dirty="0"/>
              <a:t> se </a:t>
            </a:r>
            <a:r>
              <a:rPr lang="en-US" altLang="it-IT" dirty="0">
                <a:sym typeface="Symbol" panose="05050102010706020507" pitchFamily="18" charset="2"/>
              </a:rPr>
              <a:t></a:t>
            </a:r>
            <a:r>
              <a:rPr lang="en-US" altLang="it-IT" dirty="0"/>
              <a:t> </a:t>
            </a:r>
            <a:r>
              <a:rPr lang="en-US" altLang="it-IT" dirty="0" err="1"/>
              <a:t>istanza</a:t>
            </a:r>
            <a:r>
              <a:rPr lang="en-US" altLang="it-IT" dirty="0"/>
              <a:t> I vale </a:t>
            </a:r>
            <a:r>
              <a:rPr lang="en-US" altLang="it-IT" dirty="0" err="1">
                <a:solidFill>
                  <a:srgbClr val="FF0000"/>
                </a:solidFill>
              </a:rPr>
              <a:t>E</a:t>
            </a:r>
            <a:r>
              <a:rPr lang="en-US" altLang="it-IT" baseline="-25000" dirty="0" err="1">
                <a:solidFill>
                  <a:srgbClr val="FF0000"/>
                </a:solidFill>
              </a:rPr>
              <a:t>r</a:t>
            </a:r>
            <a:r>
              <a:rPr lang="en-US" altLang="it-IT" dirty="0">
                <a:solidFill>
                  <a:srgbClr val="FF0000"/>
                </a:solidFill>
              </a:rPr>
              <a:t>&lt;</a:t>
            </a:r>
            <a:r>
              <a:rPr lang="en-US" altLang="it-IT" dirty="0">
                <a:solidFill>
                  <a:srgbClr val="FF0000"/>
                </a:solidFill>
                <a:latin typeface="Symbol" panose="05050102010706020507" pitchFamily="18" charset="2"/>
              </a:rPr>
              <a:t>e</a:t>
            </a:r>
            <a:r>
              <a:rPr lang="en-US" altLang="it-IT" dirty="0"/>
              <a:t>.</a:t>
            </a:r>
          </a:p>
          <a:p>
            <a:pPr eaLnBrk="1" hangingPunct="1">
              <a:lnSpc>
                <a:spcPct val="90000"/>
              </a:lnSpc>
              <a:defRPr/>
            </a:pPr>
            <a:endParaRPr lang="en-US" altLang="it-IT" dirty="0"/>
          </a:p>
          <a:p>
            <a:pPr eaLnBrk="1" hangingPunct="1">
              <a:lnSpc>
                <a:spcPct val="90000"/>
              </a:lnSpc>
              <a:defRPr/>
            </a:pPr>
            <a:r>
              <a:rPr lang="en-US" altLang="it-IT" dirty="0" err="1"/>
              <a:t>Poichè</a:t>
            </a:r>
            <a:r>
              <a:rPr lang="en-US" altLang="it-IT" dirty="0"/>
              <a:t> </a:t>
            </a:r>
            <a:r>
              <a:rPr lang="en-US" altLang="it-IT" dirty="0" err="1"/>
              <a:t>generalmente</a:t>
            </a:r>
            <a:r>
              <a:rPr lang="en-US" altLang="it-IT" dirty="0"/>
              <a:t> </a:t>
            </a:r>
            <a:r>
              <a:rPr lang="en-US" altLang="it-IT" dirty="0" err="1"/>
              <a:t>il</a:t>
            </a:r>
            <a:r>
              <a:rPr lang="en-US" altLang="it-IT" dirty="0"/>
              <a:t> </a:t>
            </a:r>
            <a:r>
              <a:rPr lang="en-US" altLang="it-IT" dirty="0" err="1"/>
              <a:t>valore</a:t>
            </a:r>
            <a:r>
              <a:rPr lang="en-US" altLang="it-IT" dirty="0"/>
              <a:t> z* non è </a:t>
            </a:r>
            <a:r>
              <a:rPr lang="en-US" altLang="it-IT" dirty="0" err="1"/>
              <a:t>noto</a:t>
            </a:r>
            <a:r>
              <a:rPr lang="en-US" altLang="it-IT" dirty="0"/>
              <a:t>, </a:t>
            </a:r>
          </a:p>
          <a:p>
            <a:pPr eaLnBrk="1" hangingPunct="1">
              <a:lnSpc>
                <a:spcPct val="90000"/>
              </a:lnSpc>
              <a:defRPr/>
            </a:pPr>
            <a:r>
              <a:rPr lang="en-US" altLang="it-IT" dirty="0" err="1"/>
              <a:t>si</a:t>
            </a:r>
            <a:r>
              <a:rPr lang="en-US" altLang="it-IT" dirty="0"/>
              <a:t> </a:t>
            </a:r>
            <a:r>
              <a:rPr lang="en-US" altLang="it-IT" dirty="0" err="1"/>
              <a:t>utilizza</a:t>
            </a:r>
            <a:r>
              <a:rPr lang="en-US" altLang="it-IT" dirty="0"/>
              <a:t> </a:t>
            </a:r>
            <a:r>
              <a:rPr lang="en-US" altLang="it-IT" dirty="0" err="1"/>
              <a:t>una</a:t>
            </a:r>
            <a:r>
              <a:rPr lang="en-US" altLang="it-IT" dirty="0"/>
              <a:t> </a:t>
            </a:r>
            <a:r>
              <a:rPr lang="en-US" altLang="it-IT" dirty="0" err="1"/>
              <a:t>stima</a:t>
            </a:r>
            <a:r>
              <a:rPr lang="en-US" altLang="it-IT" dirty="0"/>
              <a:t> </a:t>
            </a:r>
            <a:r>
              <a:rPr lang="en-US" altLang="it-IT" dirty="0" err="1"/>
              <a:t>ottimistica</a:t>
            </a:r>
            <a:r>
              <a:rPr lang="en-US" altLang="it-IT" dirty="0"/>
              <a:t> </a:t>
            </a:r>
            <a:r>
              <a:rPr lang="en-US" altLang="it-IT" dirty="0" err="1"/>
              <a:t>z</a:t>
            </a:r>
            <a:r>
              <a:rPr lang="en-US" altLang="it-IT" baseline="30000" dirty="0" err="1"/>
              <a:t>L</a:t>
            </a:r>
            <a:r>
              <a:rPr lang="en-US" altLang="it-IT" dirty="0"/>
              <a:t>&lt;z* (</a:t>
            </a:r>
            <a:r>
              <a:rPr lang="en-US" altLang="it-IT" i="1" dirty="0" err="1">
                <a:solidFill>
                  <a:schemeClr val="accent6">
                    <a:lumMod val="60000"/>
                    <a:lumOff val="40000"/>
                  </a:schemeClr>
                </a:solidFill>
              </a:rPr>
              <a:t>nb</a:t>
            </a:r>
            <a:r>
              <a:rPr lang="en-US" altLang="it-IT" i="1" dirty="0">
                <a:solidFill>
                  <a:schemeClr val="accent6">
                    <a:lumMod val="60000"/>
                    <a:lumOff val="40000"/>
                  </a:schemeClr>
                </a:solidFill>
              </a:rPr>
              <a:t> </a:t>
            </a:r>
            <a:r>
              <a:rPr lang="en-US" altLang="it-IT" i="1" dirty="0" err="1">
                <a:solidFill>
                  <a:schemeClr val="accent6">
                    <a:lumMod val="60000"/>
                    <a:lumOff val="40000"/>
                  </a:schemeClr>
                </a:solidFill>
              </a:rPr>
              <a:t>caso</a:t>
            </a:r>
            <a:r>
              <a:rPr lang="en-US" altLang="it-IT" i="1" dirty="0">
                <a:solidFill>
                  <a:schemeClr val="accent6">
                    <a:lumMod val="60000"/>
                    <a:lumOff val="40000"/>
                  </a:schemeClr>
                </a:solidFill>
              </a:rPr>
              <a:t> di </a:t>
            </a:r>
            <a:r>
              <a:rPr lang="en-US" altLang="it-IT" i="1" dirty="0" err="1">
                <a:solidFill>
                  <a:schemeClr val="accent6">
                    <a:lumMod val="60000"/>
                    <a:lumOff val="40000"/>
                  </a:schemeClr>
                </a:solidFill>
              </a:rPr>
              <a:t>minimo</a:t>
            </a:r>
            <a:r>
              <a:rPr lang="en-US" altLang="it-IT"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1940768" y="2782669"/>
            <a:ext cx="7806612"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a:t>
            </a:r>
            <a:r>
              <a:rPr lang="en-US" altLang="it-IT" sz="1800" dirty="0">
                <a:solidFill>
                  <a:srgbClr val="FF0000"/>
                </a:solidFill>
                <a:effectLst>
                  <a:outerShdw blurRad="38100" dist="38100" dir="2700000" algn="tl">
                    <a:srgbClr val="C0C0C0"/>
                  </a:outerShdw>
                </a:effectLst>
              </a:rPr>
              <a:t>Neighborhood Based (</a:t>
            </a:r>
            <a:r>
              <a:rPr lang="en-US" altLang="it-IT" sz="1800" dirty="0">
                <a:solidFill>
                  <a:srgbClr val="33CC33"/>
                </a:solidFill>
                <a:effectLst>
                  <a:outerShdw blurRad="38100" dist="38100" dir="2700000" algn="tl">
                    <a:srgbClr val="C0C0C0"/>
                  </a:outerShdw>
                </a:effectLst>
              </a:rPr>
              <a:t>Node-based Neighborhood</a:t>
            </a:r>
            <a:r>
              <a:rPr lang="en-US" altLang="it-IT" sz="1800" dirty="0">
                <a:solidFill>
                  <a:srgbClr val="FF0000"/>
                </a:solidFill>
                <a:effectLst>
                  <a:outerShdw blurRad="38100" dist="38100" dir="2700000" algn="tl">
                    <a:srgbClr val="C0C0C0"/>
                  </a:outerShdw>
                </a:effectLst>
              </a:rPr>
              <a:t>)</a:t>
            </a:r>
            <a:r>
              <a:rPr lang="en-US" sz="1800" b="0" i="0" u="none" strike="noStrike" baseline="0" dirty="0">
                <a:latin typeface="IowanOldStyle-Roman"/>
              </a:rPr>
              <a:t>: City Swap</a:t>
            </a:r>
            <a:endParaRPr lang="en-US" dirty="0"/>
          </a:p>
        </p:txBody>
      </p:sp>
    </p:spTree>
    <p:extLst>
      <p:ext uri="{BB962C8B-B14F-4D97-AF65-F5344CB8AC3E}">
        <p14:creationId xmlns:p14="http://schemas.microsoft.com/office/powerpoint/2010/main" val="1423034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F98DB5-9EE9-AA3A-46A0-509002D9EBE3}"/>
              </a:ext>
            </a:extLst>
          </p:cNvPr>
          <p:cNvPicPr>
            <a:picLocks noChangeAspect="1"/>
          </p:cNvPicPr>
          <p:nvPr/>
        </p:nvPicPr>
        <p:blipFill>
          <a:blip r:embed="rId2"/>
          <a:stretch>
            <a:fillRect/>
          </a:stretch>
        </p:blipFill>
        <p:spPr>
          <a:xfrm>
            <a:off x="0" y="468732"/>
            <a:ext cx="12192000" cy="5920535"/>
          </a:xfrm>
          <a:prstGeom prst="rect">
            <a:avLst/>
          </a:prstGeom>
        </p:spPr>
      </p:pic>
      <p:sp>
        <p:nvSpPr>
          <p:cNvPr id="2" name="TextBox 1">
            <a:extLst>
              <a:ext uri="{FF2B5EF4-FFF2-40B4-BE49-F238E27FC236}">
                <a16:creationId xmlns:a16="http://schemas.microsoft.com/office/drawing/2014/main" id="{16EA73A9-CE21-66CB-FB49-EAE2F735E0AD}"/>
              </a:ext>
            </a:extLst>
          </p:cNvPr>
          <p:cNvSpPr txBox="1"/>
          <p:nvPr/>
        </p:nvSpPr>
        <p:spPr>
          <a:xfrm>
            <a:off x="2842727" y="646922"/>
            <a:ext cx="5019869" cy="646331"/>
          </a:xfrm>
          <a:prstGeom prst="rect">
            <a:avLst/>
          </a:prstGeom>
          <a:noFill/>
        </p:spPr>
        <p:txBody>
          <a:bodyPr wrap="square" rtlCol="0">
            <a:spAutoFit/>
          </a:bodyPr>
          <a:lstStyle/>
          <a:p>
            <a:r>
              <a:rPr lang="en-US" dirty="0">
                <a:solidFill>
                  <a:srgbClr val="FF0000"/>
                </a:solidFill>
              </a:rPr>
              <a:t>Di </a:t>
            </a:r>
            <a:r>
              <a:rPr lang="en-US" dirty="0" err="1">
                <a:solidFill>
                  <a:srgbClr val="FF0000"/>
                </a:solidFill>
              </a:rPr>
              <a:t>seguito</a:t>
            </a:r>
            <a:r>
              <a:rPr lang="en-US" dirty="0">
                <a:solidFill>
                  <a:srgbClr val="FF0000"/>
                </a:solidFill>
              </a:rPr>
              <a:t> </a:t>
            </a:r>
            <a:r>
              <a:rPr lang="en-US" dirty="0" err="1">
                <a:solidFill>
                  <a:srgbClr val="FF0000"/>
                </a:solidFill>
              </a:rPr>
              <a:t>spiego</a:t>
            </a:r>
            <a:r>
              <a:rPr lang="en-US" dirty="0">
                <a:solidFill>
                  <a:srgbClr val="FF0000"/>
                </a:solidFill>
              </a:rPr>
              <a:t> </a:t>
            </a:r>
            <a:r>
              <a:rPr lang="en-US" dirty="0" err="1">
                <a:solidFill>
                  <a:srgbClr val="FF0000"/>
                </a:solidFill>
              </a:rPr>
              <a:t>meglio</a:t>
            </a:r>
            <a:r>
              <a:rPr lang="en-US" dirty="0">
                <a:solidFill>
                  <a:srgbClr val="FF0000"/>
                </a:solidFill>
              </a:rPr>
              <a:t> </a:t>
            </a:r>
            <a:r>
              <a:rPr lang="en-US" dirty="0" err="1">
                <a:solidFill>
                  <a:srgbClr val="FF0000"/>
                </a:solidFill>
              </a:rPr>
              <a:t>l’algoritmo</a:t>
            </a:r>
            <a:r>
              <a:rPr lang="en-US" dirty="0">
                <a:solidFill>
                  <a:srgbClr val="FF0000"/>
                </a:solidFill>
              </a:rPr>
              <a:t> di </a:t>
            </a:r>
            <a:r>
              <a:rPr lang="en-US" dirty="0" err="1">
                <a:solidFill>
                  <a:srgbClr val="FF0000"/>
                </a:solidFill>
              </a:rPr>
              <a:t>ricerca</a:t>
            </a:r>
            <a:r>
              <a:rPr lang="en-US" dirty="0">
                <a:solidFill>
                  <a:srgbClr val="FF0000"/>
                </a:solidFill>
              </a:rPr>
              <a:t> locale e 2 opt</a:t>
            </a:r>
          </a:p>
        </p:txBody>
      </p:sp>
      <p:sp>
        <p:nvSpPr>
          <p:cNvPr id="3" name="TextBox 2">
            <a:extLst>
              <a:ext uri="{FF2B5EF4-FFF2-40B4-BE49-F238E27FC236}">
                <a16:creationId xmlns:a16="http://schemas.microsoft.com/office/drawing/2014/main" id="{203330CD-26FB-0F76-6A92-441476EDF6D8}"/>
              </a:ext>
            </a:extLst>
          </p:cNvPr>
          <p:cNvSpPr txBox="1"/>
          <p:nvPr/>
        </p:nvSpPr>
        <p:spPr>
          <a:xfrm>
            <a:off x="363764" y="6287667"/>
            <a:ext cx="11267956" cy="369332"/>
          </a:xfrm>
          <a:prstGeom prst="rect">
            <a:avLst/>
          </a:prstGeom>
          <a:noFill/>
        </p:spPr>
        <p:txBody>
          <a:bodyPr wrap="none" rtlCol="0">
            <a:spAutoFit/>
          </a:bodyPr>
          <a:lstStyle/>
          <a:p>
            <a:r>
              <a:rPr lang="en-US" dirty="0">
                <a:solidFill>
                  <a:srgbClr val="FF0000"/>
                </a:solidFill>
              </a:rPr>
              <a:t>Se </a:t>
            </a:r>
            <a:r>
              <a:rPr lang="en-US" dirty="0" err="1">
                <a:solidFill>
                  <a:srgbClr val="FF0000"/>
                </a:solidFill>
              </a:rPr>
              <a:t>esplorado</a:t>
            </a:r>
            <a:r>
              <a:rPr lang="en-US" dirty="0">
                <a:solidFill>
                  <a:srgbClr val="FF0000"/>
                </a:solidFill>
              </a:rPr>
              <a:t> </a:t>
            </a:r>
            <a:r>
              <a:rPr lang="en-US" dirty="0" err="1">
                <a:solidFill>
                  <a:srgbClr val="FF0000"/>
                </a:solidFill>
              </a:rPr>
              <a:t>l’intorno</a:t>
            </a:r>
            <a:r>
              <a:rPr lang="en-US" dirty="0">
                <a:solidFill>
                  <a:srgbClr val="FF0000"/>
                </a:solidFill>
              </a:rPr>
              <a:t> non </a:t>
            </a:r>
            <a:r>
              <a:rPr lang="en-US" dirty="0" err="1">
                <a:solidFill>
                  <a:srgbClr val="FF0000"/>
                </a:solidFill>
              </a:rPr>
              <a:t>trovo</a:t>
            </a:r>
            <a:r>
              <a:rPr lang="en-US" dirty="0">
                <a:solidFill>
                  <a:srgbClr val="FF0000"/>
                </a:solidFill>
              </a:rPr>
              <a:t> </a:t>
            </a:r>
            <a:r>
              <a:rPr lang="en-US" dirty="0" err="1">
                <a:solidFill>
                  <a:srgbClr val="FF0000"/>
                </a:solidFill>
              </a:rPr>
              <a:t>una</a:t>
            </a:r>
            <a:r>
              <a:rPr lang="en-US" dirty="0">
                <a:solidFill>
                  <a:srgbClr val="FF0000"/>
                </a:solidFill>
              </a:rPr>
              <a:t> </a:t>
            </a:r>
            <a:r>
              <a:rPr lang="en-US" dirty="0" err="1">
                <a:solidFill>
                  <a:srgbClr val="FF0000"/>
                </a:solidFill>
              </a:rPr>
              <a:t>soluzione</a:t>
            </a:r>
            <a:r>
              <a:rPr lang="en-US" dirty="0">
                <a:solidFill>
                  <a:srgbClr val="FF0000"/>
                </a:solidFill>
              </a:rPr>
              <a:t> </a:t>
            </a:r>
            <a:r>
              <a:rPr lang="en-US" dirty="0" err="1">
                <a:solidFill>
                  <a:srgbClr val="FF0000"/>
                </a:solidFill>
              </a:rPr>
              <a:t>migliore</a:t>
            </a:r>
            <a:r>
              <a:rPr lang="en-US" dirty="0">
                <a:solidFill>
                  <a:srgbClr val="FF0000"/>
                </a:solidFill>
              </a:rPr>
              <a:t>, </a:t>
            </a:r>
            <a:r>
              <a:rPr lang="en-US" dirty="0" err="1">
                <a:solidFill>
                  <a:srgbClr val="FF0000"/>
                </a:solidFill>
              </a:rPr>
              <a:t>allora</a:t>
            </a:r>
            <a:r>
              <a:rPr lang="en-US" dirty="0">
                <a:solidFill>
                  <a:srgbClr val="FF0000"/>
                </a:solidFill>
              </a:rPr>
              <a:t> </a:t>
            </a:r>
            <a:r>
              <a:rPr lang="en-US" dirty="0" err="1">
                <a:solidFill>
                  <a:srgbClr val="FF0000"/>
                </a:solidFill>
              </a:rPr>
              <a:t>vuol</a:t>
            </a:r>
            <a:r>
              <a:rPr lang="en-US" dirty="0">
                <a:solidFill>
                  <a:srgbClr val="FF0000"/>
                </a:solidFill>
              </a:rPr>
              <a:t> dire </a:t>
            </a:r>
            <a:r>
              <a:rPr lang="en-US" dirty="0" err="1">
                <a:solidFill>
                  <a:srgbClr val="FF0000"/>
                </a:solidFill>
              </a:rPr>
              <a:t>che</a:t>
            </a:r>
            <a:r>
              <a:rPr lang="en-US" dirty="0">
                <a:solidFill>
                  <a:srgbClr val="FF0000"/>
                </a:solidFill>
              </a:rPr>
              <a:t> </a:t>
            </a:r>
            <a:r>
              <a:rPr lang="en-US" dirty="0" err="1">
                <a:solidFill>
                  <a:srgbClr val="FF0000"/>
                </a:solidFill>
              </a:rPr>
              <a:t>sono</a:t>
            </a:r>
            <a:r>
              <a:rPr lang="en-US" dirty="0">
                <a:solidFill>
                  <a:srgbClr val="FF0000"/>
                </a:solidFill>
              </a:rPr>
              <a:t> in </a:t>
            </a:r>
            <a:r>
              <a:rPr lang="en-US" dirty="0" err="1">
                <a:solidFill>
                  <a:srgbClr val="FF0000"/>
                </a:solidFill>
              </a:rPr>
              <a:t>un’Ottimo</a:t>
            </a:r>
            <a:r>
              <a:rPr lang="en-US" dirty="0">
                <a:solidFill>
                  <a:srgbClr val="FF0000"/>
                </a:solidFill>
              </a:rPr>
              <a:t> locale per </a:t>
            </a:r>
            <a:r>
              <a:rPr lang="en-US" dirty="0" err="1">
                <a:solidFill>
                  <a:srgbClr val="FF0000"/>
                </a:solidFill>
              </a:rPr>
              <a:t>quell’intorno</a:t>
            </a:r>
            <a:endParaRPr lang="en-US" dirty="0">
              <a:solidFill>
                <a:srgbClr val="FF0000"/>
              </a:solidFill>
            </a:endParaRPr>
          </a:p>
        </p:txBody>
      </p:sp>
    </p:spTree>
    <p:extLst>
      <p:ext uri="{BB962C8B-B14F-4D97-AF65-F5344CB8AC3E}">
        <p14:creationId xmlns:p14="http://schemas.microsoft.com/office/powerpoint/2010/main" val="889258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96D2-5405-1E8D-363A-8534183C80F1}"/>
              </a:ext>
            </a:extLst>
          </p:cNvPr>
          <p:cNvSpPr>
            <a:spLocks noGrp="1"/>
          </p:cNvSpPr>
          <p:nvPr>
            <p:ph type="title"/>
          </p:nvPr>
        </p:nvSpPr>
        <p:spPr/>
        <p:txBody>
          <a:bodyPr/>
          <a:lstStyle/>
          <a:p>
            <a:r>
              <a:rPr lang="en-US" dirty="0"/>
              <a:t>Un </a:t>
            </a:r>
            <a:r>
              <a:rPr lang="en-US" dirty="0" err="1"/>
              <a:t>esempio</a:t>
            </a:r>
            <a:r>
              <a:rPr lang="en-US" dirty="0"/>
              <a:t> di </a:t>
            </a:r>
            <a:r>
              <a:rPr lang="en-US" dirty="0" err="1"/>
              <a:t>istanza</a:t>
            </a:r>
            <a:endParaRPr lang="en-US" dirty="0"/>
          </a:p>
        </p:txBody>
      </p:sp>
      <p:sp>
        <p:nvSpPr>
          <p:cNvPr id="3" name="Content Placeholder 2">
            <a:extLst>
              <a:ext uri="{FF2B5EF4-FFF2-40B4-BE49-F238E27FC236}">
                <a16:creationId xmlns:a16="http://schemas.microsoft.com/office/drawing/2014/main" id="{848A448E-E41F-F680-E338-02A2C4BD7B23}"/>
              </a:ext>
            </a:extLst>
          </p:cNvPr>
          <p:cNvSpPr>
            <a:spLocks noGrp="1"/>
          </p:cNvSpPr>
          <p:nvPr>
            <p:ph idx="1"/>
          </p:nvPr>
        </p:nvSpPr>
        <p:spPr/>
        <p:txBody>
          <a:bodyPr/>
          <a:lstStyle/>
          <a:p>
            <a:r>
              <a:rPr lang="en-US" dirty="0" err="1"/>
              <a:t>Istanza</a:t>
            </a:r>
            <a:r>
              <a:rPr lang="en-US" dirty="0"/>
              <a:t> con 2 </a:t>
            </a:r>
            <a:r>
              <a:rPr lang="en-US" dirty="0" err="1"/>
              <a:t>richieste</a:t>
            </a:r>
            <a:r>
              <a:rPr lang="en-US" dirty="0"/>
              <a:t> di </a:t>
            </a:r>
            <a:r>
              <a:rPr lang="en-US" dirty="0" err="1"/>
              <a:t>prelievo</a:t>
            </a:r>
            <a:r>
              <a:rPr lang="en-US" dirty="0"/>
              <a:t> e </a:t>
            </a:r>
            <a:r>
              <a:rPr lang="en-US" dirty="0" err="1"/>
              <a:t>consegna</a:t>
            </a:r>
            <a:endParaRPr lang="en-US" dirty="0"/>
          </a:p>
        </p:txBody>
      </p:sp>
    </p:spTree>
    <p:extLst>
      <p:ext uri="{BB962C8B-B14F-4D97-AF65-F5344CB8AC3E}">
        <p14:creationId xmlns:p14="http://schemas.microsoft.com/office/powerpoint/2010/main" val="513331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1ADE57-D59B-B06A-16DB-1F9658B15111}"/>
              </a:ext>
            </a:extLst>
          </p:cNvPr>
          <p:cNvPicPr>
            <a:picLocks noChangeAspect="1"/>
          </p:cNvPicPr>
          <p:nvPr/>
        </p:nvPicPr>
        <p:blipFill>
          <a:blip r:embed="rId2"/>
          <a:stretch>
            <a:fillRect/>
          </a:stretch>
        </p:blipFill>
        <p:spPr>
          <a:xfrm>
            <a:off x="0" y="412276"/>
            <a:ext cx="12192000" cy="6033448"/>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90A7C41F-4E04-1D84-4614-DA1A0B7125FB}"/>
                  </a:ext>
                </a:extLst>
              </p14:cNvPr>
              <p14:cNvContentPartPr/>
              <p14:nvPr/>
            </p14:nvContentPartPr>
            <p14:xfrm>
              <a:off x="5567104" y="1511231"/>
              <a:ext cx="739800" cy="44280"/>
            </p14:xfrm>
          </p:contentPart>
        </mc:Choice>
        <mc:Fallback xmlns="">
          <p:pic>
            <p:nvPicPr>
              <p:cNvPr id="3" name="Ink 2">
                <a:extLst>
                  <a:ext uri="{FF2B5EF4-FFF2-40B4-BE49-F238E27FC236}">
                    <a16:creationId xmlns:a16="http://schemas.microsoft.com/office/drawing/2014/main" id="{90A7C41F-4E04-1D84-4614-DA1A0B7125FB}"/>
                  </a:ext>
                </a:extLst>
              </p:cNvPr>
              <p:cNvPicPr/>
              <p:nvPr/>
            </p:nvPicPr>
            <p:blipFill>
              <a:blip r:embed="rId4"/>
              <a:stretch>
                <a:fillRect/>
              </a:stretch>
            </p:blipFill>
            <p:spPr>
              <a:xfrm>
                <a:off x="5558104" y="1502231"/>
                <a:ext cx="75744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69ECC020-A0B1-DD3D-E39E-FC776A488365}"/>
                  </a:ext>
                </a:extLst>
              </p14:cNvPr>
              <p14:cNvContentPartPr/>
              <p14:nvPr/>
            </p14:nvContentPartPr>
            <p14:xfrm>
              <a:off x="6779944" y="1342031"/>
              <a:ext cx="133200" cy="108720"/>
            </p14:xfrm>
          </p:contentPart>
        </mc:Choice>
        <mc:Fallback xmlns="">
          <p:pic>
            <p:nvPicPr>
              <p:cNvPr id="4" name="Ink 3">
                <a:extLst>
                  <a:ext uri="{FF2B5EF4-FFF2-40B4-BE49-F238E27FC236}">
                    <a16:creationId xmlns:a16="http://schemas.microsoft.com/office/drawing/2014/main" id="{69ECC020-A0B1-DD3D-E39E-FC776A488365}"/>
                  </a:ext>
                </a:extLst>
              </p:cNvPr>
              <p:cNvPicPr/>
              <p:nvPr/>
            </p:nvPicPr>
            <p:blipFill>
              <a:blip r:embed="rId6"/>
              <a:stretch>
                <a:fillRect/>
              </a:stretch>
            </p:blipFill>
            <p:spPr>
              <a:xfrm>
                <a:off x="6771304" y="1333391"/>
                <a:ext cx="150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27ACF4F9-A29F-67CE-92E4-10582AF75B00}"/>
                  </a:ext>
                </a:extLst>
              </p14:cNvPr>
              <p14:cNvContentPartPr/>
              <p14:nvPr/>
            </p14:nvContentPartPr>
            <p14:xfrm>
              <a:off x="6779944" y="995711"/>
              <a:ext cx="155160" cy="155880"/>
            </p14:xfrm>
          </p:contentPart>
        </mc:Choice>
        <mc:Fallback xmlns="">
          <p:pic>
            <p:nvPicPr>
              <p:cNvPr id="6" name="Ink 5">
                <a:extLst>
                  <a:ext uri="{FF2B5EF4-FFF2-40B4-BE49-F238E27FC236}">
                    <a16:creationId xmlns:a16="http://schemas.microsoft.com/office/drawing/2014/main" id="{27ACF4F9-A29F-67CE-92E4-10582AF75B00}"/>
                  </a:ext>
                </a:extLst>
              </p:cNvPr>
              <p:cNvPicPr/>
              <p:nvPr/>
            </p:nvPicPr>
            <p:blipFill>
              <a:blip r:embed="rId8"/>
              <a:stretch>
                <a:fillRect/>
              </a:stretch>
            </p:blipFill>
            <p:spPr>
              <a:xfrm>
                <a:off x="6771304" y="986711"/>
                <a:ext cx="1728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4FF35E1E-2624-BD06-CCA7-D0DB1BEB777B}"/>
                  </a:ext>
                </a:extLst>
              </p14:cNvPr>
              <p14:cNvContentPartPr/>
              <p14:nvPr/>
            </p14:nvContentPartPr>
            <p14:xfrm>
              <a:off x="627904" y="2070671"/>
              <a:ext cx="5684760" cy="150480"/>
            </p14:xfrm>
          </p:contentPart>
        </mc:Choice>
        <mc:Fallback xmlns="">
          <p:pic>
            <p:nvPicPr>
              <p:cNvPr id="7" name="Ink 6">
                <a:extLst>
                  <a:ext uri="{FF2B5EF4-FFF2-40B4-BE49-F238E27FC236}">
                    <a16:creationId xmlns:a16="http://schemas.microsoft.com/office/drawing/2014/main" id="{4FF35E1E-2624-BD06-CCA7-D0DB1BEB777B}"/>
                  </a:ext>
                </a:extLst>
              </p:cNvPr>
              <p:cNvPicPr/>
              <p:nvPr/>
            </p:nvPicPr>
            <p:blipFill>
              <a:blip r:embed="rId10"/>
              <a:stretch>
                <a:fillRect/>
              </a:stretch>
            </p:blipFill>
            <p:spPr>
              <a:xfrm>
                <a:off x="619264" y="2062031"/>
                <a:ext cx="5702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230044F7-81F9-7D55-D4AA-AACA77BAB213}"/>
                  </a:ext>
                </a:extLst>
              </p14:cNvPr>
              <p14:cNvContentPartPr/>
              <p14:nvPr/>
            </p14:nvContentPartPr>
            <p14:xfrm>
              <a:off x="572104" y="2444351"/>
              <a:ext cx="3116520" cy="100080"/>
            </p14:xfrm>
          </p:contentPart>
        </mc:Choice>
        <mc:Fallback xmlns="">
          <p:pic>
            <p:nvPicPr>
              <p:cNvPr id="8" name="Ink 7">
                <a:extLst>
                  <a:ext uri="{FF2B5EF4-FFF2-40B4-BE49-F238E27FC236}">
                    <a16:creationId xmlns:a16="http://schemas.microsoft.com/office/drawing/2014/main" id="{230044F7-81F9-7D55-D4AA-AACA77BAB213}"/>
                  </a:ext>
                </a:extLst>
              </p:cNvPr>
              <p:cNvPicPr/>
              <p:nvPr/>
            </p:nvPicPr>
            <p:blipFill>
              <a:blip r:embed="rId12"/>
              <a:stretch>
                <a:fillRect/>
              </a:stretch>
            </p:blipFill>
            <p:spPr>
              <a:xfrm>
                <a:off x="563104" y="2435351"/>
                <a:ext cx="31341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a:extLst>
                  <a:ext uri="{FF2B5EF4-FFF2-40B4-BE49-F238E27FC236}">
                    <a16:creationId xmlns:a16="http://schemas.microsoft.com/office/drawing/2014/main" id="{B8B1BA97-501E-00D6-B5BC-4EBC3F42F329}"/>
                  </a:ext>
                </a:extLst>
              </p14:cNvPr>
              <p14:cNvContentPartPr/>
              <p14:nvPr/>
            </p14:nvContentPartPr>
            <p14:xfrm>
              <a:off x="2164384" y="3190631"/>
              <a:ext cx="2543760" cy="50400"/>
            </p14:xfrm>
          </p:contentPart>
        </mc:Choice>
        <mc:Fallback xmlns="">
          <p:pic>
            <p:nvPicPr>
              <p:cNvPr id="9" name="Ink 8">
                <a:extLst>
                  <a:ext uri="{FF2B5EF4-FFF2-40B4-BE49-F238E27FC236}">
                    <a16:creationId xmlns:a16="http://schemas.microsoft.com/office/drawing/2014/main" id="{B8B1BA97-501E-00D6-B5BC-4EBC3F42F329}"/>
                  </a:ext>
                </a:extLst>
              </p:cNvPr>
              <p:cNvPicPr/>
              <p:nvPr/>
            </p:nvPicPr>
            <p:blipFill>
              <a:blip r:embed="rId14"/>
              <a:stretch>
                <a:fillRect/>
              </a:stretch>
            </p:blipFill>
            <p:spPr>
              <a:xfrm>
                <a:off x="2155384" y="3181991"/>
                <a:ext cx="25614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a:extLst>
                  <a:ext uri="{FF2B5EF4-FFF2-40B4-BE49-F238E27FC236}">
                    <a16:creationId xmlns:a16="http://schemas.microsoft.com/office/drawing/2014/main" id="{7C289FA1-81B9-D5A9-32D0-22AA71D7E33E}"/>
                  </a:ext>
                </a:extLst>
              </p14:cNvPr>
              <p14:cNvContentPartPr/>
              <p14:nvPr/>
            </p14:nvContentPartPr>
            <p14:xfrm>
              <a:off x="590464" y="3047351"/>
              <a:ext cx="1381320" cy="12960"/>
            </p14:xfrm>
          </p:contentPart>
        </mc:Choice>
        <mc:Fallback xmlns="">
          <p:pic>
            <p:nvPicPr>
              <p:cNvPr id="10" name="Ink 9">
                <a:extLst>
                  <a:ext uri="{FF2B5EF4-FFF2-40B4-BE49-F238E27FC236}">
                    <a16:creationId xmlns:a16="http://schemas.microsoft.com/office/drawing/2014/main" id="{7C289FA1-81B9-D5A9-32D0-22AA71D7E33E}"/>
                  </a:ext>
                </a:extLst>
              </p:cNvPr>
              <p:cNvPicPr/>
              <p:nvPr/>
            </p:nvPicPr>
            <p:blipFill>
              <a:blip r:embed="rId16"/>
              <a:stretch>
                <a:fillRect/>
              </a:stretch>
            </p:blipFill>
            <p:spPr>
              <a:xfrm>
                <a:off x="581824" y="3038711"/>
                <a:ext cx="13989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a:extLst>
                  <a:ext uri="{FF2B5EF4-FFF2-40B4-BE49-F238E27FC236}">
                    <a16:creationId xmlns:a16="http://schemas.microsoft.com/office/drawing/2014/main" id="{4E4EC428-B1F7-4A54-6DF9-143D753EDC03}"/>
                  </a:ext>
                </a:extLst>
              </p14:cNvPr>
              <p14:cNvContentPartPr/>
              <p14:nvPr/>
            </p14:nvContentPartPr>
            <p14:xfrm>
              <a:off x="4752064" y="2932871"/>
              <a:ext cx="228240" cy="171000"/>
            </p14:xfrm>
          </p:contentPart>
        </mc:Choice>
        <mc:Fallback xmlns="">
          <p:pic>
            <p:nvPicPr>
              <p:cNvPr id="11" name="Ink 10">
                <a:extLst>
                  <a:ext uri="{FF2B5EF4-FFF2-40B4-BE49-F238E27FC236}">
                    <a16:creationId xmlns:a16="http://schemas.microsoft.com/office/drawing/2014/main" id="{4E4EC428-B1F7-4A54-6DF9-143D753EDC03}"/>
                  </a:ext>
                </a:extLst>
              </p:cNvPr>
              <p:cNvPicPr/>
              <p:nvPr/>
            </p:nvPicPr>
            <p:blipFill>
              <a:blip r:embed="rId18"/>
              <a:stretch>
                <a:fillRect/>
              </a:stretch>
            </p:blipFill>
            <p:spPr>
              <a:xfrm>
                <a:off x="4743424" y="2924231"/>
                <a:ext cx="245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A354500E-5B3A-7F10-A2DB-8E84D0ADD88A}"/>
                  </a:ext>
                </a:extLst>
              </p14:cNvPr>
              <p14:cNvContentPartPr/>
              <p14:nvPr/>
            </p14:nvContentPartPr>
            <p14:xfrm>
              <a:off x="565984" y="3649991"/>
              <a:ext cx="6109920" cy="139320"/>
            </p14:xfrm>
          </p:contentPart>
        </mc:Choice>
        <mc:Fallback xmlns="">
          <p:pic>
            <p:nvPicPr>
              <p:cNvPr id="12" name="Ink 11">
                <a:extLst>
                  <a:ext uri="{FF2B5EF4-FFF2-40B4-BE49-F238E27FC236}">
                    <a16:creationId xmlns:a16="http://schemas.microsoft.com/office/drawing/2014/main" id="{A354500E-5B3A-7F10-A2DB-8E84D0ADD88A}"/>
                  </a:ext>
                </a:extLst>
              </p:cNvPr>
              <p:cNvPicPr/>
              <p:nvPr/>
            </p:nvPicPr>
            <p:blipFill>
              <a:blip r:embed="rId20"/>
              <a:stretch>
                <a:fillRect/>
              </a:stretch>
            </p:blipFill>
            <p:spPr>
              <a:xfrm>
                <a:off x="556984" y="3640991"/>
                <a:ext cx="61275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a:extLst>
                  <a:ext uri="{FF2B5EF4-FFF2-40B4-BE49-F238E27FC236}">
                    <a16:creationId xmlns:a16="http://schemas.microsoft.com/office/drawing/2014/main" id="{F004A739-1DB2-2DC7-F994-1A982EB3B9C2}"/>
                  </a:ext>
                </a:extLst>
              </p14:cNvPr>
              <p14:cNvContentPartPr/>
              <p14:nvPr/>
            </p14:nvContentPartPr>
            <p14:xfrm>
              <a:off x="627904" y="4043471"/>
              <a:ext cx="5631480" cy="43560"/>
            </p14:xfrm>
          </p:contentPart>
        </mc:Choice>
        <mc:Fallback xmlns="">
          <p:pic>
            <p:nvPicPr>
              <p:cNvPr id="13" name="Ink 12">
                <a:extLst>
                  <a:ext uri="{FF2B5EF4-FFF2-40B4-BE49-F238E27FC236}">
                    <a16:creationId xmlns:a16="http://schemas.microsoft.com/office/drawing/2014/main" id="{F004A739-1DB2-2DC7-F994-1A982EB3B9C2}"/>
                  </a:ext>
                </a:extLst>
              </p:cNvPr>
              <p:cNvPicPr/>
              <p:nvPr/>
            </p:nvPicPr>
            <p:blipFill>
              <a:blip r:embed="rId22"/>
              <a:stretch>
                <a:fillRect/>
              </a:stretch>
            </p:blipFill>
            <p:spPr>
              <a:xfrm>
                <a:off x="619264" y="4034471"/>
                <a:ext cx="564912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a:extLst>
                  <a:ext uri="{FF2B5EF4-FFF2-40B4-BE49-F238E27FC236}">
                    <a16:creationId xmlns:a16="http://schemas.microsoft.com/office/drawing/2014/main" id="{B440C182-4F81-1FFD-2574-ABA8A415F8B4}"/>
                  </a:ext>
                </a:extLst>
              </p14:cNvPr>
              <p14:cNvContentPartPr/>
              <p14:nvPr/>
            </p14:nvContentPartPr>
            <p14:xfrm>
              <a:off x="441424" y="4472231"/>
              <a:ext cx="5959800" cy="76680"/>
            </p14:xfrm>
          </p:contentPart>
        </mc:Choice>
        <mc:Fallback xmlns="">
          <p:pic>
            <p:nvPicPr>
              <p:cNvPr id="14" name="Ink 13">
                <a:extLst>
                  <a:ext uri="{FF2B5EF4-FFF2-40B4-BE49-F238E27FC236}">
                    <a16:creationId xmlns:a16="http://schemas.microsoft.com/office/drawing/2014/main" id="{B440C182-4F81-1FFD-2574-ABA8A415F8B4}"/>
                  </a:ext>
                </a:extLst>
              </p:cNvPr>
              <p:cNvPicPr/>
              <p:nvPr/>
            </p:nvPicPr>
            <p:blipFill>
              <a:blip r:embed="rId24"/>
              <a:stretch>
                <a:fillRect/>
              </a:stretch>
            </p:blipFill>
            <p:spPr>
              <a:xfrm>
                <a:off x="432424" y="4463231"/>
                <a:ext cx="5977440" cy="94320"/>
              </a:xfrm>
              <a:prstGeom prst="rect">
                <a:avLst/>
              </a:prstGeom>
            </p:spPr>
          </p:pic>
        </mc:Fallback>
      </mc:AlternateContent>
      <p:grpSp>
        <p:nvGrpSpPr>
          <p:cNvPr id="27" name="Group 26">
            <a:extLst>
              <a:ext uri="{FF2B5EF4-FFF2-40B4-BE49-F238E27FC236}">
                <a16:creationId xmlns:a16="http://schemas.microsoft.com/office/drawing/2014/main" id="{41997AC6-0990-F59D-8B9F-5CD1224E04B7}"/>
              </a:ext>
            </a:extLst>
          </p:cNvPr>
          <p:cNvGrpSpPr/>
          <p:nvPr/>
        </p:nvGrpSpPr>
        <p:grpSpPr>
          <a:xfrm>
            <a:off x="7787944" y="1465511"/>
            <a:ext cx="4173480" cy="4481280"/>
            <a:chOff x="7787944" y="1465511"/>
            <a:chExt cx="4173480" cy="4481280"/>
          </a:xfrm>
        </p:grpSpPr>
        <mc:AlternateContent xmlns:mc="http://schemas.openxmlformats.org/markup-compatibility/2006" xmlns:p14="http://schemas.microsoft.com/office/powerpoint/2010/main">
          <mc:Choice Requires="p14">
            <p:contentPart p14:bwMode="auto" r:id="rId25">
              <p14:nvContentPartPr>
                <p14:cNvPr id="19" name="Ink 18">
                  <a:extLst>
                    <a:ext uri="{FF2B5EF4-FFF2-40B4-BE49-F238E27FC236}">
                      <a16:creationId xmlns:a16="http://schemas.microsoft.com/office/drawing/2014/main" id="{7A29EAF9-6EC6-434C-8A38-B47492D27EB5}"/>
                    </a:ext>
                  </a:extLst>
                </p14:cNvPr>
                <p14:cNvContentPartPr/>
                <p14:nvPr/>
              </p14:nvContentPartPr>
              <p14:xfrm>
                <a:off x="7793704" y="1747751"/>
                <a:ext cx="4167720" cy="4199040"/>
              </p14:xfrm>
            </p:contentPart>
          </mc:Choice>
          <mc:Fallback xmlns="">
            <p:pic>
              <p:nvPicPr>
                <p:cNvPr id="19" name="Ink 18">
                  <a:extLst>
                    <a:ext uri="{FF2B5EF4-FFF2-40B4-BE49-F238E27FC236}">
                      <a16:creationId xmlns:a16="http://schemas.microsoft.com/office/drawing/2014/main" id="{7A29EAF9-6EC6-434C-8A38-B47492D27EB5}"/>
                    </a:ext>
                  </a:extLst>
                </p:cNvPr>
                <p:cNvPicPr/>
                <p:nvPr/>
              </p:nvPicPr>
              <p:blipFill>
                <a:blip r:embed="rId26"/>
                <a:stretch>
                  <a:fillRect/>
                </a:stretch>
              </p:blipFill>
              <p:spPr>
                <a:xfrm>
                  <a:off x="7785064" y="1738751"/>
                  <a:ext cx="4185360" cy="421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Ink 19">
                  <a:extLst>
                    <a:ext uri="{FF2B5EF4-FFF2-40B4-BE49-F238E27FC236}">
                      <a16:creationId xmlns:a16="http://schemas.microsoft.com/office/drawing/2014/main" id="{39F0956C-80D2-1441-503B-1D2F05C4B7C5}"/>
                    </a:ext>
                  </a:extLst>
                </p14:cNvPr>
                <p14:cNvContentPartPr/>
                <p14:nvPr/>
              </p14:nvContentPartPr>
              <p14:xfrm>
                <a:off x="7787944" y="2002631"/>
                <a:ext cx="3994920" cy="3651840"/>
              </p14:xfrm>
            </p:contentPart>
          </mc:Choice>
          <mc:Fallback xmlns="">
            <p:pic>
              <p:nvPicPr>
                <p:cNvPr id="20" name="Ink 19">
                  <a:extLst>
                    <a:ext uri="{FF2B5EF4-FFF2-40B4-BE49-F238E27FC236}">
                      <a16:creationId xmlns:a16="http://schemas.microsoft.com/office/drawing/2014/main" id="{39F0956C-80D2-1441-503B-1D2F05C4B7C5}"/>
                    </a:ext>
                  </a:extLst>
                </p:cNvPr>
                <p:cNvPicPr/>
                <p:nvPr/>
              </p:nvPicPr>
              <p:blipFill>
                <a:blip r:embed="rId28"/>
                <a:stretch>
                  <a:fillRect/>
                </a:stretch>
              </p:blipFill>
              <p:spPr>
                <a:xfrm>
                  <a:off x="7778944" y="1993991"/>
                  <a:ext cx="4012560" cy="3669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Ink 20">
                  <a:extLst>
                    <a:ext uri="{FF2B5EF4-FFF2-40B4-BE49-F238E27FC236}">
                      <a16:creationId xmlns:a16="http://schemas.microsoft.com/office/drawing/2014/main" id="{1CCF2227-85E7-E743-4338-9C57363DAC71}"/>
                    </a:ext>
                  </a:extLst>
                </p14:cNvPr>
                <p14:cNvContentPartPr/>
                <p14:nvPr/>
              </p14:nvContentPartPr>
              <p14:xfrm>
                <a:off x="8098984" y="1842431"/>
                <a:ext cx="3598920" cy="3898800"/>
              </p14:xfrm>
            </p:contentPart>
          </mc:Choice>
          <mc:Fallback xmlns="">
            <p:pic>
              <p:nvPicPr>
                <p:cNvPr id="21" name="Ink 20">
                  <a:extLst>
                    <a:ext uri="{FF2B5EF4-FFF2-40B4-BE49-F238E27FC236}">
                      <a16:creationId xmlns:a16="http://schemas.microsoft.com/office/drawing/2014/main" id="{1CCF2227-85E7-E743-4338-9C57363DAC71}"/>
                    </a:ext>
                  </a:extLst>
                </p:cNvPr>
                <p:cNvPicPr/>
                <p:nvPr/>
              </p:nvPicPr>
              <p:blipFill>
                <a:blip r:embed="rId30"/>
                <a:stretch>
                  <a:fillRect/>
                </a:stretch>
              </p:blipFill>
              <p:spPr>
                <a:xfrm>
                  <a:off x="8089984" y="1833791"/>
                  <a:ext cx="3616560" cy="3916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Ink 21">
                  <a:extLst>
                    <a:ext uri="{FF2B5EF4-FFF2-40B4-BE49-F238E27FC236}">
                      <a16:creationId xmlns:a16="http://schemas.microsoft.com/office/drawing/2014/main" id="{F7BF9AC3-5A61-16A0-7466-81696E1A3E2C}"/>
                    </a:ext>
                  </a:extLst>
                </p14:cNvPr>
                <p14:cNvContentPartPr/>
                <p14:nvPr/>
              </p14:nvContentPartPr>
              <p14:xfrm>
                <a:off x="9622864" y="1486391"/>
                <a:ext cx="360" cy="134640"/>
              </p14:xfrm>
            </p:contentPart>
          </mc:Choice>
          <mc:Fallback xmlns="">
            <p:pic>
              <p:nvPicPr>
                <p:cNvPr id="22" name="Ink 21">
                  <a:extLst>
                    <a:ext uri="{FF2B5EF4-FFF2-40B4-BE49-F238E27FC236}">
                      <a16:creationId xmlns:a16="http://schemas.microsoft.com/office/drawing/2014/main" id="{F7BF9AC3-5A61-16A0-7466-81696E1A3E2C}"/>
                    </a:ext>
                  </a:extLst>
                </p:cNvPr>
                <p:cNvPicPr/>
                <p:nvPr/>
              </p:nvPicPr>
              <p:blipFill>
                <a:blip r:embed="rId32"/>
                <a:stretch>
                  <a:fillRect/>
                </a:stretch>
              </p:blipFill>
              <p:spPr>
                <a:xfrm>
                  <a:off x="9613864" y="1477751"/>
                  <a:ext cx="180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Ink 22">
                  <a:extLst>
                    <a:ext uri="{FF2B5EF4-FFF2-40B4-BE49-F238E27FC236}">
                      <a16:creationId xmlns:a16="http://schemas.microsoft.com/office/drawing/2014/main" id="{D053D790-0AC6-30E9-437C-D03DEADBD31F}"/>
                    </a:ext>
                  </a:extLst>
                </p14:cNvPr>
                <p14:cNvContentPartPr/>
                <p14:nvPr/>
              </p14:nvContentPartPr>
              <p14:xfrm>
                <a:off x="9635104" y="1476311"/>
                <a:ext cx="239400" cy="224280"/>
              </p14:xfrm>
            </p:contentPart>
          </mc:Choice>
          <mc:Fallback xmlns="">
            <p:pic>
              <p:nvPicPr>
                <p:cNvPr id="23" name="Ink 22">
                  <a:extLst>
                    <a:ext uri="{FF2B5EF4-FFF2-40B4-BE49-F238E27FC236}">
                      <a16:creationId xmlns:a16="http://schemas.microsoft.com/office/drawing/2014/main" id="{D053D790-0AC6-30E9-437C-D03DEADBD31F}"/>
                    </a:ext>
                  </a:extLst>
                </p:cNvPr>
                <p:cNvPicPr/>
                <p:nvPr/>
              </p:nvPicPr>
              <p:blipFill>
                <a:blip r:embed="rId34"/>
                <a:stretch>
                  <a:fillRect/>
                </a:stretch>
              </p:blipFill>
              <p:spPr>
                <a:xfrm>
                  <a:off x="9626464" y="1467671"/>
                  <a:ext cx="2570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Ink 23">
                  <a:extLst>
                    <a:ext uri="{FF2B5EF4-FFF2-40B4-BE49-F238E27FC236}">
                      <a16:creationId xmlns:a16="http://schemas.microsoft.com/office/drawing/2014/main" id="{61930118-23A5-43D2-1525-2016ECE3555D}"/>
                    </a:ext>
                  </a:extLst>
                </p14:cNvPr>
                <p14:cNvContentPartPr/>
                <p14:nvPr/>
              </p14:nvContentPartPr>
              <p14:xfrm>
                <a:off x="9945424" y="1465511"/>
                <a:ext cx="220320" cy="283320"/>
              </p14:xfrm>
            </p:contentPart>
          </mc:Choice>
          <mc:Fallback xmlns="">
            <p:pic>
              <p:nvPicPr>
                <p:cNvPr id="24" name="Ink 23">
                  <a:extLst>
                    <a:ext uri="{FF2B5EF4-FFF2-40B4-BE49-F238E27FC236}">
                      <a16:creationId xmlns:a16="http://schemas.microsoft.com/office/drawing/2014/main" id="{61930118-23A5-43D2-1525-2016ECE3555D}"/>
                    </a:ext>
                  </a:extLst>
                </p:cNvPr>
                <p:cNvPicPr/>
                <p:nvPr/>
              </p:nvPicPr>
              <p:blipFill>
                <a:blip r:embed="rId36"/>
                <a:stretch>
                  <a:fillRect/>
                </a:stretch>
              </p:blipFill>
              <p:spPr>
                <a:xfrm>
                  <a:off x="9936424" y="1456511"/>
                  <a:ext cx="23796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6" name="Ink 25">
                  <a:extLst>
                    <a:ext uri="{FF2B5EF4-FFF2-40B4-BE49-F238E27FC236}">
                      <a16:creationId xmlns:a16="http://schemas.microsoft.com/office/drawing/2014/main" id="{12F37A40-616E-7828-0529-CF8D21BC8EA0}"/>
                    </a:ext>
                  </a:extLst>
                </p14:cNvPr>
                <p14:cNvContentPartPr/>
                <p14:nvPr/>
              </p14:nvContentPartPr>
              <p14:xfrm>
                <a:off x="9609904" y="1598351"/>
                <a:ext cx="13320" cy="80640"/>
              </p14:xfrm>
            </p:contentPart>
          </mc:Choice>
          <mc:Fallback xmlns="">
            <p:pic>
              <p:nvPicPr>
                <p:cNvPr id="26" name="Ink 25">
                  <a:extLst>
                    <a:ext uri="{FF2B5EF4-FFF2-40B4-BE49-F238E27FC236}">
                      <a16:creationId xmlns:a16="http://schemas.microsoft.com/office/drawing/2014/main" id="{12F37A40-616E-7828-0529-CF8D21BC8EA0}"/>
                    </a:ext>
                  </a:extLst>
                </p:cNvPr>
                <p:cNvPicPr/>
                <p:nvPr/>
              </p:nvPicPr>
              <p:blipFill>
                <a:blip r:embed="rId38"/>
                <a:stretch>
                  <a:fillRect/>
                </a:stretch>
              </p:blipFill>
              <p:spPr>
                <a:xfrm>
                  <a:off x="9600904" y="1589351"/>
                  <a:ext cx="30960" cy="98280"/>
                </a:xfrm>
                <a:prstGeom prst="rect">
                  <a:avLst/>
                </a:prstGeom>
              </p:spPr>
            </p:pic>
          </mc:Fallback>
        </mc:AlternateContent>
      </p:grpSp>
      <p:sp>
        <p:nvSpPr>
          <p:cNvPr id="2" name="TextBox 1">
            <a:extLst>
              <a:ext uri="{FF2B5EF4-FFF2-40B4-BE49-F238E27FC236}">
                <a16:creationId xmlns:a16="http://schemas.microsoft.com/office/drawing/2014/main" id="{1B29E927-C2B2-8F64-8267-DB0B859D7299}"/>
              </a:ext>
            </a:extLst>
          </p:cNvPr>
          <p:cNvSpPr txBox="1"/>
          <p:nvPr/>
        </p:nvSpPr>
        <p:spPr>
          <a:xfrm>
            <a:off x="627904" y="5946791"/>
            <a:ext cx="6309932" cy="369332"/>
          </a:xfrm>
          <a:prstGeom prst="rect">
            <a:avLst/>
          </a:prstGeom>
          <a:noFill/>
        </p:spPr>
        <p:txBody>
          <a:bodyPr wrap="none" rtlCol="0">
            <a:spAutoFit/>
          </a:bodyPr>
          <a:lstStyle/>
          <a:p>
            <a:r>
              <a:rPr lang="en-US" dirty="0">
                <a:solidFill>
                  <a:srgbClr val="FF0000"/>
                </a:solidFill>
              </a:rPr>
              <a:t>Per city swap e city insert ho </a:t>
            </a:r>
            <a:r>
              <a:rPr lang="en-US" dirty="0" err="1">
                <a:solidFill>
                  <a:srgbClr val="FF0000"/>
                </a:solidFill>
              </a:rPr>
              <a:t>implementato</a:t>
            </a:r>
            <a:r>
              <a:rPr lang="en-US" dirty="0">
                <a:solidFill>
                  <a:srgbClr val="FF0000"/>
                </a:solidFill>
              </a:rPr>
              <a:t> due best </a:t>
            </a:r>
            <a:r>
              <a:rPr lang="en-US">
                <a:solidFill>
                  <a:srgbClr val="FF0000"/>
                </a:solidFill>
              </a:rPr>
              <a:t>improvment</a:t>
            </a:r>
            <a:endParaRPr lang="en-US" dirty="0">
              <a:solidFill>
                <a:srgbClr val="FF0000"/>
              </a:solidFill>
            </a:endParaRPr>
          </a:p>
        </p:txBody>
      </p:sp>
      <p:sp>
        <p:nvSpPr>
          <p:cNvPr id="15" name="TextBox 14">
            <a:extLst>
              <a:ext uri="{FF2B5EF4-FFF2-40B4-BE49-F238E27FC236}">
                <a16:creationId xmlns:a16="http://schemas.microsoft.com/office/drawing/2014/main" id="{5E4E1C5E-B8DE-15E5-41A2-60A5618F486A}"/>
              </a:ext>
            </a:extLst>
          </p:cNvPr>
          <p:cNvSpPr txBox="1"/>
          <p:nvPr/>
        </p:nvSpPr>
        <p:spPr>
          <a:xfrm>
            <a:off x="2083472" y="-5736"/>
            <a:ext cx="9044536" cy="954107"/>
          </a:xfrm>
          <a:prstGeom prst="rect">
            <a:avLst/>
          </a:prstGeom>
          <a:noFill/>
        </p:spPr>
        <p:txBody>
          <a:bodyPr wrap="square" rtlCol="0">
            <a:spAutoFit/>
          </a:bodyPr>
          <a:lstStyle/>
          <a:p>
            <a:r>
              <a:rPr lang="en-US" sz="1400" dirty="0"/>
              <a:t>Devo </a:t>
            </a:r>
            <a:r>
              <a:rPr lang="en-US" sz="1400" dirty="0" err="1"/>
              <a:t>rimuovere</a:t>
            </a:r>
            <a:r>
              <a:rPr lang="en-US" sz="1400" dirty="0"/>
              <a:t> 2 nodi non </a:t>
            </a:r>
            <a:r>
              <a:rPr lang="en-US" sz="1400" dirty="0" err="1"/>
              <a:t>adiacenti</a:t>
            </a:r>
            <a:r>
              <a:rPr lang="en-US" sz="1400" dirty="0"/>
              <a:t>, ma </a:t>
            </a:r>
            <a:r>
              <a:rPr lang="en-US" sz="1400" dirty="0" err="1"/>
              <a:t>anche</a:t>
            </a:r>
            <a:r>
              <a:rPr lang="en-US" sz="1400" dirty="0"/>
              <a:t> </a:t>
            </a:r>
            <a:r>
              <a:rPr lang="en-US" sz="1400" dirty="0" err="1"/>
              <a:t>sì</a:t>
            </a:r>
            <a:r>
              <a:rPr lang="en-US" sz="1400" dirty="0"/>
              <a:t> </a:t>
            </a:r>
            <a:r>
              <a:rPr lang="en-US" sz="1400" dirty="0" err="1"/>
              <a:t>perchè</a:t>
            </a:r>
            <a:r>
              <a:rPr lang="en-US" sz="1400" dirty="0"/>
              <a:t> </a:t>
            </a:r>
            <a:r>
              <a:rPr lang="en-US" sz="1400" dirty="0" err="1"/>
              <a:t>sono</a:t>
            </a:r>
            <a:r>
              <a:rPr lang="en-US" sz="1400" dirty="0"/>
              <a:t> in A-TSP, </a:t>
            </a:r>
            <a:r>
              <a:rPr lang="en-US" sz="1400" dirty="0" err="1"/>
              <a:t>praticamente</a:t>
            </a:r>
            <a:r>
              <a:rPr lang="en-US" sz="1400" dirty="0"/>
              <a:t> </a:t>
            </a:r>
            <a:r>
              <a:rPr lang="en-US" sz="1400" dirty="0" err="1"/>
              <a:t>rimuovo</a:t>
            </a:r>
            <a:r>
              <a:rPr lang="en-US" sz="1400" dirty="0"/>
              <a:t> 4 </a:t>
            </a:r>
            <a:r>
              <a:rPr lang="en-US" sz="1400" dirty="0" err="1"/>
              <a:t>archi</a:t>
            </a:r>
            <a:r>
              <a:rPr lang="en-US" sz="1400" dirty="0"/>
              <a:t>, </a:t>
            </a:r>
            <a:r>
              <a:rPr lang="en-US" sz="1400" dirty="0" err="1"/>
              <a:t>scambio</a:t>
            </a:r>
            <a:r>
              <a:rPr lang="en-US" sz="1400" dirty="0"/>
              <a:t> di </a:t>
            </a:r>
            <a:r>
              <a:rPr lang="en-US" sz="1400" dirty="0" err="1"/>
              <a:t>posto</a:t>
            </a:r>
            <a:r>
              <a:rPr lang="en-US" sz="1400" dirty="0"/>
              <a:t> a 4 </a:t>
            </a:r>
            <a:r>
              <a:rPr lang="en-US" sz="1400" dirty="0" err="1"/>
              <a:t>archi</a:t>
            </a:r>
            <a:endParaRPr lang="en-US" sz="1400" dirty="0"/>
          </a:p>
          <a:p>
            <a:r>
              <a:rPr lang="en-US" sz="1400" dirty="0"/>
              <a:t>Ad </a:t>
            </a:r>
            <a:r>
              <a:rPr lang="en-US" sz="1400" dirty="0" err="1"/>
              <a:t>esempio</a:t>
            </a:r>
            <a:r>
              <a:rPr lang="en-US" sz="1400" dirty="0"/>
              <a:t> [A,B,C,D,E] -&gt; [A,C,D,B,E]</a:t>
            </a:r>
          </a:p>
          <a:p>
            <a:r>
              <a:rPr lang="en-US" sz="1400" dirty="0" err="1"/>
              <a:t>Quindi</a:t>
            </a:r>
            <a:r>
              <a:rPr lang="en-US" sz="1400" dirty="0"/>
              <a:t> è un 4 opt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
        <p:nvSpPr>
          <p:cNvPr id="16" name="TextBox 15">
            <a:extLst>
              <a:ext uri="{FF2B5EF4-FFF2-40B4-BE49-F238E27FC236}">
                <a16:creationId xmlns:a16="http://schemas.microsoft.com/office/drawing/2014/main" id="{CA4881D5-61EA-F4F6-665C-DFA40296306C}"/>
              </a:ext>
            </a:extLst>
          </p:cNvPr>
          <p:cNvSpPr txBox="1"/>
          <p:nvPr/>
        </p:nvSpPr>
        <p:spPr>
          <a:xfrm>
            <a:off x="447869" y="1250301"/>
            <a:ext cx="5237583" cy="369332"/>
          </a:xfrm>
          <a:prstGeom prst="rect">
            <a:avLst/>
          </a:prstGeom>
          <a:noFill/>
        </p:spPr>
        <p:txBody>
          <a:bodyPr wrap="square" rtlCol="0">
            <a:spAutoFit/>
          </a:bodyPr>
          <a:lstStyle/>
          <a:p>
            <a:r>
              <a:rPr lang="en-US" dirty="0" err="1"/>
              <a:t>S_best</a:t>
            </a:r>
            <a:r>
              <a:rPr lang="en-US" dirty="0"/>
              <a:t> = [</a:t>
            </a:r>
            <a:r>
              <a:rPr lang="en-US" dirty="0">
                <a:solidFill>
                  <a:srgbClr val="00B0F0"/>
                </a:solidFill>
              </a:rPr>
              <a:t>0</a:t>
            </a:r>
            <a:r>
              <a:rPr lang="en-US" dirty="0"/>
              <a:t>,1,2,3,4,5,</a:t>
            </a:r>
            <a:r>
              <a:rPr lang="en-US" dirty="0">
                <a:solidFill>
                  <a:srgbClr val="00B0F0"/>
                </a:solidFill>
              </a:rPr>
              <a:t>0</a:t>
            </a:r>
            <a:r>
              <a:rPr lang="en-US" dirty="0"/>
              <a:t>]	S*=[</a:t>
            </a:r>
            <a:r>
              <a:rPr lang="en-US" dirty="0">
                <a:solidFill>
                  <a:srgbClr val="00B0F0"/>
                </a:solidFill>
              </a:rPr>
              <a:t>0</a:t>
            </a:r>
            <a:r>
              <a:rPr lang="en-US" dirty="0"/>
              <a:t>,5,4,3,2,1,</a:t>
            </a:r>
            <a:r>
              <a:rPr lang="en-US" dirty="0">
                <a:solidFill>
                  <a:srgbClr val="00B0F0"/>
                </a:solidFill>
              </a:rPr>
              <a:t>0</a:t>
            </a:r>
            <a:r>
              <a:rPr lang="en-US" dirty="0"/>
              <a:t>]</a:t>
            </a:r>
          </a:p>
        </p:txBody>
      </p:sp>
    </p:spTree>
    <p:extLst>
      <p:ext uri="{BB962C8B-B14F-4D97-AF65-F5344CB8AC3E}">
        <p14:creationId xmlns:p14="http://schemas.microsoft.com/office/powerpoint/2010/main" val="19941775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6880F9-7835-CCE5-156B-96A2CE910C51}"/>
              </a:ext>
            </a:extLst>
          </p:cNvPr>
          <p:cNvPicPr>
            <a:picLocks noChangeAspect="1"/>
          </p:cNvPicPr>
          <p:nvPr/>
        </p:nvPicPr>
        <p:blipFill>
          <a:blip r:embed="rId2"/>
          <a:stretch>
            <a:fillRect/>
          </a:stretch>
        </p:blipFill>
        <p:spPr>
          <a:xfrm>
            <a:off x="0" y="239531"/>
            <a:ext cx="12192000" cy="6378937"/>
          </a:xfrm>
          <a:prstGeom prst="rect">
            <a:avLst/>
          </a:prstGeom>
        </p:spPr>
      </p:pic>
      <p:sp>
        <p:nvSpPr>
          <p:cNvPr id="2" name="TextBox 1">
            <a:extLst>
              <a:ext uri="{FF2B5EF4-FFF2-40B4-BE49-F238E27FC236}">
                <a16:creationId xmlns:a16="http://schemas.microsoft.com/office/drawing/2014/main" id="{66C5F17A-06E1-7D7D-423B-832EF47197FB}"/>
              </a:ext>
            </a:extLst>
          </p:cNvPr>
          <p:cNvSpPr txBox="1"/>
          <p:nvPr/>
        </p:nvSpPr>
        <p:spPr>
          <a:xfrm>
            <a:off x="385666" y="1206760"/>
            <a:ext cx="1910651" cy="369332"/>
          </a:xfrm>
          <a:prstGeom prst="rect">
            <a:avLst/>
          </a:prstGeom>
          <a:noFill/>
        </p:spPr>
        <p:txBody>
          <a:bodyPr wrap="none" rtlCol="0">
            <a:spAutoFit/>
          </a:bodyPr>
          <a:lstStyle/>
          <a:p>
            <a:r>
              <a:rPr lang="en-US" dirty="0">
                <a:solidFill>
                  <a:srgbClr val="FF0000"/>
                </a:solidFill>
              </a:rPr>
              <a:t>Da </a:t>
            </a:r>
            <a:r>
              <a:rPr lang="en-US" dirty="0" err="1">
                <a:solidFill>
                  <a:srgbClr val="FF0000"/>
                </a:solidFill>
              </a:rPr>
              <a:t>scrivere</a:t>
            </a:r>
            <a:r>
              <a:rPr lang="en-US" dirty="0">
                <a:solidFill>
                  <a:srgbClr val="FF0000"/>
                </a:solidFill>
              </a:rPr>
              <a:t> </a:t>
            </a:r>
            <a:r>
              <a:rPr lang="en-US" dirty="0" err="1">
                <a:solidFill>
                  <a:srgbClr val="FF0000"/>
                </a:solidFill>
              </a:rPr>
              <a:t>meglio</a:t>
            </a:r>
            <a:endParaRPr lang="en-US" dirty="0">
              <a:solidFill>
                <a:srgbClr val="FF0000"/>
              </a:solidFill>
            </a:endParaRPr>
          </a:p>
        </p:txBody>
      </p:sp>
    </p:spTree>
    <p:extLst>
      <p:ext uri="{BB962C8B-B14F-4D97-AF65-F5344CB8AC3E}">
        <p14:creationId xmlns:p14="http://schemas.microsoft.com/office/powerpoint/2010/main" val="751099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B4147C-C107-58BC-D76F-7D76629A0E62}"/>
              </a:ext>
            </a:extLst>
          </p:cNvPr>
          <p:cNvPicPr>
            <a:picLocks noChangeAspect="1"/>
          </p:cNvPicPr>
          <p:nvPr/>
        </p:nvPicPr>
        <p:blipFill>
          <a:blip r:embed="rId2"/>
          <a:stretch>
            <a:fillRect/>
          </a:stretch>
        </p:blipFill>
        <p:spPr>
          <a:xfrm>
            <a:off x="0" y="271743"/>
            <a:ext cx="12192000" cy="6314514"/>
          </a:xfrm>
          <a:prstGeom prst="rect">
            <a:avLst/>
          </a:prstGeom>
        </p:spPr>
      </p:pic>
      <p:sp>
        <p:nvSpPr>
          <p:cNvPr id="3" name="TextBox 2">
            <a:extLst>
              <a:ext uri="{FF2B5EF4-FFF2-40B4-BE49-F238E27FC236}">
                <a16:creationId xmlns:a16="http://schemas.microsoft.com/office/drawing/2014/main" id="{D14D996B-F079-D0D6-7C8C-4B78846EF662}"/>
              </a:ext>
            </a:extLst>
          </p:cNvPr>
          <p:cNvSpPr txBox="1"/>
          <p:nvPr/>
        </p:nvSpPr>
        <p:spPr>
          <a:xfrm>
            <a:off x="2537926" y="358829"/>
            <a:ext cx="8976050" cy="613694"/>
          </a:xfrm>
          <a:prstGeom prst="rect">
            <a:avLst/>
          </a:prstGeom>
          <a:noFill/>
        </p:spPr>
        <p:txBody>
          <a:bodyPr wrap="square">
            <a:spAutoFit/>
          </a:bodyPr>
          <a:lstStyle/>
          <a:p>
            <a:pPr eaLnBrk="1" hangingPunct="1">
              <a:lnSpc>
                <a:spcPct val="80000"/>
              </a:lnSpc>
              <a:defRPr/>
            </a:pPr>
            <a:r>
              <a:rPr lang="it-IT" altLang="it-IT" sz="1400" dirty="0">
                <a:solidFill>
                  <a:srgbClr val="333399"/>
                </a:solidFill>
                <a:effectLst>
                  <a:outerShdw blurRad="38100" dist="38100" dir="2700000" algn="tl">
                    <a:srgbClr val="000000">
                      <a:alpha val="43137"/>
                    </a:srgbClr>
                  </a:outerShdw>
                </a:effectLst>
              </a:rPr>
              <a:t>City INSERT </a:t>
            </a:r>
            <a:r>
              <a:rPr lang="it-IT" altLang="it-IT" sz="1400" dirty="0"/>
              <a:t>è l’intorno ottenuto dalla </a:t>
            </a:r>
            <a:r>
              <a:rPr lang="it-IT" altLang="it-IT" sz="1400" dirty="0">
                <a:solidFill>
                  <a:srgbClr val="00B0F0"/>
                </a:solidFill>
              </a:rPr>
              <a:t>cancellazione di 1 nodo</a:t>
            </a:r>
            <a:r>
              <a:rPr lang="it-IT" altLang="it-IT" sz="1400" dirty="0"/>
              <a:t> nel ciclo e dal suo </a:t>
            </a:r>
            <a:r>
              <a:rPr lang="it-IT" altLang="it-IT" sz="1400" dirty="0">
                <a:solidFill>
                  <a:srgbClr val="00B0F0"/>
                </a:solidFill>
              </a:rPr>
              <a:t>reinserimento</a:t>
            </a:r>
            <a:r>
              <a:rPr lang="it-IT" altLang="it-IT" sz="1400" dirty="0"/>
              <a:t> in un altro punto.</a:t>
            </a:r>
          </a:p>
          <a:p>
            <a:pPr eaLnBrk="1" hangingPunct="1">
              <a:lnSpc>
                <a:spcPct val="80000"/>
              </a:lnSpc>
              <a:defRPr/>
            </a:pPr>
            <a:r>
              <a:rPr lang="it-IT" altLang="it-IT" sz="1400" dirty="0"/>
              <a:t>Ad esempio [A,B,C,D,E] -&gt; [B,C,D,A,E]</a:t>
            </a:r>
          </a:p>
          <a:p>
            <a:pPr>
              <a:lnSpc>
                <a:spcPct val="80000"/>
              </a:lnSpc>
              <a:defRPr/>
            </a:pPr>
            <a:r>
              <a:rPr lang="en-US" sz="1400" dirty="0" err="1"/>
              <a:t>Quindi</a:t>
            </a:r>
            <a:r>
              <a:rPr lang="en-US" sz="1400" dirty="0"/>
              <a:t> è un 3 opt (</a:t>
            </a:r>
            <a:r>
              <a:rPr lang="en-US" sz="1400" dirty="0" err="1"/>
              <a:t>modifico</a:t>
            </a:r>
            <a:r>
              <a:rPr lang="en-US" sz="1400" dirty="0"/>
              <a:t> 3 </a:t>
            </a:r>
            <a:r>
              <a:rPr lang="en-US" sz="1400" dirty="0" err="1"/>
              <a:t>archi</a:t>
            </a:r>
            <a:r>
              <a:rPr lang="en-US" sz="1400" dirty="0"/>
              <a:t> </a:t>
            </a:r>
            <a:r>
              <a:rPr lang="en-US" sz="1400" dirty="0" err="1"/>
              <a:t>limitato</a:t>
            </a:r>
            <a:r>
              <a:rPr lang="en-US" sz="1400" dirty="0"/>
              <a:t> solo a dove </a:t>
            </a:r>
            <a:r>
              <a:rPr lang="en-US" sz="1400" dirty="0" err="1"/>
              <a:t>sposto</a:t>
            </a:r>
            <a:r>
              <a:rPr lang="en-US" sz="1400" dirty="0"/>
              <a:t> il </a:t>
            </a:r>
            <a:r>
              <a:rPr lang="en-US" sz="1400" dirty="0" err="1"/>
              <a:t>nodo</a:t>
            </a:r>
            <a:r>
              <a:rPr lang="en-US" sz="1400" dirty="0"/>
              <a:t>) </a:t>
            </a:r>
            <a:r>
              <a:rPr lang="en-US" sz="1400" dirty="0" err="1"/>
              <a:t>limitato</a:t>
            </a:r>
            <a:r>
              <a:rPr lang="en-US" sz="1400" dirty="0"/>
              <a:t> </a:t>
            </a:r>
            <a:r>
              <a:rPr lang="en-US" sz="1400" dirty="0" err="1"/>
              <a:t>agli</a:t>
            </a:r>
            <a:r>
              <a:rPr lang="en-US" sz="1400" dirty="0"/>
              <a:t> </a:t>
            </a:r>
            <a:r>
              <a:rPr lang="en-US" sz="1400" dirty="0" err="1"/>
              <a:t>archi</a:t>
            </a:r>
            <a:r>
              <a:rPr lang="en-US" sz="1400" dirty="0"/>
              <a:t> </a:t>
            </a:r>
            <a:r>
              <a:rPr lang="en-US" sz="1400" dirty="0" err="1"/>
              <a:t>incidenti</a:t>
            </a:r>
            <a:r>
              <a:rPr lang="en-US" sz="1400" dirty="0"/>
              <a:t> </a:t>
            </a:r>
            <a:r>
              <a:rPr lang="en-US" sz="1400" dirty="0" err="1"/>
              <a:t>su</a:t>
            </a:r>
            <a:r>
              <a:rPr lang="en-US" sz="1400" dirty="0"/>
              <a:t> </a:t>
            </a:r>
            <a:r>
              <a:rPr lang="en-US" sz="1400" dirty="0" err="1"/>
              <a:t>questi</a:t>
            </a:r>
            <a:r>
              <a:rPr lang="en-US" sz="1400" dirty="0"/>
              <a:t> nodi</a:t>
            </a:r>
          </a:p>
        </p:txBody>
      </p:sp>
    </p:spTree>
    <p:extLst>
      <p:ext uri="{BB962C8B-B14F-4D97-AF65-F5344CB8AC3E}">
        <p14:creationId xmlns:p14="http://schemas.microsoft.com/office/powerpoint/2010/main" val="890934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1500A4C8-A46D-7477-AA89-099229030752}"/>
              </a:ext>
            </a:extLst>
          </p:cNvPr>
          <p:cNvSpPr>
            <a:spLocks noGrp="1" noChangeArrowheads="1"/>
          </p:cNvSpPr>
          <p:nvPr>
            <p:ph type="title"/>
          </p:nvPr>
        </p:nvSpPr>
        <p:spPr>
          <a:xfrm>
            <a:off x="1981200" y="-15875"/>
            <a:ext cx="8229600" cy="1143000"/>
          </a:xfrm>
        </p:spPr>
        <p:txBody>
          <a:bodyPr/>
          <a:lstStyle/>
          <a:p>
            <a:pPr eaLnBrk="1" hangingPunct="1">
              <a:defRPr/>
            </a:pPr>
            <a:r>
              <a:rPr lang="en-US" altLang="it-IT" sz="3200" dirty="0" err="1">
                <a:solidFill>
                  <a:srgbClr val="FF0000"/>
                </a:solidFill>
                <a:effectLst>
                  <a:outerShdw blurRad="38100" dist="38100" dir="2700000" algn="tl">
                    <a:srgbClr val="C0C0C0"/>
                  </a:outerShdw>
                </a:effectLst>
              </a:rPr>
              <a:t>Limite</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della</a:t>
            </a:r>
            <a:r>
              <a:rPr lang="en-US" altLang="it-IT" sz="3200" dirty="0">
                <a:solidFill>
                  <a:srgbClr val="FF0000"/>
                </a:solidFill>
                <a:effectLst>
                  <a:outerShdw blurRad="38100" dist="38100" dir="2700000" algn="tl">
                    <a:srgbClr val="C0C0C0"/>
                  </a:outerShdw>
                </a:effectLst>
              </a:rPr>
              <a:t> LS:</a:t>
            </a:r>
            <a:br>
              <a:rPr lang="en-US" altLang="it-IT" sz="3200" dirty="0">
                <a:solidFill>
                  <a:srgbClr val="FF0000"/>
                </a:solidFill>
                <a:effectLst>
                  <a:outerShdw blurRad="38100" dist="38100" dir="2700000" algn="tl">
                    <a:srgbClr val="C0C0C0"/>
                  </a:outerShdw>
                </a:effectLst>
              </a:rPr>
            </a:br>
            <a:r>
              <a:rPr lang="en-US" altLang="it-IT" sz="3200" dirty="0" err="1">
                <a:solidFill>
                  <a:srgbClr val="FF0000"/>
                </a:solidFill>
                <a:effectLst>
                  <a:outerShdw blurRad="38100" dist="38100" dir="2700000" algn="tl">
                    <a:srgbClr val="C0C0C0"/>
                  </a:outerShdw>
                </a:effectLst>
              </a:rPr>
              <a:t>resta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intrappolata</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negli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ottimi</a:t>
            </a:r>
            <a:r>
              <a:rPr lang="en-US" altLang="it-IT" sz="3200" dirty="0">
                <a:solidFill>
                  <a:srgbClr val="FF0000"/>
                </a:solidFill>
                <a:effectLst>
                  <a:outerShdw blurRad="38100" dist="38100" dir="2700000" algn="tl">
                    <a:srgbClr val="C0C0C0"/>
                  </a:outerShdw>
                </a:effectLst>
              </a:rPr>
              <a:t> </a:t>
            </a:r>
            <a:r>
              <a:rPr lang="en-US" altLang="it-IT" sz="3200" dirty="0" err="1">
                <a:solidFill>
                  <a:srgbClr val="FF0000"/>
                </a:solidFill>
                <a:effectLst>
                  <a:outerShdw blurRad="38100" dist="38100" dir="2700000" algn="tl">
                    <a:srgbClr val="C0C0C0"/>
                  </a:outerShdw>
                </a:effectLst>
              </a:rPr>
              <a:t>locali</a:t>
            </a:r>
            <a:endParaRPr lang="en-US" altLang="it-IT" sz="3200" dirty="0">
              <a:solidFill>
                <a:srgbClr val="FF0000"/>
              </a:solidFill>
              <a:effectLst>
                <a:outerShdw blurRad="38100" dist="38100" dir="2700000" algn="tl">
                  <a:srgbClr val="C0C0C0"/>
                </a:outerShdw>
              </a:effectLst>
            </a:endParaRPr>
          </a:p>
        </p:txBody>
      </p:sp>
      <p:sp>
        <p:nvSpPr>
          <p:cNvPr id="15363" name="Rectangle 3">
            <a:extLst>
              <a:ext uri="{FF2B5EF4-FFF2-40B4-BE49-F238E27FC236}">
                <a16:creationId xmlns:a16="http://schemas.microsoft.com/office/drawing/2014/main" id="{FA9478A1-CA11-FBD7-EBF6-6E2A0158FA91}"/>
              </a:ext>
            </a:extLst>
          </p:cNvPr>
          <p:cNvSpPr>
            <a:spLocks noGrp="1" noChangeArrowheads="1"/>
          </p:cNvSpPr>
          <p:nvPr>
            <p:ph type="body" idx="1"/>
          </p:nvPr>
        </p:nvSpPr>
        <p:spPr>
          <a:xfrm>
            <a:off x="1524000" y="1371600"/>
            <a:ext cx="9067800" cy="4953000"/>
          </a:xfrm>
        </p:spPr>
        <p:txBody>
          <a:bodyPr/>
          <a:lstStyle/>
          <a:p>
            <a:pPr algn="just" eaLnBrk="1" hangingPunct="1">
              <a:lnSpc>
                <a:spcPct val="80000"/>
              </a:lnSpc>
              <a:defRPr/>
            </a:pPr>
            <a:r>
              <a:rPr lang="en-US" altLang="it-IT" sz="2000" dirty="0" err="1"/>
              <a:t>Occorre</a:t>
            </a:r>
            <a:r>
              <a:rPr lang="en-US" altLang="it-IT" sz="2000" dirty="0"/>
              <a:t> </a:t>
            </a:r>
            <a:r>
              <a:rPr lang="en-US" altLang="it-IT" sz="2000" dirty="0" err="1"/>
              <a:t>calibrare</a:t>
            </a:r>
            <a:r>
              <a:rPr lang="en-US" altLang="it-IT" sz="2000" dirty="0"/>
              <a:t> il giusto trade off </a:t>
            </a:r>
            <a:r>
              <a:rPr lang="en-US" altLang="it-IT" sz="2000" dirty="0" err="1"/>
              <a:t>fra</a:t>
            </a:r>
            <a:r>
              <a:rPr lang="en-US" altLang="it-IT" sz="2000" dirty="0"/>
              <a:t> la </a:t>
            </a:r>
            <a:r>
              <a:rPr lang="en-US" altLang="it-IT" sz="2000" dirty="0" err="1"/>
              <a:t>dimensione</a:t>
            </a:r>
            <a:r>
              <a:rPr lang="en-US" altLang="it-IT" sz="2000" dirty="0"/>
              <a:t> dell’ </a:t>
            </a:r>
            <a:r>
              <a:rPr lang="en-US" altLang="it-IT" sz="2000" dirty="0" err="1"/>
              <a:t>intorno</a:t>
            </a:r>
            <a:r>
              <a:rPr lang="en-US" altLang="it-IT" sz="2000" dirty="0"/>
              <a:t> e la </a:t>
            </a:r>
            <a:r>
              <a:rPr lang="en-US" altLang="it-IT" sz="2000" dirty="0" err="1"/>
              <a:t>complessità</a:t>
            </a:r>
            <a:r>
              <a:rPr lang="en-US" altLang="it-IT" sz="2000" dirty="0"/>
              <a:t> </a:t>
            </a:r>
            <a:r>
              <a:rPr lang="en-US" altLang="it-IT" sz="2000" dirty="0" err="1"/>
              <a:t>dovuta</a:t>
            </a:r>
            <a:r>
              <a:rPr lang="en-US" altLang="it-IT" sz="2000" dirty="0"/>
              <a:t> </a:t>
            </a:r>
            <a:r>
              <a:rPr lang="en-US" altLang="it-IT" sz="2000" dirty="0" err="1"/>
              <a:t>all’esplorazione</a:t>
            </a:r>
            <a:r>
              <a:rPr lang="en-US" altLang="it-IT" sz="2000" dirty="0"/>
              <a:t> </a:t>
            </a:r>
            <a:r>
              <a:rPr lang="en-US" altLang="it-IT" sz="2000" dirty="0" err="1"/>
              <a:t>dell’intorno</a:t>
            </a:r>
            <a:r>
              <a:rPr lang="en-US" altLang="it-IT" sz="2000" dirty="0"/>
              <a:t>. </a:t>
            </a:r>
            <a:r>
              <a:rPr lang="en-US" altLang="it-IT" sz="2000" dirty="0" err="1"/>
              <a:t>Casi</a:t>
            </a:r>
            <a:r>
              <a:rPr lang="en-US" altLang="it-IT" sz="2000" dirty="0"/>
              <a:t> </a:t>
            </a:r>
            <a:r>
              <a:rPr lang="en-US" altLang="it-IT" sz="2000" dirty="0" err="1"/>
              <a:t>limite</a:t>
            </a:r>
            <a:r>
              <a:rPr lang="en-US" altLang="it-IT" sz="2000" dirty="0"/>
              <a:t> 1) N(x)=F la LS </a:t>
            </a:r>
            <a:r>
              <a:rPr lang="en-US" altLang="it-IT" sz="2000" dirty="0" err="1"/>
              <a:t>si</a:t>
            </a:r>
            <a:r>
              <a:rPr lang="en-US" altLang="it-IT" sz="2000" dirty="0"/>
              <a:t> reduce a </a:t>
            </a:r>
            <a:r>
              <a:rPr lang="en-US" altLang="it-IT" sz="2000" dirty="0" err="1"/>
              <a:t>un’unica</a:t>
            </a:r>
            <a:r>
              <a:rPr lang="en-US" altLang="it-IT" sz="2000" dirty="0"/>
              <a:t> </a:t>
            </a:r>
            <a:r>
              <a:rPr lang="en-US" altLang="it-IT" sz="2000" dirty="0" err="1"/>
              <a:t>iterazione</a:t>
            </a:r>
            <a:r>
              <a:rPr lang="en-US" altLang="it-IT" sz="2000" dirty="0"/>
              <a:t> in cui </a:t>
            </a:r>
            <a:r>
              <a:rPr lang="en-US" altLang="it-IT" sz="2000" dirty="0" err="1"/>
              <a:t>l’intorno</a:t>
            </a:r>
            <a:r>
              <a:rPr lang="en-US" altLang="it-IT" sz="2000" dirty="0"/>
              <a:t> di x è </a:t>
            </a:r>
            <a:r>
              <a:rPr lang="en-US" altLang="it-IT" sz="2000" dirty="0" err="1"/>
              <a:t>tutta</a:t>
            </a:r>
            <a:r>
              <a:rPr lang="en-US" altLang="it-IT" sz="2000" dirty="0"/>
              <a:t> la </a:t>
            </a:r>
            <a:r>
              <a:rPr lang="en-US" altLang="it-IT" sz="2000" dirty="0" err="1"/>
              <a:t>regione</a:t>
            </a:r>
            <a:r>
              <a:rPr lang="en-US" altLang="it-IT" sz="2000" dirty="0"/>
              <a:t> </a:t>
            </a:r>
            <a:r>
              <a:rPr lang="en-US" altLang="it-IT" sz="2000" dirty="0" err="1"/>
              <a:t>ammissibile</a:t>
            </a:r>
            <a:r>
              <a:rPr lang="en-US" altLang="it-IT" sz="2000" dirty="0"/>
              <a:t> 2) N(x)=x la LS non </a:t>
            </a:r>
            <a:r>
              <a:rPr lang="en-US" altLang="it-IT" sz="2000" dirty="0" err="1"/>
              <a:t>si</a:t>
            </a:r>
            <a:r>
              <a:rPr lang="en-US" altLang="it-IT" sz="2000" dirty="0"/>
              <a:t> </a:t>
            </a:r>
            <a:r>
              <a:rPr lang="en-US" altLang="it-IT" sz="2000" dirty="0" err="1"/>
              <a:t>sposta</a:t>
            </a:r>
            <a:r>
              <a:rPr lang="en-US" altLang="it-IT" sz="2000" dirty="0"/>
              <a:t> dal punto </a:t>
            </a:r>
            <a:r>
              <a:rPr lang="en-US" altLang="it-IT" sz="2000" dirty="0" err="1"/>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La </a:t>
            </a:r>
            <a:r>
              <a:rPr lang="en-US" altLang="it-IT" sz="2000" dirty="0" err="1"/>
              <a:t>soluzione</a:t>
            </a:r>
            <a:r>
              <a:rPr lang="en-US" altLang="it-IT" sz="2000" dirty="0"/>
              <a:t> </a:t>
            </a:r>
            <a:r>
              <a:rPr lang="en-US" altLang="it-IT" sz="2000" dirty="0" err="1"/>
              <a:t>prodotta</a:t>
            </a:r>
            <a:r>
              <a:rPr lang="en-US" altLang="it-IT" sz="2000" dirty="0"/>
              <a:t> da una LS è </a:t>
            </a:r>
            <a:r>
              <a:rPr lang="en-US" altLang="it-IT" sz="2000" dirty="0" err="1"/>
              <a:t>determinata</a:t>
            </a:r>
            <a:r>
              <a:rPr lang="en-US" altLang="it-IT" sz="2000" dirty="0"/>
              <a:t> da diverse </a:t>
            </a:r>
            <a:r>
              <a:rPr lang="en-US" altLang="it-IT" sz="2000" dirty="0" err="1"/>
              <a:t>decisioni</a:t>
            </a:r>
            <a:r>
              <a:rPr lang="en-US" altLang="it-IT" sz="2000" dirty="0"/>
              <a:t>: </a:t>
            </a:r>
            <a:r>
              <a:rPr lang="en-US" altLang="it-IT" sz="2000" dirty="0" err="1"/>
              <a:t>scelta</a:t>
            </a:r>
            <a:r>
              <a:rPr lang="en-US" altLang="it-IT" sz="2000" dirty="0"/>
              <a:t> </a:t>
            </a:r>
            <a:r>
              <a:rPr lang="en-US" altLang="it-IT" sz="2000" dirty="0" err="1"/>
              <a:t>dell</a:t>
            </a:r>
            <a:r>
              <a:rPr lang="en-US" altLang="it-IT" sz="2000" dirty="0" err="1">
                <a:effectLst>
                  <a:outerShdw blurRad="38100" dist="38100" dir="2700000" algn="tl">
                    <a:srgbClr val="000000">
                      <a:alpha val="43137"/>
                    </a:srgbClr>
                  </a:outerShdw>
                </a:effectLst>
              </a:rPr>
              <a:t>’intorno</a:t>
            </a:r>
            <a:r>
              <a:rPr lang="en-US" altLang="it-IT" sz="2000" dirty="0"/>
              <a:t>, </a:t>
            </a:r>
            <a:r>
              <a:rPr lang="en-US" altLang="it-IT" sz="2000" dirty="0" err="1">
                <a:effectLst>
                  <a:outerShdw blurRad="38100" dist="38100" dir="2700000" algn="tl">
                    <a:srgbClr val="000000">
                      <a:alpha val="43137"/>
                    </a:srgbClr>
                  </a:outerShdw>
                </a:effectLst>
              </a:rPr>
              <a:t>strategia</a:t>
            </a:r>
            <a:r>
              <a:rPr lang="en-US" altLang="it-IT" sz="2000" dirty="0"/>
              <a:t> di </a:t>
            </a:r>
            <a:r>
              <a:rPr lang="en-US" altLang="it-IT" sz="2000" dirty="0" err="1"/>
              <a:t>esplorazione</a:t>
            </a:r>
            <a:r>
              <a:rPr lang="en-US" altLang="it-IT" sz="2000" dirty="0"/>
              <a:t> </a:t>
            </a:r>
            <a:r>
              <a:rPr lang="en-US" altLang="it-IT" sz="2000" dirty="0" err="1"/>
              <a:t>dell’intorno</a:t>
            </a:r>
            <a:r>
              <a:rPr lang="en-US" altLang="it-IT" sz="2000" dirty="0"/>
              <a:t> </a:t>
            </a:r>
            <a:r>
              <a:rPr lang="en-US" altLang="it-IT" sz="2000" dirty="0">
                <a:effectLst>
                  <a:outerShdw blurRad="38100" dist="38100" dir="2700000" algn="tl">
                    <a:srgbClr val="C0C0C0"/>
                  </a:outerShdw>
                </a:effectLst>
              </a:rPr>
              <a:t>e punto </a:t>
            </a:r>
            <a:r>
              <a:rPr lang="en-US" altLang="it-IT" sz="2000" dirty="0" err="1">
                <a:effectLst>
                  <a:outerShdw blurRad="38100" dist="38100" dir="2700000" algn="tl">
                    <a:srgbClr val="C0C0C0"/>
                  </a:outerShdw>
                </a:effectLst>
              </a:rPr>
              <a:t>iniziale</a:t>
            </a:r>
            <a:r>
              <a:rPr lang="en-US" altLang="it-IT" sz="2000" dirty="0"/>
              <a:t>.</a:t>
            </a:r>
          </a:p>
          <a:p>
            <a:pPr algn="just" eaLnBrk="1" hangingPunct="1">
              <a:lnSpc>
                <a:spcPct val="80000"/>
              </a:lnSpc>
              <a:defRPr/>
            </a:pPr>
            <a:endParaRPr lang="en-US" altLang="it-IT" sz="2000" dirty="0"/>
          </a:p>
          <a:p>
            <a:pPr algn="just" eaLnBrk="1" hangingPunct="1">
              <a:lnSpc>
                <a:spcPct val="80000"/>
              </a:lnSpc>
              <a:defRPr/>
            </a:pPr>
            <a:r>
              <a:rPr lang="en-US" altLang="it-IT" sz="2000" dirty="0"/>
              <a:t>Se </a:t>
            </a:r>
            <a:r>
              <a:rPr lang="en-US" altLang="it-IT" sz="2000" dirty="0" err="1"/>
              <a:t>si</a:t>
            </a:r>
            <a:r>
              <a:rPr lang="en-US" altLang="it-IT" sz="2000" dirty="0"/>
              <a:t> segue </a:t>
            </a:r>
            <a:r>
              <a:rPr lang="en-US" altLang="it-IT" sz="2000" dirty="0" err="1"/>
              <a:t>una</a:t>
            </a:r>
            <a:r>
              <a:rPr lang="en-US" altLang="it-IT" sz="2000" dirty="0"/>
              <a:t> </a:t>
            </a:r>
            <a:r>
              <a:rPr lang="en-US" altLang="it-IT" sz="2000" dirty="0" err="1"/>
              <a:t>strategia</a:t>
            </a:r>
            <a:r>
              <a:rPr lang="en-US" altLang="it-IT" sz="2000" dirty="0"/>
              <a:t> </a:t>
            </a:r>
            <a:r>
              <a:rPr lang="en-US" altLang="it-IT" sz="2000" i="1" dirty="0"/>
              <a:t>best improvement </a:t>
            </a:r>
            <a:r>
              <a:rPr lang="en-US" altLang="it-IT" sz="2000" dirty="0" err="1"/>
              <a:t>si</a:t>
            </a:r>
            <a:r>
              <a:rPr lang="en-US" altLang="it-IT" sz="2000" dirty="0"/>
              <a:t> converge </a:t>
            </a:r>
            <a:r>
              <a:rPr lang="en-US" altLang="it-IT" sz="2000" dirty="0" err="1"/>
              <a:t>sempre</a:t>
            </a:r>
            <a:r>
              <a:rPr lang="en-US" altLang="it-IT" sz="2000" dirty="0"/>
              <a:t> </a:t>
            </a:r>
            <a:r>
              <a:rPr lang="en-US" altLang="it-IT" sz="2000" dirty="0" err="1"/>
              <a:t>all’ottimo</a:t>
            </a:r>
            <a:r>
              <a:rPr lang="en-US" altLang="it-IT" sz="2000" dirty="0"/>
              <a:t> locale </a:t>
            </a:r>
            <a:r>
              <a:rPr lang="en-US" altLang="it-IT" sz="2000" dirty="0" err="1"/>
              <a:t>nel</a:t>
            </a:r>
            <a:r>
              <a:rPr lang="en-US" altLang="it-IT" sz="2000" dirty="0"/>
              <a:t> cui </a:t>
            </a:r>
            <a:r>
              <a:rPr lang="en-US" altLang="it-IT" sz="2000" dirty="0" err="1">
                <a:solidFill>
                  <a:srgbClr val="0066FF"/>
                </a:solidFill>
                <a:effectLst>
                  <a:outerShdw blurRad="38100" dist="38100" dir="2700000" algn="tl">
                    <a:srgbClr val="C0C0C0"/>
                  </a:outerShdw>
                </a:effectLst>
              </a:rPr>
              <a:t>bacino</a:t>
            </a:r>
            <a:r>
              <a:rPr lang="en-US" altLang="it-IT" sz="2000" dirty="0">
                <a:solidFill>
                  <a:srgbClr val="0066FF"/>
                </a:solidFill>
                <a:effectLst>
                  <a:outerShdw blurRad="38100" dist="38100" dir="2700000" algn="tl">
                    <a:srgbClr val="C0C0C0"/>
                  </a:outerShdw>
                </a:effectLst>
              </a:rPr>
              <a:t> di </a:t>
            </a:r>
            <a:r>
              <a:rPr lang="en-US" altLang="it-IT" sz="2000" dirty="0" err="1">
                <a:solidFill>
                  <a:srgbClr val="0066FF"/>
                </a:solidFill>
                <a:effectLst>
                  <a:outerShdw blurRad="38100" dist="38100" dir="2700000" algn="tl">
                    <a:srgbClr val="C0C0C0"/>
                  </a:outerShdw>
                </a:effectLst>
              </a:rPr>
              <a:t>attrazione</a:t>
            </a:r>
            <a:r>
              <a:rPr lang="en-US" altLang="it-IT" sz="2000" dirty="0"/>
              <a:t> è </a:t>
            </a:r>
            <a:r>
              <a:rPr lang="en-US" altLang="it-IT" sz="2000" dirty="0" err="1"/>
              <a:t>posizionato</a:t>
            </a:r>
            <a:r>
              <a:rPr lang="en-US" altLang="it-IT" sz="2000" dirty="0"/>
              <a:t> </a:t>
            </a:r>
            <a:r>
              <a:rPr lang="en-US" altLang="it-IT" sz="2000" dirty="0" err="1"/>
              <a:t>il</a:t>
            </a:r>
            <a:r>
              <a:rPr lang="en-US" altLang="it-IT" sz="2000" dirty="0"/>
              <a:t> </a:t>
            </a:r>
            <a:r>
              <a:rPr lang="en-US" altLang="it-IT" sz="2000" dirty="0" err="1"/>
              <a:t>punto</a:t>
            </a:r>
            <a:r>
              <a:rPr lang="en-US" altLang="it-IT" sz="2000" dirty="0"/>
              <a:t> </a:t>
            </a:r>
            <a:r>
              <a:rPr lang="en-US" altLang="it-IT" sz="2000" dirty="0" err="1"/>
              <a:t>iniziale</a:t>
            </a:r>
            <a:endParaRPr lang="en-US" altLang="it-IT" sz="2000" dirty="0"/>
          </a:p>
          <a:p>
            <a:pPr algn="just" eaLnBrk="1" hangingPunct="1">
              <a:lnSpc>
                <a:spcPct val="80000"/>
              </a:lnSpc>
              <a:defRPr/>
            </a:pPr>
            <a:endParaRPr lang="en-US" altLang="it-IT" sz="2000" dirty="0"/>
          </a:p>
          <a:p>
            <a:pPr algn="just" eaLnBrk="1" hangingPunct="1">
              <a:lnSpc>
                <a:spcPct val="80000"/>
              </a:lnSpc>
              <a:defRPr/>
            </a:pPr>
            <a:r>
              <a:rPr lang="en-US" altLang="it-IT" sz="2400" dirty="0" err="1">
                <a:solidFill>
                  <a:srgbClr val="FF0000"/>
                </a:solidFill>
              </a:rPr>
              <a:t>Opzioni</a:t>
            </a:r>
            <a:r>
              <a:rPr lang="en-US" altLang="it-IT" sz="2400" dirty="0">
                <a:solidFill>
                  <a:srgbClr val="FF0000"/>
                </a:solidFill>
              </a:rPr>
              <a:t>: </a:t>
            </a:r>
          </a:p>
          <a:p>
            <a:pPr lvl="1" algn="just" eaLnBrk="1" hangingPunct="1">
              <a:lnSpc>
                <a:spcPct val="80000"/>
              </a:lnSpc>
              <a:defRPr/>
            </a:pPr>
            <a:r>
              <a:rPr lang="en-US" altLang="it-IT" sz="1800" dirty="0" err="1"/>
              <a:t>allargare</a:t>
            </a:r>
            <a:r>
              <a:rPr lang="en-US" altLang="it-IT" sz="1800" dirty="0"/>
              <a:t> la </a:t>
            </a:r>
            <a:r>
              <a:rPr lang="en-US" altLang="it-IT" sz="1800" dirty="0" err="1"/>
              <a:t>dimensione</a:t>
            </a:r>
            <a:r>
              <a:rPr lang="en-US" altLang="it-IT" sz="1800" dirty="0"/>
              <a:t> </a:t>
            </a:r>
            <a:r>
              <a:rPr lang="en-US" altLang="it-IT" sz="1800" dirty="0" err="1"/>
              <a:t>degli</a:t>
            </a:r>
            <a:r>
              <a:rPr lang="en-US" altLang="it-IT" sz="1800" dirty="0"/>
              <a:t> </a:t>
            </a:r>
            <a:r>
              <a:rPr lang="en-US" altLang="it-IT" sz="1800" dirty="0" err="1"/>
              <a:t>intorni</a:t>
            </a:r>
            <a:r>
              <a:rPr lang="en-US" altLang="it-IT" sz="1800" dirty="0"/>
              <a:t> (</a:t>
            </a:r>
            <a:r>
              <a:rPr lang="en-US" altLang="it-IT" sz="1800" dirty="0">
                <a:solidFill>
                  <a:srgbClr val="0066FF"/>
                </a:solidFill>
                <a:effectLst>
                  <a:outerShdw blurRad="38100" dist="38100" dir="2700000" algn="tl">
                    <a:srgbClr val="C0C0C0"/>
                  </a:outerShdw>
                </a:effectLst>
              </a:rPr>
              <a:t>Very Large Scale </a:t>
            </a:r>
            <a:r>
              <a:rPr lang="en-US" altLang="it-IT" sz="1800" dirty="0" err="1">
                <a:solidFill>
                  <a:srgbClr val="0066FF"/>
                </a:solidFill>
                <a:effectLst>
                  <a:outerShdw blurRad="38100" dist="38100" dir="2700000" algn="tl">
                    <a:srgbClr val="C0C0C0"/>
                  </a:outerShdw>
                </a:effectLst>
              </a:rPr>
              <a:t>Neighbourhood</a:t>
            </a:r>
            <a:r>
              <a:rPr lang="en-US" altLang="it-IT" sz="1800" dirty="0">
                <a:solidFill>
                  <a:srgbClr val="0066FF"/>
                </a:solidFill>
                <a:effectLst>
                  <a:outerShdw blurRad="38100" dist="38100" dir="2700000" algn="tl">
                    <a:srgbClr val="C0C0C0"/>
                  </a:outerShdw>
                </a:effectLst>
              </a:rPr>
              <a:t> Search</a:t>
            </a:r>
            <a:r>
              <a:rPr lang="en-US" altLang="it-IT" sz="1800" dirty="0"/>
              <a:t>), </a:t>
            </a:r>
            <a:r>
              <a:rPr lang="en-US" altLang="it-IT" sz="1800" dirty="0" err="1"/>
              <a:t>magari</a:t>
            </a:r>
            <a:r>
              <a:rPr lang="en-US" altLang="it-IT" sz="1800" dirty="0"/>
              <a:t> </a:t>
            </a:r>
            <a:r>
              <a:rPr lang="en-US" altLang="it-IT" sz="1800" dirty="0" err="1"/>
              <a:t>sfruttando</a:t>
            </a:r>
            <a:r>
              <a:rPr lang="en-US" altLang="it-IT" sz="1800" dirty="0"/>
              <a:t> le </a:t>
            </a:r>
            <a:r>
              <a:rPr lang="en-US" altLang="it-IT" sz="1800" dirty="0" err="1"/>
              <a:t>caratteristiche</a:t>
            </a:r>
            <a:r>
              <a:rPr lang="en-US" altLang="it-IT" sz="1800" dirty="0"/>
              <a:t> del </a:t>
            </a:r>
            <a:r>
              <a:rPr lang="en-US" altLang="it-IT" sz="1800" dirty="0" err="1"/>
              <a:t>problema</a:t>
            </a:r>
            <a:r>
              <a:rPr lang="en-US" altLang="it-IT" sz="1800" dirty="0"/>
              <a:t> per </a:t>
            </a:r>
            <a:r>
              <a:rPr lang="en-US" altLang="it-IT" sz="1800" dirty="0" err="1"/>
              <a:t>esplorare</a:t>
            </a:r>
            <a:r>
              <a:rPr lang="en-US" altLang="it-IT" sz="1800" dirty="0"/>
              <a:t> </a:t>
            </a:r>
            <a:r>
              <a:rPr lang="en-US" altLang="it-IT" sz="1800" dirty="0" err="1"/>
              <a:t>efficacemente</a:t>
            </a:r>
            <a:r>
              <a:rPr lang="en-US" altLang="it-IT" sz="1800" dirty="0"/>
              <a:t> </a:t>
            </a:r>
            <a:r>
              <a:rPr lang="en-US" altLang="it-IT" sz="1800" dirty="0" err="1"/>
              <a:t>intorni</a:t>
            </a:r>
            <a:r>
              <a:rPr lang="en-US" altLang="it-IT" sz="1800" dirty="0"/>
              <a:t> di </a:t>
            </a:r>
            <a:r>
              <a:rPr lang="en-US" altLang="it-IT" sz="1800" dirty="0" err="1"/>
              <a:t>grandi</a:t>
            </a:r>
            <a:r>
              <a:rPr lang="en-US" altLang="it-IT" sz="1800" dirty="0"/>
              <a:t> </a:t>
            </a:r>
            <a:r>
              <a:rPr lang="en-US" altLang="it-IT" sz="1800" dirty="0" err="1"/>
              <a:t>dimensioni</a:t>
            </a:r>
            <a:endParaRPr lang="en-US" altLang="it-IT" sz="1800" dirty="0"/>
          </a:p>
          <a:p>
            <a:pPr lvl="1" algn="just" eaLnBrk="1" hangingPunct="1">
              <a:lnSpc>
                <a:spcPct val="80000"/>
              </a:lnSpc>
              <a:defRPr/>
            </a:pPr>
            <a:r>
              <a:rPr lang="en-US" altLang="it-IT" sz="1800" dirty="0" err="1"/>
              <a:t>Ibridizzare</a:t>
            </a:r>
            <a:r>
              <a:rPr lang="en-US" altLang="it-IT" sz="1800" dirty="0"/>
              <a:t> </a:t>
            </a:r>
            <a:r>
              <a:rPr lang="en-US" altLang="it-IT" sz="1800" dirty="0" err="1"/>
              <a:t>l’algoritmo</a:t>
            </a:r>
            <a:r>
              <a:rPr lang="en-US" altLang="it-IT" sz="1800" dirty="0"/>
              <a:t> (</a:t>
            </a:r>
            <a:r>
              <a:rPr lang="en-US" altLang="it-IT" sz="1800" dirty="0" err="1"/>
              <a:t>classe</a:t>
            </a:r>
            <a:r>
              <a:rPr lang="en-US" altLang="it-IT" sz="1800" dirty="0"/>
              <a:t> </a:t>
            </a:r>
            <a:r>
              <a:rPr lang="en-US" altLang="it-IT" sz="1800" dirty="0" err="1"/>
              <a:t>delle</a:t>
            </a:r>
            <a:r>
              <a:rPr lang="en-US" altLang="it-IT" sz="1800" dirty="0"/>
              <a:t> </a:t>
            </a:r>
            <a:r>
              <a:rPr lang="en-US" altLang="it-IT" sz="1800" dirty="0">
                <a:solidFill>
                  <a:srgbClr val="0066FF"/>
                </a:solidFill>
                <a:effectLst>
                  <a:outerShdw blurRad="38100" dist="38100" dir="2700000" algn="tl">
                    <a:srgbClr val="000000">
                      <a:alpha val="43137"/>
                    </a:srgbClr>
                  </a:outerShdw>
                </a:effectLst>
              </a:rPr>
              <a:t>Meta</a:t>
            </a:r>
            <a:r>
              <a:rPr lang="en-US" altLang="it-IT" sz="1800" dirty="0"/>
              <a:t> </a:t>
            </a:r>
            <a:r>
              <a:rPr lang="en-US" altLang="it-IT" sz="1800" dirty="0" err="1">
                <a:solidFill>
                  <a:srgbClr val="0066FF"/>
                </a:solidFill>
              </a:rPr>
              <a:t>Euristiche</a:t>
            </a:r>
            <a:r>
              <a:rPr lang="en-US" altLang="it-IT" sz="1800" dirty="0">
                <a:solidFill>
                  <a:srgbClr val="0066FF"/>
                </a:solidFill>
              </a:rPr>
              <a:t> Neighborhood </a:t>
            </a:r>
            <a:r>
              <a:rPr lang="en-US" altLang="it-IT" sz="1800" dirty="0"/>
              <a:t>based)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D1BCD9B8-514F-92C4-0E43-1D43A77FA233}"/>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accettare</a:t>
            </a:r>
            <a:r>
              <a:rPr lang="en-US" altLang="it-IT" sz="3200" dirty="0">
                <a:solidFill>
                  <a:srgbClr val="FF0000"/>
                </a:solidFill>
              </a:rPr>
              <a:t> </a:t>
            </a:r>
            <a:r>
              <a:rPr lang="en-US" altLang="it-IT" sz="3200" dirty="0" err="1">
                <a:solidFill>
                  <a:srgbClr val="FF0000"/>
                </a:solidFill>
              </a:rPr>
              <a:t>peggioramenti</a:t>
            </a:r>
            <a:r>
              <a:rPr lang="en-US" altLang="it-IT" sz="3200" dirty="0">
                <a:solidFill>
                  <a:srgbClr val="FF0000"/>
                </a:solidFill>
              </a:rPr>
              <a:t> per </a:t>
            </a:r>
            <a:r>
              <a:rPr lang="en-US" altLang="it-IT" sz="3200" dirty="0" err="1">
                <a:solidFill>
                  <a:srgbClr val="FF0000"/>
                </a:solidFill>
              </a:rPr>
              <a:t>uscire</a:t>
            </a:r>
            <a:r>
              <a:rPr lang="en-US" altLang="it-IT" sz="3200" dirty="0">
                <a:solidFill>
                  <a:srgbClr val="FF0000"/>
                </a:solidFill>
              </a:rPr>
              <a:t> </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endParaRPr lang="en-US" altLang="it-IT" sz="3200" dirty="0">
              <a:solidFill>
                <a:srgbClr val="FF0000"/>
              </a:solidFill>
            </a:endParaRPr>
          </a:p>
        </p:txBody>
      </p:sp>
      <p:sp>
        <p:nvSpPr>
          <p:cNvPr id="67587" name="Rectangle 3">
            <a:extLst>
              <a:ext uri="{FF2B5EF4-FFF2-40B4-BE49-F238E27FC236}">
                <a16:creationId xmlns:a16="http://schemas.microsoft.com/office/drawing/2014/main" id="{54727024-46C5-854E-6CF4-019B19CDAE2B}"/>
              </a:ext>
            </a:extLst>
          </p:cNvPr>
          <p:cNvSpPr>
            <a:spLocks noGrp="1" noChangeArrowheads="1"/>
          </p:cNvSpPr>
          <p:nvPr>
            <p:ph type="body" idx="1"/>
          </p:nvPr>
        </p:nvSpPr>
        <p:spPr>
          <a:xfrm>
            <a:off x="1752600" y="2133600"/>
            <a:ext cx="8915400" cy="4495800"/>
          </a:xfrm>
        </p:spPr>
        <p:txBody>
          <a:bodyPr/>
          <a:lstStyle/>
          <a:p>
            <a:pPr eaLnBrk="1" hangingPunct="1">
              <a:buFontTx/>
              <a:buNone/>
            </a:pPr>
            <a:r>
              <a:rPr lang="en-US" altLang="it-IT"/>
              <a:t>Problema:</a:t>
            </a:r>
          </a:p>
          <a:p>
            <a:pPr eaLnBrk="1" hangingPunct="1"/>
            <a:r>
              <a:rPr lang="en-US" altLang="it-IT"/>
              <a:t>Come evitare di tornare su soluzioni gia visitate (e andare in loop?)</a:t>
            </a:r>
          </a:p>
          <a:p>
            <a:pPr eaLnBrk="1" hangingPunct="1"/>
            <a:r>
              <a:rPr lang="en-US" altLang="it-IT"/>
              <a:t>Devo allargare la visione strettamente locale della LS</a:t>
            </a:r>
          </a:p>
          <a:p>
            <a:pPr lvl="1" eaLnBrk="1" hangingPunct="1"/>
            <a:r>
              <a:rPr lang="en-US" altLang="it-IT"/>
              <a:t>Uso della memoria </a:t>
            </a:r>
            <a:r>
              <a:rPr lang="en-US" altLang="it-IT">
                <a:solidFill>
                  <a:srgbClr val="0066FF"/>
                </a:solidFill>
              </a:rPr>
              <a:t>Tabu Search</a:t>
            </a:r>
          </a:p>
          <a:p>
            <a:pPr lvl="1" eaLnBrk="1" hangingPunct="1"/>
            <a:r>
              <a:rPr lang="en-US" altLang="it-IT"/>
              <a:t>Accettare peggioramenti con probabilità decrescente </a:t>
            </a:r>
            <a:r>
              <a:rPr lang="en-US" altLang="it-IT">
                <a:solidFill>
                  <a:srgbClr val="0066FF"/>
                </a:solidFill>
              </a:rPr>
              <a:t>Simulated Annealing</a:t>
            </a:r>
          </a:p>
        </p:txBody>
      </p:sp>
      <p:sp>
        <p:nvSpPr>
          <p:cNvPr id="2" name="Ovale 1">
            <a:extLst>
              <a:ext uri="{FF2B5EF4-FFF2-40B4-BE49-F238E27FC236}">
                <a16:creationId xmlns:a16="http://schemas.microsoft.com/office/drawing/2014/main" id="{2BFDBEA5-F0DF-ECD8-F258-F0530686956E}"/>
              </a:ext>
            </a:extLst>
          </p:cNvPr>
          <p:cNvSpPr/>
          <p:nvPr/>
        </p:nvSpPr>
        <p:spPr>
          <a:xfrm rot="19436911">
            <a:off x="9032875" y="4495800"/>
            <a:ext cx="1219200" cy="19113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t-IT"/>
          </a:p>
        </p:txBody>
      </p:sp>
      <p:sp>
        <p:nvSpPr>
          <p:cNvPr id="67589" name="CasellaDiTesto 2">
            <a:extLst>
              <a:ext uri="{FF2B5EF4-FFF2-40B4-BE49-F238E27FC236}">
                <a16:creationId xmlns:a16="http://schemas.microsoft.com/office/drawing/2014/main" id="{966C4FE6-EB14-59EE-0787-149F74EFE09E}"/>
              </a:ext>
            </a:extLst>
          </p:cNvPr>
          <p:cNvSpPr txBox="1">
            <a:spLocks noChangeArrowheads="1"/>
          </p:cNvSpPr>
          <p:nvPr/>
        </p:nvSpPr>
        <p:spPr bwMode="auto">
          <a:xfrm rot="3402928">
            <a:off x="8934451" y="5214938"/>
            <a:ext cx="1373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en-US" sz="1800" b="1">
                <a:solidFill>
                  <a:srgbClr val="FF6600"/>
                </a:solidFill>
              </a:rPr>
              <a:t>STORICHE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1858" name="Rectangle 2">
            <a:extLst>
              <a:ext uri="{FF2B5EF4-FFF2-40B4-BE49-F238E27FC236}">
                <a16:creationId xmlns:a16="http://schemas.microsoft.com/office/drawing/2014/main" id="{B06E080F-82FB-C70E-B063-2402DA2537AD}"/>
              </a:ext>
            </a:extLst>
          </p:cNvPr>
          <p:cNvSpPr>
            <a:spLocks noGrp="1" noChangeArrowheads="1"/>
          </p:cNvSpPr>
          <p:nvPr>
            <p:ph type="title"/>
          </p:nvPr>
        </p:nvSpPr>
        <p:spPr>
          <a:xfrm>
            <a:off x="1981200" y="274638"/>
            <a:ext cx="8458200" cy="1706562"/>
          </a:xfrm>
        </p:spPr>
        <p:txBody>
          <a:bodyPr/>
          <a:lstStyle/>
          <a:p>
            <a:pPr eaLnBrk="1" hangingPunct="1">
              <a:defRPr/>
            </a:pPr>
            <a:r>
              <a:rPr lang="en-US" altLang="it-IT" sz="4000" dirty="0" err="1">
                <a:solidFill>
                  <a:srgbClr val="FF0000"/>
                </a:solidFill>
                <a:effectLst>
                  <a:outerShdw blurRad="38100" dist="38100" dir="2700000" algn="tl">
                    <a:srgbClr val="C0C0C0"/>
                  </a:outerShdw>
                </a:effectLst>
              </a:rPr>
              <a:t>Oltre</a:t>
            </a:r>
            <a:r>
              <a:rPr lang="en-US" altLang="it-IT" sz="4000" dirty="0">
                <a:solidFill>
                  <a:srgbClr val="FF0000"/>
                </a:solidFill>
                <a:effectLst>
                  <a:outerShdw blurRad="38100" dist="38100" dir="2700000" algn="tl">
                    <a:srgbClr val="C0C0C0"/>
                  </a:outerShdw>
                </a:effectLst>
              </a:rPr>
              <a:t> la Local Search </a:t>
            </a:r>
            <a:br>
              <a:rPr lang="en-US" altLang="it-IT" dirty="0"/>
            </a:br>
            <a:r>
              <a:rPr lang="en-US" altLang="it-IT" sz="3200" dirty="0" err="1">
                <a:solidFill>
                  <a:srgbClr val="FF0000"/>
                </a:solidFill>
              </a:rPr>
              <a:t>quali</a:t>
            </a:r>
            <a:r>
              <a:rPr lang="en-US" altLang="it-IT" sz="3200" dirty="0">
                <a:solidFill>
                  <a:srgbClr val="FF0000"/>
                </a:solidFill>
              </a:rPr>
              <a:t> </a:t>
            </a:r>
            <a:r>
              <a:rPr lang="en-US" altLang="it-IT" sz="3200" dirty="0" err="1">
                <a:solidFill>
                  <a:srgbClr val="FF0000"/>
                </a:solidFill>
              </a:rPr>
              <a:t>strategie</a:t>
            </a:r>
            <a:r>
              <a:rPr lang="en-US" altLang="it-IT" sz="3200" dirty="0">
                <a:solidFill>
                  <a:srgbClr val="FF0000"/>
                </a:solidFill>
              </a:rPr>
              <a:t> per </a:t>
            </a:r>
            <a:r>
              <a:rPr lang="en-US" altLang="it-IT" sz="3200" dirty="0" err="1">
                <a:solidFill>
                  <a:srgbClr val="FF0000"/>
                </a:solidFill>
              </a:rPr>
              <a:t>sfuggire</a:t>
            </a:r>
            <a:br>
              <a:rPr lang="en-US" altLang="it-IT" sz="3200" dirty="0">
                <a:solidFill>
                  <a:srgbClr val="FF0000"/>
                </a:solidFill>
              </a:rPr>
            </a:br>
            <a:r>
              <a:rPr lang="en-US" altLang="it-IT" sz="3200" dirty="0">
                <a:solidFill>
                  <a:srgbClr val="FF0000"/>
                </a:solidFill>
              </a:rPr>
              <a:t>dal </a:t>
            </a:r>
            <a:r>
              <a:rPr lang="en-US" altLang="it-IT" sz="3200" dirty="0" err="1">
                <a:solidFill>
                  <a:srgbClr val="FF0000"/>
                </a:solidFill>
              </a:rPr>
              <a:t>bacino</a:t>
            </a:r>
            <a:r>
              <a:rPr lang="en-US" altLang="it-IT" sz="3200" dirty="0">
                <a:solidFill>
                  <a:srgbClr val="FF0000"/>
                </a:solidFill>
              </a:rPr>
              <a:t> di </a:t>
            </a:r>
            <a:r>
              <a:rPr lang="en-US" altLang="it-IT" sz="3200" dirty="0" err="1">
                <a:solidFill>
                  <a:srgbClr val="FF0000"/>
                </a:solidFill>
              </a:rPr>
              <a:t>attrazione</a:t>
            </a:r>
            <a:r>
              <a:rPr lang="en-US" altLang="it-IT" sz="3200" dirty="0">
                <a:solidFill>
                  <a:srgbClr val="FF0000"/>
                </a:solidFill>
              </a:rPr>
              <a:t> </a:t>
            </a:r>
            <a:r>
              <a:rPr lang="en-US" altLang="it-IT" sz="3200" dirty="0" err="1">
                <a:solidFill>
                  <a:srgbClr val="FF0000"/>
                </a:solidFill>
              </a:rPr>
              <a:t>degli</a:t>
            </a:r>
            <a:r>
              <a:rPr lang="en-US" altLang="it-IT" sz="3200" dirty="0">
                <a:solidFill>
                  <a:srgbClr val="FF0000"/>
                </a:solidFill>
              </a:rPr>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a:t>
            </a:r>
          </a:p>
        </p:txBody>
      </p:sp>
      <p:sp>
        <p:nvSpPr>
          <p:cNvPr id="69635" name="Rectangle 3">
            <a:extLst>
              <a:ext uri="{FF2B5EF4-FFF2-40B4-BE49-F238E27FC236}">
                <a16:creationId xmlns:a16="http://schemas.microsoft.com/office/drawing/2014/main" id="{9A7E3522-E9BC-53A6-CE48-24643CFAF2B9}"/>
              </a:ext>
            </a:extLst>
          </p:cNvPr>
          <p:cNvSpPr>
            <a:spLocks noGrp="1" noChangeArrowheads="1"/>
          </p:cNvSpPr>
          <p:nvPr>
            <p:ph type="body" idx="1"/>
          </p:nvPr>
        </p:nvSpPr>
        <p:spPr>
          <a:xfrm>
            <a:off x="1752600" y="2133600"/>
            <a:ext cx="8763000" cy="4495800"/>
          </a:xfrm>
        </p:spPr>
        <p:txBody>
          <a:bodyPr/>
          <a:lstStyle/>
          <a:p>
            <a:pPr eaLnBrk="1" hangingPunct="1">
              <a:buFontTx/>
              <a:buNone/>
            </a:pPr>
            <a:r>
              <a:rPr lang="en-US" altLang="it-IT" dirty="0" err="1"/>
              <a:t>Problema</a:t>
            </a:r>
            <a:r>
              <a:rPr lang="en-US" altLang="it-IT" dirty="0"/>
              <a:t>:</a:t>
            </a:r>
          </a:p>
          <a:p>
            <a:pPr eaLnBrk="1" hangingPunct="1"/>
            <a:r>
              <a:rPr lang="en-US" altLang="it-IT" dirty="0"/>
              <a:t>Come </a:t>
            </a:r>
            <a:r>
              <a:rPr lang="en-US" altLang="it-IT" dirty="0" err="1"/>
              <a:t>evitare</a:t>
            </a:r>
            <a:r>
              <a:rPr lang="en-US" altLang="it-IT" dirty="0"/>
              <a:t> di </a:t>
            </a:r>
            <a:r>
              <a:rPr lang="en-US" altLang="it-IT" dirty="0" err="1"/>
              <a:t>tornare</a:t>
            </a:r>
            <a:r>
              <a:rPr lang="en-US" altLang="it-IT" dirty="0"/>
              <a:t> </a:t>
            </a:r>
            <a:r>
              <a:rPr lang="en-US" altLang="it-IT" dirty="0" err="1"/>
              <a:t>su</a:t>
            </a:r>
            <a:r>
              <a:rPr lang="en-US" altLang="it-IT" dirty="0"/>
              <a:t> </a:t>
            </a:r>
            <a:r>
              <a:rPr lang="en-US" altLang="it-IT" dirty="0" err="1"/>
              <a:t>soluzioni</a:t>
            </a:r>
            <a:r>
              <a:rPr lang="en-US" altLang="it-IT" dirty="0"/>
              <a:t> </a:t>
            </a:r>
            <a:r>
              <a:rPr lang="en-US" altLang="it-IT" dirty="0" err="1"/>
              <a:t>gia</a:t>
            </a:r>
            <a:r>
              <a:rPr lang="en-US" altLang="it-IT" dirty="0"/>
              <a:t> </a:t>
            </a:r>
            <a:r>
              <a:rPr lang="en-US" altLang="it-IT" dirty="0" err="1"/>
              <a:t>visitate</a:t>
            </a:r>
            <a:r>
              <a:rPr lang="en-US" altLang="it-IT" dirty="0"/>
              <a:t> (e </a:t>
            </a:r>
            <a:r>
              <a:rPr lang="en-US" altLang="it-IT" dirty="0" err="1"/>
              <a:t>andare</a:t>
            </a:r>
            <a:r>
              <a:rPr lang="en-US" altLang="it-IT" dirty="0"/>
              <a:t> in loop?)</a:t>
            </a:r>
          </a:p>
          <a:p>
            <a:pPr eaLnBrk="1" hangingPunct="1"/>
            <a:endParaRPr lang="en-US" altLang="it-IT" dirty="0"/>
          </a:p>
          <a:p>
            <a:pPr lvl="1" eaLnBrk="1" hangingPunct="1"/>
            <a:r>
              <a:rPr lang="en-US" altLang="it-IT" dirty="0" err="1"/>
              <a:t>Penalizzare</a:t>
            </a:r>
            <a:r>
              <a:rPr lang="en-US" altLang="it-IT" dirty="0"/>
              <a:t> le </a:t>
            </a:r>
            <a:r>
              <a:rPr lang="en-US" altLang="it-IT" dirty="0" err="1"/>
              <a:t>soluzioni</a:t>
            </a:r>
            <a:r>
              <a:rPr lang="en-US" altLang="it-IT" dirty="0"/>
              <a:t> </a:t>
            </a:r>
            <a:r>
              <a:rPr lang="en-US" altLang="it-IT" dirty="0" err="1"/>
              <a:t>simili</a:t>
            </a:r>
            <a:r>
              <a:rPr lang="en-US" altLang="it-IT" dirty="0"/>
              <a:t> a quelle </a:t>
            </a:r>
            <a:r>
              <a:rPr lang="en-US" altLang="it-IT" dirty="0" err="1"/>
              <a:t>gia</a:t>
            </a:r>
            <a:r>
              <a:rPr lang="en-US" altLang="it-IT" dirty="0"/>
              <a:t> </a:t>
            </a:r>
            <a:r>
              <a:rPr lang="en-US" altLang="it-IT" dirty="0" err="1"/>
              <a:t>visitate</a:t>
            </a:r>
            <a:r>
              <a:rPr lang="en-US" altLang="it-IT" dirty="0"/>
              <a:t> </a:t>
            </a:r>
            <a:r>
              <a:rPr lang="en-US" altLang="it-IT" dirty="0">
                <a:solidFill>
                  <a:srgbClr val="0066FF"/>
                </a:solidFill>
              </a:rPr>
              <a:t>Guided Local Search</a:t>
            </a:r>
            <a:endParaRPr lang="en-US" altLang="it-IT" dirty="0"/>
          </a:p>
          <a:p>
            <a:pPr lvl="1" eaLnBrk="1" hangingPunct="1"/>
            <a:r>
              <a:rPr lang="en-US" altLang="it-IT" dirty="0" err="1"/>
              <a:t>Variare</a:t>
            </a:r>
            <a:r>
              <a:rPr lang="en-US" altLang="it-IT" dirty="0"/>
              <a:t> </a:t>
            </a:r>
            <a:r>
              <a:rPr lang="en-US" altLang="it-IT" dirty="0" err="1"/>
              <a:t>dinamicamente</a:t>
            </a:r>
            <a:r>
              <a:rPr lang="en-US" altLang="it-IT" dirty="0"/>
              <a:t> </a:t>
            </a:r>
            <a:r>
              <a:rPr lang="en-US" altLang="it-IT" dirty="0" err="1"/>
              <a:t>gli</a:t>
            </a:r>
            <a:r>
              <a:rPr lang="en-US" altLang="it-IT" dirty="0"/>
              <a:t> </a:t>
            </a:r>
            <a:r>
              <a:rPr lang="en-US" altLang="it-IT" dirty="0" err="1"/>
              <a:t>intorni</a:t>
            </a:r>
            <a:r>
              <a:rPr lang="en-US" altLang="it-IT" dirty="0"/>
              <a:t> (</a:t>
            </a:r>
            <a:r>
              <a:rPr lang="en-US" altLang="it-IT" dirty="0" err="1"/>
              <a:t>l’ottimo</a:t>
            </a:r>
            <a:r>
              <a:rPr lang="en-US" altLang="it-IT" dirty="0"/>
              <a:t> locale varia con </a:t>
            </a:r>
            <a:r>
              <a:rPr lang="en-US" altLang="it-IT" dirty="0" err="1"/>
              <a:t>essi</a:t>
            </a:r>
            <a:r>
              <a:rPr lang="en-US" altLang="it-IT" dirty="0"/>
              <a:t>…) </a:t>
            </a:r>
            <a:r>
              <a:rPr lang="en-US" altLang="it-IT" dirty="0">
                <a:solidFill>
                  <a:srgbClr val="0066FF"/>
                </a:solidFill>
              </a:rPr>
              <a:t>Variable Neighborhood Search</a:t>
            </a:r>
          </a:p>
          <a:p>
            <a:pPr lvl="1" eaLnBrk="1" hangingPunct="1"/>
            <a:endParaRPr lang="en-US" altLang="it-IT" dirty="0">
              <a:solidFill>
                <a:srgbClr val="0066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66477AE9-4BD1-3721-165D-3313DEABB68D}"/>
              </a:ext>
            </a:extLst>
          </p:cNvPr>
          <p:cNvSpPr>
            <a:spLocks noGrp="1" noChangeArrowheads="1"/>
          </p:cNvSpPr>
          <p:nvPr>
            <p:ph type="title"/>
          </p:nvPr>
        </p:nvSpPr>
        <p:spPr>
          <a:xfrm>
            <a:off x="1905000" y="152400"/>
            <a:ext cx="5867400" cy="609600"/>
          </a:xfrm>
        </p:spPr>
        <p:txBody>
          <a:bodyPr>
            <a:normAutofit fontScale="90000"/>
          </a:bodyPr>
          <a:lstStyle/>
          <a:p>
            <a:pPr eaLnBrk="1" hangingPunct="1">
              <a:defRPr/>
            </a:pPr>
            <a:r>
              <a:rPr lang="en-US" altLang="it-IT" dirty="0" err="1">
                <a:solidFill>
                  <a:srgbClr val="0066FF"/>
                </a:solidFill>
                <a:effectLst>
                  <a:outerShdw blurRad="38100" dist="38100" dir="2700000" algn="tl">
                    <a:srgbClr val="C0C0C0"/>
                  </a:outerShdw>
                </a:effectLst>
              </a:rPr>
              <a:t>Tabu</a:t>
            </a:r>
            <a:r>
              <a:rPr lang="en-US" altLang="it-IT" dirty="0">
                <a:solidFill>
                  <a:srgbClr val="0066FF"/>
                </a:solidFill>
                <a:effectLst>
                  <a:outerShdw blurRad="38100" dist="38100" dir="2700000" algn="tl">
                    <a:srgbClr val="C0C0C0"/>
                  </a:outerShdw>
                </a:effectLst>
              </a:rPr>
              <a:t> Search</a:t>
            </a:r>
          </a:p>
        </p:txBody>
      </p:sp>
      <p:sp>
        <p:nvSpPr>
          <p:cNvPr id="115715" name="Rectangle 3">
            <a:extLst>
              <a:ext uri="{FF2B5EF4-FFF2-40B4-BE49-F238E27FC236}">
                <a16:creationId xmlns:a16="http://schemas.microsoft.com/office/drawing/2014/main" id="{E5DE5940-404F-B23A-EE79-FFFC44B882F6}"/>
              </a:ext>
            </a:extLst>
          </p:cNvPr>
          <p:cNvSpPr>
            <a:spLocks noGrp="1" noChangeArrowheads="1"/>
          </p:cNvSpPr>
          <p:nvPr>
            <p:ph type="body" idx="1"/>
          </p:nvPr>
        </p:nvSpPr>
        <p:spPr>
          <a:xfrm>
            <a:off x="1600200" y="990600"/>
            <a:ext cx="8991600" cy="5791200"/>
          </a:xfrm>
        </p:spPr>
        <p:txBody>
          <a:bodyPr>
            <a:normAutofit lnSpcReduction="10000"/>
          </a:bodyPr>
          <a:lstStyle/>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seleziona</a:t>
            </a:r>
            <a:r>
              <a:rPr lang="en-US" altLang="it-IT" sz="1800" dirty="0"/>
              <a:t> </a:t>
            </a:r>
            <a:r>
              <a:rPr lang="en-US" altLang="it-IT" sz="1800" dirty="0">
                <a:solidFill>
                  <a:srgbClr val="0066FF"/>
                </a:solidFill>
              </a:rPr>
              <a:t>la </a:t>
            </a:r>
            <a:r>
              <a:rPr lang="en-US" altLang="it-IT" sz="1800" dirty="0" err="1">
                <a:solidFill>
                  <a:srgbClr val="0066FF"/>
                </a:solidFill>
              </a:rPr>
              <a:t>miglior</a:t>
            </a:r>
            <a:r>
              <a:rPr lang="en-US" altLang="it-IT" sz="1800" dirty="0">
                <a:solidFill>
                  <a:srgbClr val="0066FF"/>
                </a:solidFill>
              </a:rPr>
              <a:t> </a:t>
            </a:r>
            <a:r>
              <a:rPr lang="en-US" altLang="it-IT" sz="1800" dirty="0" err="1">
                <a:solidFill>
                  <a:srgbClr val="0066FF"/>
                </a:solidFill>
              </a:rPr>
              <a:t>soluzione</a:t>
            </a:r>
            <a:r>
              <a:rPr lang="en-US" altLang="it-IT" sz="1800" dirty="0">
                <a:solidFill>
                  <a:srgbClr val="0066FF"/>
                </a:solidFill>
              </a:rPr>
              <a:t> </a:t>
            </a:r>
            <a:r>
              <a:rPr lang="en-US" altLang="it-IT" sz="1800" dirty="0" err="1">
                <a:solidFill>
                  <a:srgbClr val="0066FF"/>
                </a:solidFill>
              </a:rPr>
              <a:t>dell’intorno</a:t>
            </a:r>
            <a:r>
              <a:rPr lang="en-US" altLang="it-IT" sz="1800" dirty="0"/>
              <a:t>, </a:t>
            </a:r>
            <a:r>
              <a:rPr lang="en-US" altLang="it-IT" sz="1800" dirty="0" err="1">
                <a:solidFill>
                  <a:srgbClr val="0066FF"/>
                </a:solidFill>
              </a:rPr>
              <a:t>diversa</a:t>
            </a:r>
            <a:r>
              <a:rPr lang="en-US" altLang="it-IT" sz="1800" dirty="0">
                <a:solidFill>
                  <a:srgbClr val="0066FF"/>
                </a:solidFill>
              </a:rPr>
              <a:t> </a:t>
            </a:r>
            <a:r>
              <a:rPr lang="en-US" altLang="it-IT" sz="1800" dirty="0" err="1"/>
              <a:t>dalla</a:t>
            </a:r>
            <a:r>
              <a:rPr lang="en-US" altLang="it-IT" sz="1800" dirty="0"/>
              <a:t> </a:t>
            </a:r>
            <a:r>
              <a:rPr lang="en-US" altLang="it-IT" sz="1800" dirty="0" err="1"/>
              <a:t>soluzione</a:t>
            </a:r>
            <a:r>
              <a:rPr lang="en-US" altLang="it-IT" sz="1800" dirty="0"/>
              <a:t> </a:t>
            </a:r>
            <a:r>
              <a:rPr lang="en-US" altLang="it-IT" sz="1800" dirty="0" err="1">
                <a:solidFill>
                  <a:srgbClr val="0066FF"/>
                </a:solidFill>
              </a:rPr>
              <a:t>corrente</a:t>
            </a:r>
            <a:r>
              <a:rPr lang="en-US" altLang="it-IT" sz="1800" dirty="0"/>
              <a:t>, </a:t>
            </a:r>
            <a:r>
              <a:rPr lang="en-US" altLang="it-IT" sz="1800" u="sng" dirty="0" err="1">
                <a:solidFill>
                  <a:srgbClr val="0066FF"/>
                </a:solidFill>
              </a:rPr>
              <a:t>anche</a:t>
            </a:r>
            <a:r>
              <a:rPr lang="en-US" altLang="it-IT" sz="1800" u="sng" dirty="0">
                <a:solidFill>
                  <a:srgbClr val="0066FF"/>
                </a:solidFill>
              </a:rPr>
              <a:t> </a:t>
            </a:r>
            <a:r>
              <a:rPr lang="en-US" altLang="it-IT" sz="1800" u="sng" dirty="0" err="1">
                <a:solidFill>
                  <a:srgbClr val="0066FF"/>
                </a:solidFill>
              </a:rPr>
              <a:t>peggiore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La </a:t>
            </a:r>
            <a:r>
              <a:rPr lang="en-US" altLang="it-IT" sz="1800" dirty="0" err="1">
                <a:solidFill>
                  <a:srgbClr val="0066FF"/>
                </a:solidFill>
              </a:rPr>
              <a:t>sequenza</a:t>
            </a:r>
            <a:r>
              <a:rPr lang="en-US" altLang="it-IT" sz="1800" dirty="0"/>
              <a:t> del </a:t>
            </a:r>
            <a:r>
              <a:rPr lang="en-US" altLang="it-IT" sz="1800" dirty="0" err="1"/>
              <a:t>valore</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a:t>
            </a:r>
            <a:r>
              <a:rPr lang="en-US" altLang="it-IT" sz="1800" dirty="0" err="1"/>
              <a:t>visitate</a:t>
            </a:r>
            <a:r>
              <a:rPr lang="en-US" altLang="it-IT" sz="1800" dirty="0"/>
              <a:t> </a:t>
            </a:r>
            <a:r>
              <a:rPr lang="en-US" altLang="it-IT" sz="1800" dirty="0">
                <a:solidFill>
                  <a:srgbClr val="0066FF"/>
                </a:solidFill>
              </a:rPr>
              <a:t>non è </a:t>
            </a:r>
            <a:r>
              <a:rPr lang="en-US" altLang="it-IT" sz="1800" dirty="0" err="1">
                <a:solidFill>
                  <a:srgbClr val="0066FF"/>
                </a:solidFill>
              </a:rPr>
              <a:t>monotona</a:t>
            </a:r>
            <a:r>
              <a:rPr lang="en-US" altLang="it-IT" sz="1800" dirty="0"/>
              <a:t>, </a:t>
            </a:r>
            <a:r>
              <a:rPr lang="en-US" altLang="it-IT" sz="1800" dirty="0" err="1"/>
              <a:t>quindi</a:t>
            </a:r>
            <a:r>
              <a:rPr lang="en-US" altLang="it-IT" sz="1800" dirty="0"/>
              <a:t> </a:t>
            </a:r>
            <a:r>
              <a:rPr lang="en-US" altLang="it-IT" sz="1800" dirty="0" err="1"/>
              <a:t>occorre</a:t>
            </a:r>
            <a:r>
              <a:rPr lang="en-US" altLang="it-IT" sz="1800" dirty="0"/>
              <a:t> </a:t>
            </a:r>
            <a:r>
              <a:rPr lang="en-US" altLang="it-IT" sz="1800" dirty="0" err="1"/>
              <a:t>mantenere</a:t>
            </a:r>
            <a:r>
              <a:rPr lang="en-US" altLang="it-IT" sz="1800" dirty="0"/>
              <a:t> </a:t>
            </a:r>
            <a:r>
              <a:rPr lang="en-US" altLang="it-IT" sz="1800" dirty="0" err="1">
                <a:solidFill>
                  <a:srgbClr val="0066FF"/>
                </a:solidFill>
              </a:rPr>
              <a:t>memoria</a:t>
            </a:r>
            <a:r>
              <a:rPr lang="en-US" altLang="it-IT" sz="1800" dirty="0"/>
              <a:t> </a:t>
            </a:r>
            <a:r>
              <a:rPr lang="en-US" altLang="it-IT" sz="1800" dirty="0" err="1"/>
              <a:t>della</a:t>
            </a:r>
            <a:r>
              <a:rPr lang="en-US" altLang="it-IT" sz="1800" dirty="0"/>
              <a:t> </a:t>
            </a:r>
            <a:r>
              <a:rPr lang="en-US" altLang="it-IT" sz="1800" dirty="0" err="1"/>
              <a:t>miglior</a:t>
            </a:r>
            <a:r>
              <a:rPr lang="en-US" altLang="it-IT" sz="1800" dirty="0"/>
              <a:t> </a:t>
            </a:r>
            <a:r>
              <a:rPr lang="en-US" altLang="it-IT" sz="1800" dirty="0" err="1"/>
              <a:t>soluzione</a:t>
            </a:r>
            <a:r>
              <a:rPr lang="en-US" altLang="it-IT" sz="1800" dirty="0"/>
              <a:t> </a:t>
            </a:r>
            <a:r>
              <a:rPr lang="en-US" altLang="it-IT" sz="1800" dirty="0" err="1"/>
              <a:t>visitata</a:t>
            </a:r>
            <a:r>
              <a:rPr lang="en-US" altLang="it-IT" sz="1800" dirty="0"/>
              <a:t> (</a:t>
            </a:r>
            <a:r>
              <a:rPr lang="en-US" altLang="it-IT" sz="1800" dirty="0" err="1">
                <a:solidFill>
                  <a:srgbClr val="0066FF"/>
                </a:solidFill>
              </a:rPr>
              <a:t>ottimo</a:t>
            </a:r>
            <a:r>
              <a:rPr lang="en-US" altLang="it-IT" sz="1800" dirty="0">
                <a:solidFill>
                  <a:srgbClr val="0066FF"/>
                </a:solidFill>
              </a:rPr>
              <a:t> </a:t>
            </a:r>
            <a:r>
              <a:rPr lang="en-US" altLang="it-IT" sz="1800" dirty="0" err="1">
                <a:solidFill>
                  <a:srgbClr val="0066FF"/>
                </a:solidFill>
              </a:rPr>
              <a:t>candidato</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a:t>
            </a:r>
            <a:r>
              <a:rPr lang="en-US" altLang="it-IT" sz="1800" dirty="0" err="1"/>
              <a:t>si</a:t>
            </a:r>
            <a:r>
              <a:rPr lang="en-US" altLang="it-IT" sz="1800" dirty="0"/>
              <a:t> </a:t>
            </a:r>
            <a:r>
              <a:rPr lang="en-US" altLang="it-IT" sz="1800" dirty="0" err="1"/>
              <a:t>memorizza</a:t>
            </a:r>
            <a:r>
              <a:rPr lang="en-US" altLang="it-IT" sz="1800" dirty="0"/>
              <a:t> in </a:t>
            </a:r>
            <a:r>
              <a:rPr lang="en-US" altLang="it-IT" sz="1800" dirty="0" err="1"/>
              <a:t>una</a:t>
            </a:r>
            <a:r>
              <a:rPr lang="en-US" altLang="it-IT" sz="1800" dirty="0"/>
              <a:t> </a:t>
            </a:r>
            <a:r>
              <a:rPr lang="en-US" altLang="it-IT" sz="1800" dirty="0" err="1">
                <a:solidFill>
                  <a:srgbClr val="0066FF"/>
                </a:solidFill>
              </a:rPr>
              <a:t>lista</a:t>
            </a:r>
            <a:r>
              <a:rPr lang="en-US" altLang="it-IT" sz="1800" dirty="0">
                <a:solidFill>
                  <a:srgbClr val="0066FF"/>
                </a:solidFill>
              </a:rPr>
              <a:t> </a:t>
            </a:r>
            <a:r>
              <a:rPr lang="en-US" altLang="it-IT" sz="1800" dirty="0" err="1">
                <a:solidFill>
                  <a:srgbClr val="0066FF"/>
                </a:solidFill>
              </a:rPr>
              <a:t>tabu</a:t>
            </a:r>
            <a:r>
              <a:rPr lang="en-US" altLang="it-IT" sz="1800" dirty="0"/>
              <a:t> </a:t>
            </a:r>
            <a:r>
              <a:rPr lang="en-US" altLang="it-IT" sz="1800" i="1" u="sng" dirty="0" err="1">
                <a:solidFill>
                  <a:srgbClr val="0066FF"/>
                </a:solidFill>
              </a:rPr>
              <a:t>l’inversa</a:t>
            </a:r>
            <a:r>
              <a:rPr lang="en-US" altLang="it-IT" sz="1800" i="1" u="sng" dirty="0">
                <a:solidFill>
                  <a:srgbClr val="0066FF"/>
                </a:solidFill>
              </a:rPr>
              <a:t> </a:t>
            </a:r>
            <a:r>
              <a:rPr lang="en-US" altLang="it-IT" sz="1800" i="1" u="sng" dirty="0" err="1">
                <a:solidFill>
                  <a:srgbClr val="0066FF"/>
                </a:solidFill>
              </a:rPr>
              <a:t>della</a:t>
            </a:r>
            <a:r>
              <a:rPr lang="en-US" altLang="it-IT" sz="1800" i="1" u="sng" dirty="0">
                <a:solidFill>
                  <a:srgbClr val="0066FF"/>
                </a:solidFill>
              </a:rPr>
              <a:t> </a:t>
            </a:r>
            <a:r>
              <a:rPr lang="en-US" altLang="it-IT" sz="1800" i="1" u="sng" dirty="0" err="1">
                <a:solidFill>
                  <a:srgbClr val="0066FF"/>
                </a:solidFill>
              </a:rPr>
              <a:t>mossa</a:t>
            </a:r>
            <a:r>
              <a:rPr lang="en-US" altLang="it-IT" sz="1800" i="1" u="sng" dirty="0"/>
              <a:t> </a:t>
            </a:r>
            <a:r>
              <a:rPr lang="en-US" altLang="it-IT" sz="1800" i="1" u="sng" dirty="0" err="1"/>
              <a:t>appena</a:t>
            </a:r>
            <a:r>
              <a:rPr lang="en-US" altLang="it-IT" sz="1800" i="1" u="sng" dirty="0"/>
              <a:t> </a:t>
            </a:r>
            <a:r>
              <a:rPr lang="en-US" altLang="it-IT" sz="1800" u="sng" dirty="0" err="1"/>
              <a:t>effettuata</a:t>
            </a:r>
            <a:r>
              <a:rPr lang="en-US" altLang="it-IT" sz="1800" dirty="0"/>
              <a:t>, </a:t>
            </a:r>
            <a:r>
              <a:rPr lang="en-US" altLang="it-IT" sz="1800" dirty="0" err="1"/>
              <a:t>che</a:t>
            </a:r>
            <a:r>
              <a:rPr lang="en-US" altLang="it-IT" sz="1800" dirty="0"/>
              <a:t> </a:t>
            </a:r>
            <a:r>
              <a:rPr lang="en-US" altLang="it-IT" sz="1800" dirty="0" err="1"/>
              <a:t>resterà</a:t>
            </a:r>
            <a:r>
              <a:rPr lang="en-US" altLang="it-IT" sz="1800" dirty="0"/>
              <a:t> </a:t>
            </a:r>
            <a:r>
              <a:rPr lang="en-US" altLang="it-IT" sz="1800" dirty="0" err="1"/>
              <a:t>proibita</a:t>
            </a:r>
            <a:r>
              <a:rPr lang="en-US" altLang="it-IT" sz="1800" dirty="0"/>
              <a:t> per le </a:t>
            </a:r>
            <a:r>
              <a:rPr lang="en-US" altLang="it-IT" sz="1800" dirty="0" err="1"/>
              <a:t>prossime</a:t>
            </a:r>
            <a:r>
              <a:rPr lang="en-US" altLang="it-IT" sz="1800" dirty="0"/>
              <a:t> </a:t>
            </a:r>
            <a:r>
              <a:rPr lang="en-US" altLang="it-IT" sz="1800" dirty="0" err="1"/>
              <a:t>tl</a:t>
            </a:r>
            <a:r>
              <a:rPr lang="en-US" altLang="it-IT" sz="1800" dirty="0"/>
              <a:t> (# </a:t>
            </a:r>
            <a:r>
              <a:rPr lang="en-US" altLang="it-IT" sz="1800" dirty="0" err="1"/>
              <a:t>lista</a:t>
            </a:r>
            <a:r>
              <a:rPr lang="en-US" altLang="it-IT" sz="1800" dirty="0"/>
              <a:t> </a:t>
            </a:r>
            <a:r>
              <a:rPr lang="en-US" altLang="it-IT" sz="1800" dirty="0" err="1"/>
              <a:t>tabù</a:t>
            </a:r>
            <a:r>
              <a:rPr lang="en-US" altLang="it-IT" sz="1800" dirty="0"/>
              <a:t>) </a:t>
            </a:r>
            <a:r>
              <a:rPr lang="en-US" altLang="it-IT" sz="1800" dirty="0" err="1"/>
              <a:t>iterazioni</a:t>
            </a:r>
            <a:r>
              <a:rPr lang="en-US" altLang="it-IT" sz="1800" dirty="0"/>
              <a:t>. </a:t>
            </a:r>
          </a:p>
          <a:p>
            <a:pPr marL="0" indent="0">
              <a:lnSpc>
                <a:spcPct val="80000"/>
              </a:lnSpc>
              <a:buNone/>
              <a:defRPr/>
            </a:pPr>
            <a:r>
              <a:rPr lang="en-US" altLang="it-IT" sz="800" dirty="0"/>
              <a:t>	</a:t>
            </a:r>
          </a:p>
          <a:p>
            <a:pPr eaLnBrk="1" hangingPunct="1">
              <a:lnSpc>
                <a:spcPct val="80000"/>
              </a:lnSpc>
              <a:defRPr/>
            </a:pPr>
            <a:r>
              <a:rPr lang="en-US" altLang="it-IT" sz="1800" dirty="0"/>
              <a:t>Lo </a:t>
            </a:r>
            <a:r>
              <a:rPr lang="en-US" altLang="it-IT" sz="1800" dirty="0" err="1"/>
              <a:t>scopo</a:t>
            </a:r>
            <a:r>
              <a:rPr lang="en-US" altLang="it-IT" sz="1800" dirty="0"/>
              <a:t> è </a:t>
            </a:r>
            <a:r>
              <a:rPr lang="en-US" altLang="it-IT" sz="1800" dirty="0" err="1"/>
              <a:t>garantire</a:t>
            </a:r>
            <a:r>
              <a:rPr lang="en-US" altLang="it-IT" sz="1800" dirty="0"/>
              <a:t> </a:t>
            </a:r>
            <a:r>
              <a:rPr lang="en-US" altLang="it-IT" sz="1800" dirty="0" err="1"/>
              <a:t>che</a:t>
            </a:r>
            <a:r>
              <a:rPr lang="en-US" altLang="it-IT" sz="1800" dirty="0"/>
              <a:t> la </a:t>
            </a:r>
            <a:r>
              <a:rPr lang="en-US" altLang="it-IT" sz="1800" dirty="0" err="1"/>
              <a:t>mossa</a:t>
            </a:r>
            <a:r>
              <a:rPr lang="en-US" altLang="it-IT" sz="1800" dirty="0"/>
              <a:t> </a:t>
            </a:r>
            <a:r>
              <a:rPr lang="en-US" altLang="it-IT" sz="1800" dirty="0" err="1"/>
              <a:t>inversa</a:t>
            </a:r>
            <a:r>
              <a:rPr lang="en-US" altLang="it-IT" sz="1800" dirty="0"/>
              <a:t> </a:t>
            </a:r>
            <a:r>
              <a:rPr lang="en-US" altLang="it-IT" sz="1800" dirty="0" err="1"/>
              <a:t>della</a:t>
            </a:r>
            <a:r>
              <a:rPr lang="en-US" altLang="it-IT" sz="1800" dirty="0"/>
              <a:t> </a:t>
            </a:r>
            <a:r>
              <a:rPr lang="en-US" altLang="it-IT" sz="1800" dirty="0" err="1"/>
              <a:t>mossa</a:t>
            </a:r>
            <a:r>
              <a:rPr lang="en-US" altLang="it-IT" sz="1800" dirty="0"/>
              <a:t> </a:t>
            </a:r>
            <a:r>
              <a:rPr lang="en-US" altLang="it-IT" sz="1800" i="1" dirty="0"/>
              <a:t>m</a:t>
            </a:r>
            <a:r>
              <a:rPr lang="en-US" altLang="it-IT" sz="1800" dirty="0"/>
              <a:t> </a:t>
            </a:r>
            <a:r>
              <a:rPr lang="en-US" altLang="it-IT" sz="1800" dirty="0" err="1"/>
              <a:t>appena</a:t>
            </a:r>
            <a:r>
              <a:rPr lang="en-US" altLang="it-IT" sz="1800" dirty="0"/>
              <a:t> </a:t>
            </a:r>
            <a:r>
              <a:rPr lang="en-US" altLang="it-IT" sz="1800" dirty="0" err="1"/>
              <a:t>effettuata</a:t>
            </a:r>
            <a:r>
              <a:rPr lang="en-US" altLang="it-IT" sz="1800" dirty="0"/>
              <a:t> </a:t>
            </a:r>
            <a:r>
              <a:rPr lang="en-US" altLang="it-IT" sz="1800" dirty="0" err="1"/>
              <a:t>venga</a:t>
            </a:r>
            <a:r>
              <a:rPr lang="en-US" altLang="it-IT" sz="1800" dirty="0"/>
              <a:t> </a:t>
            </a:r>
            <a:r>
              <a:rPr lang="en-US" altLang="it-IT" sz="1800" dirty="0" err="1"/>
              <a:t>applicata</a:t>
            </a:r>
            <a:r>
              <a:rPr lang="en-US" altLang="it-IT" sz="1800" dirty="0"/>
              <a:t> solo </a:t>
            </a:r>
            <a:r>
              <a:rPr lang="en-US" altLang="it-IT" sz="1800" dirty="0" err="1"/>
              <a:t>su</a:t>
            </a:r>
            <a:r>
              <a:rPr lang="en-US" altLang="it-IT" sz="1800" dirty="0"/>
              <a:t>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ormai</a:t>
            </a:r>
            <a:r>
              <a:rPr lang="en-US" altLang="it-IT" sz="1800" dirty="0"/>
              <a:t> </a:t>
            </a:r>
            <a:r>
              <a:rPr lang="en-US" altLang="it-IT" sz="1800" dirty="0" err="1">
                <a:solidFill>
                  <a:srgbClr val="0066FF"/>
                </a:solidFill>
              </a:rPr>
              <a:t>sostanzialmente</a:t>
            </a:r>
            <a:r>
              <a:rPr lang="en-US" altLang="it-IT" sz="1800" dirty="0">
                <a:solidFill>
                  <a:srgbClr val="0066FF"/>
                </a:solidFill>
              </a:rPr>
              <a:t> </a:t>
            </a:r>
            <a:r>
              <a:rPr lang="en-US" altLang="it-IT" sz="1800" dirty="0" err="1">
                <a:solidFill>
                  <a:srgbClr val="0066FF"/>
                </a:solidFill>
              </a:rPr>
              <a:t>diversa</a:t>
            </a:r>
            <a:r>
              <a:rPr lang="en-US" altLang="it-IT" sz="1800" dirty="0">
                <a:solidFill>
                  <a:srgbClr val="0066FF"/>
                </a:solidFill>
              </a:rPr>
              <a:t> </a:t>
            </a:r>
            <a:r>
              <a:rPr lang="en-US" altLang="it-IT" sz="1800" dirty="0"/>
              <a:t>da </a:t>
            </a:r>
            <a:r>
              <a:rPr lang="en-US" altLang="it-IT" sz="1800" dirty="0" err="1"/>
              <a:t>quella</a:t>
            </a:r>
            <a:r>
              <a:rPr lang="en-US" altLang="it-IT" sz="1800" dirty="0"/>
              <a:t> </a:t>
            </a:r>
            <a:r>
              <a:rPr lang="en-US" altLang="it-IT" sz="1800" dirty="0" err="1"/>
              <a:t>originata</a:t>
            </a:r>
            <a:r>
              <a:rPr lang="en-US" altLang="it-IT" sz="1800" dirty="0"/>
              <a:t> </a:t>
            </a:r>
            <a:r>
              <a:rPr lang="en-US" altLang="it-IT" sz="1800" dirty="0" err="1"/>
              <a:t>dalla</a:t>
            </a:r>
            <a:r>
              <a:rPr lang="en-US" altLang="it-IT" sz="1800" dirty="0"/>
              <a:t> </a:t>
            </a:r>
            <a:r>
              <a:rPr lang="en-US" altLang="it-IT" sz="1800" dirty="0" err="1"/>
              <a:t>mossa</a:t>
            </a:r>
            <a:r>
              <a:rPr lang="en-US" altLang="it-IT" sz="1800" dirty="0"/>
              <a:t> </a:t>
            </a:r>
            <a:r>
              <a:rPr lang="en-US" altLang="it-IT" sz="1800" i="1" dirty="0"/>
              <a:t>m</a:t>
            </a:r>
            <a:r>
              <a:rPr lang="en-US" altLang="it-IT" sz="1800" dirty="0"/>
              <a:t>, in </a:t>
            </a:r>
            <a:r>
              <a:rPr lang="en-US" altLang="it-IT" sz="1800" dirty="0" err="1"/>
              <a:t>modo</a:t>
            </a:r>
            <a:r>
              <a:rPr lang="en-US" altLang="it-IT" sz="1800" dirty="0"/>
              <a:t> tale da non </a:t>
            </a:r>
            <a:r>
              <a:rPr lang="en-US" altLang="it-IT" sz="1800" dirty="0" err="1"/>
              <a:t>ricondurre</a:t>
            </a:r>
            <a:r>
              <a:rPr lang="en-US" altLang="it-IT" sz="1800" dirty="0"/>
              <a:t> la </a:t>
            </a:r>
            <a:r>
              <a:rPr lang="en-US" altLang="it-IT" sz="1800" dirty="0" err="1"/>
              <a:t>ricerca</a:t>
            </a:r>
            <a:r>
              <a:rPr lang="en-US" altLang="it-IT" sz="1800" dirty="0"/>
              <a:t> </a:t>
            </a:r>
            <a:r>
              <a:rPr lang="en-US" altLang="it-IT" sz="1800" dirty="0" err="1"/>
              <a:t>su</a:t>
            </a:r>
            <a:r>
              <a:rPr lang="en-US" altLang="it-IT" sz="1800" dirty="0"/>
              <a:t> </a:t>
            </a:r>
            <a:r>
              <a:rPr lang="en-US" altLang="it-IT" sz="1800" dirty="0" err="1"/>
              <a:t>soluzioni</a:t>
            </a:r>
            <a:r>
              <a:rPr lang="en-US" altLang="it-IT" sz="1800" dirty="0"/>
              <a:t> </a:t>
            </a:r>
            <a:r>
              <a:rPr lang="en-US" altLang="it-IT" sz="1800" dirty="0" err="1"/>
              <a:t>gia</a:t>
            </a:r>
            <a:r>
              <a:rPr lang="en-US" altLang="it-IT" sz="1800" dirty="0"/>
              <a:t> </a:t>
            </a:r>
            <a:r>
              <a:rPr lang="en-US" altLang="it-IT" sz="1800" dirty="0" err="1"/>
              <a:t>visitate</a:t>
            </a:r>
            <a:r>
              <a:rPr lang="en-US" altLang="it-IT" sz="1800" dirty="0"/>
              <a:t>.</a:t>
            </a:r>
          </a:p>
          <a:p>
            <a:pPr eaLnBrk="1" hangingPunct="1">
              <a:lnSpc>
                <a:spcPct val="80000"/>
              </a:lnSpc>
              <a:defRPr/>
            </a:pPr>
            <a:endParaRPr lang="en-US" altLang="it-IT" sz="800" dirty="0"/>
          </a:p>
          <a:p>
            <a:pPr eaLnBrk="1" hangingPunct="1">
              <a:lnSpc>
                <a:spcPct val="80000"/>
              </a:lnSpc>
              <a:defRPr/>
            </a:pPr>
            <a:r>
              <a:rPr lang="en-US" altLang="it-IT" sz="1800" dirty="0" err="1"/>
              <a:t>Eccezioni</a:t>
            </a:r>
            <a:r>
              <a:rPr lang="en-US" altLang="it-IT" sz="1800" dirty="0"/>
              <a:t>: il </a:t>
            </a:r>
            <a:r>
              <a:rPr lang="en-US" altLang="it-IT" sz="1800" dirty="0" err="1">
                <a:solidFill>
                  <a:srgbClr val="0066FF"/>
                </a:solidFill>
              </a:rPr>
              <a:t>criterio</a:t>
            </a:r>
            <a:r>
              <a:rPr lang="en-US" altLang="it-IT" sz="1800" dirty="0">
                <a:solidFill>
                  <a:srgbClr val="0066FF"/>
                </a:solidFill>
              </a:rPr>
              <a:t> di </a:t>
            </a:r>
            <a:r>
              <a:rPr lang="en-US" altLang="it-IT" sz="1800" dirty="0" err="1">
                <a:solidFill>
                  <a:srgbClr val="0066FF"/>
                </a:solidFill>
              </a:rPr>
              <a:t>aspirazione</a:t>
            </a:r>
            <a:r>
              <a:rPr lang="en-US" altLang="it-IT" sz="1800" dirty="0"/>
              <a:t> </a:t>
            </a:r>
            <a:r>
              <a:rPr lang="en-US" altLang="it-IT" sz="1800" dirty="0" err="1"/>
              <a:t>permette</a:t>
            </a:r>
            <a:r>
              <a:rPr lang="en-US" altLang="it-IT" sz="1800" dirty="0"/>
              <a:t> di </a:t>
            </a:r>
            <a:r>
              <a:rPr lang="en-US" altLang="it-IT" sz="1800" dirty="0" err="1"/>
              <a:t>visitare</a:t>
            </a:r>
            <a:r>
              <a:rPr lang="en-US" altLang="it-IT" sz="1800" dirty="0"/>
              <a:t> </a:t>
            </a:r>
            <a:r>
              <a:rPr lang="en-US" altLang="it-IT" sz="1800" dirty="0" err="1"/>
              <a:t>soluzioni</a:t>
            </a:r>
            <a:r>
              <a:rPr lang="en-US" altLang="it-IT" sz="1800" dirty="0"/>
              <a:t> </a:t>
            </a:r>
            <a:r>
              <a:rPr lang="en-US" altLang="it-IT" sz="1800" dirty="0" err="1"/>
              <a:t>tabù</a:t>
            </a:r>
            <a:r>
              <a:rPr lang="en-US" altLang="it-IT" sz="1800" dirty="0"/>
              <a:t> con </a:t>
            </a:r>
            <a:r>
              <a:rPr lang="en-US" altLang="it-IT" sz="1800" dirty="0" err="1"/>
              <a:t>valore</a:t>
            </a:r>
            <a:r>
              <a:rPr lang="en-US" altLang="it-IT" sz="1800" dirty="0"/>
              <a:t> di </a:t>
            </a:r>
            <a:r>
              <a:rPr lang="en-US" altLang="it-IT" sz="1800" dirty="0" err="1"/>
              <a:t>funzione</a:t>
            </a:r>
            <a:r>
              <a:rPr lang="en-US" altLang="it-IT" sz="1800" dirty="0"/>
              <a:t> </a:t>
            </a:r>
            <a:r>
              <a:rPr lang="en-US" altLang="it-IT" sz="1800" dirty="0" err="1"/>
              <a:t>obiettivo</a:t>
            </a:r>
            <a:r>
              <a:rPr lang="en-US" altLang="it-IT" sz="1800" dirty="0"/>
              <a:t> </a:t>
            </a:r>
            <a:r>
              <a:rPr lang="en-US" altLang="it-IT" sz="1800" dirty="0" err="1"/>
              <a:t>migliore</a:t>
            </a:r>
            <a:r>
              <a:rPr lang="en-US" altLang="it-IT" sz="1800" dirty="0"/>
              <a:t> di </a:t>
            </a:r>
            <a:r>
              <a:rPr lang="en-US" altLang="it-IT" sz="1800" dirty="0" err="1"/>
              <a:t>quella</a:t>
            </a:r>
            <a:r>
              <a:rPr lang="en-US" altLang="it-IT" sz="1800" dirty="0"/>
              <a:t> </a:t>
            </a:r>
            <a:r>
              <a:rPr lang="en-US" altLang="it-IT" sz="1800" dirty="0" err="1"/>
              <a:t>dell’ottimo</a:t>
            </a:r>
            <a:r>
              <a:rPr lang="en-US" altLang="it-IT" sz="1800" dirty="0"/>
              <a:t> </a:t>
            </a:r>
            <a:r>
              <a:rPr lang="en-US" altLang="it-IT" sz="1800" dirty="0" err="1"/>
              <a:t>candidato</a:t>
            </a:r>
            <a:r>
              <a:rPr lang="en-US" altLang="it-IT" sz="1800" dirty="0"/>
              <a:t> (</a:t>
            </a:r>
            <a:r>
              <a:rPr lang="en-US" altLang="it-IT" sz="1800" dirty="0" err="1"/>
              <a:t>sono</a:t>
            </a:r>
            <a:r>
              <a:rPr lang="en-US" altLang="it-IT" sz="1800" dirty="0"/>
              <a:t> </a:t>
            </a:r>
            <a:r>
              <a:rPr lang="en-US" altLang="it-IT" sz="1800" dirty="0" err="1"/>
              <a:t>sicuramente</a:t>
            </a:r>
            <a:r>
              <a:rPr lang="en-US" altLang="it-IT" sz="1800" dirty="0"/>
              <a:t> </a:t>
            </a:r>
            <a:r>
              <a:rPr lang="en-US" altLang="it-IT" sz="1800" dirty="0" err="1"/>
              <a:t>soluzioni</a:t>
            </a:r>
            <a:r>
              <a:rPr lang="en-US" altLang="it-IT" sz="1800" dirty="0"/>
              <a:t> </a:t>
            </a:r>
            <a:r>
              <a:rPr lang="en-US" altLang="it-IT" sz="1800" dirty="0" err="1"/>
              <a:t>mai</a:t>
            </a:r>
            <a:r>
              <a:rPr lang="en-US" altLang="it-IT" sz="1800" dirty="0"/>
              <a:t> </a:t>
            </a:r>
            <a:r>
              <a:rPr lang="en-US" altLang="it-IT" sz="1800" dirty="0" err="1"/>
              <a:t>visitate</a:t>
            </a:r>
            <a:r>
              <a:rPr lang="en-US" altLang="it-IT" sz="1800" dirty="0"/>
              <a:t>)</a:t>
            </a:r>
          </a:p>
          <a:p>
            <a:pPr marL="0" indent="0">
              <a:lnSpc>
                <a:spcPct val="80000"/>
              </a:lnSpc>
              <a:buNone/>
              <a:defRPr/>
            </a:pPr>
            <a:endParaRPr lang="en-US" altLang="it-IT" sz="800" dirty="0"/>
          </a:p>
          <a:p>
            <a:pPr eaLnBrk="1" hangingPunct="1">
              <a:lnSpc>
                <a:spcPct val="80000"/>
              </a:lnSpc>
              <a:defRPr/>
            </a:pPr>
            <a:r>
              <a:rPr lang="en-US" altLang="it-IT" sz="1800" dirty="0" err="1">
                <a:solidFill>
                  <a:srgbClr val="0066FF"/>
                </a:solidFill>
              </a:rPr>
              <a:t>Memoria</a:t>
            </a:r>
            <a:r>
              <a:rPr lang="en-US" altLang="it-IT" sz="1800" dirty="0">
                <a:solidFill>
                  <a:srgbClr val="0066FF"/>
                </a:solidFill>
              </a:rPr>
              <a:t> a </a:t>
            </a:r>
            <a:r>
              <a:rPr lang="en-US" altLang="it-IT" sz="1800" dirty="0" err="1">
                <a:solidFill>
                  <a:srgbClr val="0066FF"/>
                </a:solidFill>
              </a:rPr>
              <a:t>lungo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migliorare</a:t>
            </a:r>
            <a:r>
              <a:rPr lang="en-US" altLang="it-IT" sz="1800" dirty="0"/>
              <a:t> la </a:t>
            </a:r>
            <a:r>
              <a:rPr lang="en-US" altLang="it-IT" sz="1800" dirty="0" err="1"/>
              <a:t>ricerca</a:t>
            </a:r>
            <a:r>
              <a:rPr lang="en-US" altLang="it-IT" sz="1800" dirty="0"/>
              <a:t>: </a:t>
            </a:r>
            <a:r>
              <a:rPr lang="en-US" altLang="it-IT" sz="1800" dirty="0" err="1"/>
              <a:t>esempio</a:t>
            </a:r>
            <a:r>
              <a:rPr lang="en-US" altLang="it-IT" sz="1800" dirty="0"/>
              <a:t>, </a:t>
            </a:r>
            <a:r>
              <a:rPr lang="en-US" altLang="it-IT" sz="1800" dirty="0" err="1"/>
              <a:t>raccolta</a:t>
            </a:r>
            <a:r>
              <a:rPr lang="en-US" altLang="it-IT" sz="1800" dirty="0"/>
              <a:t> </a:t>
            </a:r>
            <a:r>
              <a:rPr lang="en-US" altLang="it-IT" sz="1800" dirty="0" err="1"/>
              <a:t>delle</a:t>
            </a:r>
            <a:r>
              <a:rPr lang="en-US" altLang="it-IT" sz="1800" dirty="0"/>
              <a:t> </a:t>
            </a:r>
            <a:r>
              <a:rPr lang="en-US" altLang="it-IT" sz="1800" dirty="0" err="1"/>
              <a:t>soluzioni</a:t>
            </a:r>
            <a:r>
              <a:rPr lang="en-US" altLang="it-IT" sz="1800" dirty="0"/>
              <a:t> elite (</a:t>
            </a:r>
            <a:r>
              <a:rPr lang="en-US" altLang="it-IT" sz="1800" dirty="0" err="1"/>
              <a:t>es</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da </a:t>
            </a:r>
            <a:r>
              <a:rPr lang="en-US" altLang="it-IT" sz="1800" dirty="0" err="1"/>
              <a:t>usare</a:t>
            </a:r>
            <a:r>
              <a:rPr lang="en-US" altLang="it-IT" sz="1800" dirty="0"/>
              <a:t> per </a:t>
            </a:r>
            <a:r>
              <a:rPr lang="en-US" altLang="it-IT" sz="1800" dirty="0" err="1"/>
              <a:t>intensificare</a:t>
            </a:r>
            <a:r>
              <a:rPr lang="en-US" altLang="it-IT" sz="1800" dirty="0"/>
              <a:t> la </a:t>
            </a:r>
            <a:r>
              <a:rPr lang="en-US" altLang="it-IT" sz="1800" dirty="0" err="1"/>
              <a:t>ricerca</a:t>
            </a:r>
            <a:r>
              <a:rPr lang="en-US" altLang="it-IT" sz="1800" dirty="0"/>
              <a:t>.</a:t>
            </a:r>
          </a:p>
          <a:p>
            <a:pPr marL="0" indent="0">
              <a:lnSpc>
                <a:spcPct val="80000"/>
              </a:lnSpc>
              <a:buNone/>
              <a:defRPr/>
            </a:pPr>
            <a:r>
              <a:rPr lang="en-US" altLang="it-IT" sz="1800" dirty="0">
                <a:solidFill>
                  <a:srgbClr val="0066FF"/>
                </a:solidFill>
              </a:rPr>
              <a:t>     Memoria a </a:t>
            </a:r>
            <a:r>
              <a:rPr lang="en-US" altLang="it-IT" sz="1800" dirty="0" err="1">
                <a:solidFill>
                  <a:srgbClr val="0066FF"/>
                </a:solidFill>
              </a:rPr>
              <a:t>medio</a:t>
            </a:r>
            <a:r>
              <a:rPr lang="en-US" altLang="it-IT" sz="1800" dirty="0">
                <a:solidFill>
                  <a:srgbClr val="0066FF"/>
                </a:solidFill>
              </a:rPr>
              <a:t> </a:t>
            </a:r>
            <a:r>
              <a:rPr lang="en-US" altLang="it-IT" sz="1800" dirty="0" err="1">
                <a:solidFill>
                  <a:srgbClr val="0066FF"/>
                </a:solidFill>
              </a:rPr>
              <a:t>termine</a:t>
            </a:r>
            <a:r>
              <a:rPr lang="en-US" altLang="it-IT" sz="1800" dirty="0"/>
              <a:t> per </a:t>
            </a:r>
            <a:r>
              <a:rPr lang="en-US" altLang="it-IT" sz="1800" dirty="0" err="1"/>
              <a:t>implementare</a:t>
            </a:r>
            <a:r>
              <a:rPr lang="en-US" altLang="it-IT" sz="1800" dirty="0"/>
              <a:t> </a:t>
            </a:r>
            <a:r>
              <a:rPr lang="en-US" altLang="it-IT" sz="1800" dirty="0" err="1">
                <a:solidFill>
                  <a:srgbClr val="0066FF"/>
                </a:solidFill>
              </a:rPr>
              <a:t>diversificazione</a:t>
            </a:r>
            <a:r>
              <a:rPr lang="en-US" altLang="it-IT" sz="1800" dirty="0"/>
              <a:t> e </a:t>
            </a:r>
            <a:r>
              <a:rPr lang="en-US" altLang="it-IT" sz="1800" dirty="0" err="1">
                <a:solidFill>
                  <a:srgbClr val="0066FF"/>
                </a:solidFill>
              </a:rPr>
              <a:t>intensificazione</a:t>
            </a:r>
            <a:r>
              <a:rPr lang="en-US" altLang="it-IT" sz="1800" dirty="0">
                <a:solidFill>
                  <a:srgbClr val="0066FF"/>
                </a:solidFill>
              </a:rPr>
              <a:t>.      	(</a:t>
            </a:r>
            <a:r>
              <a:rPr lang="en-US" altLang="it-IT" sz="1800" dirty="0" err="1">
                <a:solidFill>
                  <a:srgbClr val="0066FF"/>
                </a:solidFill>
              </a:rPr>
              <a:t>sono</a:t>
            </a:r>
            <a:r>
              <a:rPr lang="en-US" altLang="it-IT" sz="1800" dirty="0">
                <a:solidFill>
                  <a:srgbClr val="0066FF"/>
                </a:solidFill>
              </a:rPr>
              <a:t> </a:t>
            </a:r>
            <a:r>
              <a:rPr lang="en-US" altLang="it-IT" sz="1800" dirty="0" err="1">
                <a:solidFill>
                  <a:srgbClr val="0066FF"/>
                </a:solidFill>
              </a:rPr>
              <a:t>necessarie</a:t>
            </a:r>
            <a:r>
              <a:rPr lang="en-US" altLang="it-IT" sz="1800" dirty="0">
                <a:solidFill>
                  <a:srgbClr val="0066FF"/>
                </a:solidFill>
              </a:rPr>
              <a:t> per </a:t>
            </a:r>
            <a:r>
              <a:rPr lang="en-US" altLang="it-IT" sz="1800" dirty="0" err="1">
                <a:solidFill>
                  <a:srgbClr val="0066FF"/>
                </a:solidFill>
              </a:rPr>
              <a:t>buone</a:t>
            </a:r>
            <a:r>
              <a:rPr lang="en-US" altLang="it-IT" sz="1800" dirty="0">
                <a:solidFill>
                  <a:srgbClr val="0066FF"/>
                </a:solidFill>
              </a:rPr>
              <a:t> </a:t>
            </a:r>
            <a:r>
              <a:rPr lang="en-US" altLang="it-IT" sz="1800" dirty="0" err="1">
                <a:solidFill>
                  <a:srgbClr val="0066FF"/>
                </a:solidFill>
              </a:rPr>
              <a:t>prestazioni</a:t>
            </a:r>
            <a:r>
              <a:rPr lang="en-US" altLang="it-IT" sz="1800" dirty="0">
                <a:solidFill>
                  <a:srgbClr val="0066FF"/>
                </a:solidFill>
              </a:rPr>
              <a:t>)</a:t>
            </a:r>
          </a:p>
          <a:p>
            <a:pPr marL="0" indent="0">
              <a:lnSpc>
                <a:spcPct val="80000"/>
              </a:lnSpc>
              <a:buNone/>
              <a:defRPr/>
            </a:pPr>
            <a:endParaRPr lang="en-US" altLang="it-IT" sz="800" dirty="0">
              <a:solidFill>
                <a:srgbClr val="0066FF"/>
              </a:solidFill>
            </a:endParaRPr>
          </a:p>
          <a:p>
            <a:pPr eaLnBrk="1" hangingPunct="1">
              <a:lnSpc>
                <a:spcPct val="80000"/>
              </a:lnSpc>
              <a:defRPr/>
            </a:pPr>
            <a:r>
              <a:rPr lang="en-US" altLang="it-IT" sz="1800" dirty="0" err="1">
                <a:solidFill>
                  <a:srgbClr val="0066FF"/>
                </a:solidFill>
              </a:rPr>
              <a:t>Criteri</a:t>
            </a:r>
            <a:r>
              <a:rPr lang="en-US" altLang="it-IT" sz="1800" dirty="0">
                <a:solidFill>
                  <a:srgbClr val="0066FF"/>
                </a:solidFill>
              </a:rPr>
              <a:t> di STOP </a:t>
            </a:r>
            <a:r>
              <a:rPr lang="en-US" altLang="it-IT" sz="1800" dirty="0"/>
              <a:t>(come </a:t>
            </a:r>
            <a:r>
              <a:rPr lang="en-US" altLang="it-IT" sz="1800" dirty="0" err="1"/>
              <a:t>alternativa</a:t>
            </a:r>
            <a:r>
              <a:rPr lang="en-US" altLang="it-IT" sz="1800" dirty="0"/>
              <a:t> al </a:t>
            </a:r>
            <a:r>
              <a:rPr lang="en-US" altLang="it-IT" sz="1800" dirty="0" err="1"/>
              <a:t>raggiungimento</a:t>
            </a:r>
            <a:r>
              <a:rPr lang="en-US" altLang="it-IT" sz="1800" dirty="0"/>
              <a:t> </a:t>
            </a:r>
            <a:r>
              <a:rPr lang="en-US" altLang="it-IT" sz="1800" dirty="0" err="1"/>
              <a:t>dell’ottimo</a:t>
            </a:r>
            <a:r>
              <a:rPr lang="en-US" altLang="it-IT" sz="1800" dirty="0"/>
              <a:t> locale): </a:t>
            </a:r>
            <a:r>
              <a:rPr lang="en-US" altLang="it-IT" sz="1800" dirty="0" err="1"/>
              <a:t>Stallo</a:t>
            </a:r>
            <a:r>
              <a:rPr lang="en-US" altLang="it-IT" sz="1800" dirty="0"/>
              <a:t>(=Massimo </a:t>
            </a:r>
            <a:r>
              <a:rPr lang="en-US" altLang="it-IT" sz="1800" dirty="0" err="1"/>
              <a:t>numero</a:t>
            </a:r>
            <a:r>
              <a:rPr lang="en-US" altLang="it-IT" sz="1800" dirty="0"/>
              <a:t> di </a:t>
            </a:r>
            <a:r>
              <a:rPr lang="en-US" altLang="it-IT" sz="1800" dirty="0" err="1"/>
              <a:t>passi</a:t>
            </a:r>
            <a:r>
              <a:rPr lang="en-US" altLang="it-IT" sz="1800" dirty="0"/>
              <a:t> senza </a:t>
            </a:r>
            <a:r>
              <a:rPr lang="en-US" altLang="it-IT" sz="1800" dirty="0" err="1"/>
              <a:t>miglioramenti</a:t>
            </a:r>
            <a:r>
              <a:rPr lang="en-US" altLang="it-IT" sz="1800" dirty="0"/>
              <a:t>), Massimo </a:t>
            </a:r>
            <a:r>
              <a:rPr lang="en-US" altLang="it-IT" sz="1800" dirty="0" err="1"/>
              <a:t>numero</a:t>
            </a:r>
            <a:r>
              <a:rPr lang="en-US" altLang="it-IT" sz="1800" dirty="0"/>
              <a:t> di </a:t>
            </a:r>
            <a:r>
              <a:rPr lang="en-US" altLang="it-IT" sz="1800" dirty="0" err="1"/>
              <a:t>iterazioni</a:t>
            </a:r>
            <a:r>
              <a:rPr lang="en-US" altLang="it-IT" sz="1800" dirty="0"/>
              <a:t>, Massimo </a:t>
            </a:r>
            <a:r>
              <a:rPr lang="en-US" altLang="it-IT" sz="1800" dirty="0" err="1"/>
              <a:t>numero</a:t>
            </a:r>
            <a:r>
              <a:rPr lang="en-US" altLang="it-IT" sz="1800" dirty="0"/>
              <a:t> di </a:t>
            </a:r>
            <a:r>
              <a:rPr lang="en-US" altLang="it-IT" sz="1800" dirty="0" err="1"/>
              <a:t>valutazioni</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r>
              <a:rPr lang="en-US" altLang="it-IT" sz="1800" i="1" dirty="0" err="1"/>
              <a:t>quando</a:t>
            </a:r>
            <a:r>
              <a:rPr lang="en-US" altLang="it-IT" sz="1800" i="1" dirty="0"/>
              <a:t> è </a:t>
            </a:r>
            <a:r>
              <a:rPr lang="en-US" altLang="it-IT" sz="1800" i="1" dirty="0" err="1"/>
              <a:t>costosa</a:t>
            </a:r>
            <a:r>
              <a:rPr lang="en-US" altLang="it-IT" sz="1800" dirty="0"/>
              <a:t>, Massimo running time</a:t>
            </a:r>
          </a:p>
        </p:txBody>
      </p:sp>
      <p:sp>
        <p:nvSpPr>
          <p:cNvPr id="2" name="CasellaDiTesto 1">
            <a:extLst>
              <a:ext uri="{FF2B5EF4-FFF2-40B4-BE49-F238E27FC236}">
                <a16:creationId xmlns:a16="http://schemas.microsoft.com/office/drawing/2014/main" id="{97EDE6EC-43AD-BF9D-1A28-AC8089134518}"/>
              </a:ext>
            </a:extLst>
          </p:cNvPr>
          <p:cNvSpPr txBox="1"/>
          <p:nvPr/>
        </p:nvSpPr>
        <p:spPr>
          <a:xfrm>
            <a:off x="7306570" y="115670"/>
            <a:ext cx="2692275" cy="646331"/>
          </a:xfrm>
          <a:prstGeom prst="rect">
            <a:avLst/>
          </a:prstGeom>
          <a:noFill/>
        </p:spPr>
        <p:txBody>
          <a:bodyPr wrap="none">
            <a:spAutoFit/>
          </a:bodyPr>
          <a:lstStyle/>
          <a:p>
            <a:pPr>
              <a:defRPr/>
            </a:pPr>
            <a:r>
              <a:rPr lang="it-IT" dirty="0">
                <a:solidFill>
                  <a:srgbClr val="0066FF"/>
                </a:solidFill>
                <a:effectLst>
                  <a:outerShdw blurRad="38100" dist="38100" dir="2700000" algn="tl">
                    <a:srgbClr val="000000">
                      <a:alpha val="43137"/>
                    </a:srgbClr>
                  </a:outerShdw>
                </a:effectLst>
                <a:highlight>
                  <a:srgbClr val="FFFF00"/>
                </a:highlight>
              </a:rPr>
              <a:t>Tabù </a:t>
            </a:r>
            <a:r>
              <a:rPr lang="it-IT" dirty="0" err="1">
                <a:solidFill>
                  <a:srgbClr val="0066FF"/>
                </a:solidFill>
                <a:effectLst>
                  <a:outerShdw blurRad="38100" dist="38100" dir="2700000" algn="tl">
                    <a:srgbClr val="000000">
                      <a:alpha val="43137"/>
                    </a:srgbClr>
                  </a:outerShdw>
                </a:effectLst>
                <a:highlight>
                  <a:srgbClr val="FFFF00"/>
                </a:highlight>
              </a:rPr>
              <a:t>Search</a:t>
            </a:r>
            <a:r>
              <a:rPr lang="it-IT" dirty="0">
                <a:solidFill>
                  <a:srgbClr val="0066FF"/>
                </a:solidFill>
                <a:effectLst>
                  <a:outerShdw blurRad="38100" dist="38100" dir="2700000" algn="tl">
                    <a:srgbClr val="000000">
                      <a:alpha val="43137"/>
                    </a:srgbClr>
                  </a:outerShdw>
                </a:effectLst>
                <a:highlight>
                  <a:srgbClr val="FFFF00"/>
                </a:highlight>
              </a:rPr>
              <a:t> Short Tutorial </a:t>
            </a:r>
          </a:p>
          <a:p>
            <a:pPr algn="ctr">
              <a:defRPr/>
            </a:pPr>
            <a:r>
              <a:rPr lang="it-IT" dirty="0">
                <a:solidFill>
                  <a:srgbClr val="0066FF"/>
                </a:solidFill>
                <a:effectLst>
                  <a:outerShdw blurRad="38100" dist="38100" dir="2700000" algn="tl">
                    <a:srgbClr val="000000">
                      <a:alpha val="43137"/>
                    </a:srgbClr>
                  </a:outerShdw>
                </a:effectLst>
                <a:highlight>
                  <a:srgbClr val="FFFF00"/>
                </a:highlight>
              </a:rPr>
              <a:t>sul sito del corso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additive="base">
                                        <p:cTn id="7" dur="500" fill="hold"/>
                                        <p:tgtEl>
                                          <p:spTgt spid="1157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57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15715">
                                            <p:txEl>
                                              <p:pRg st="2" end="2"/>
                                            </p:txEl>
                                          </p:spTgt>
                                        </p:tgtEl>
                                        <p:attrNameLst>
                                          <p:attrName>style.visibility</p:attrName>
                                        </p:attrNameLst>
                                      </p:cBhvr>
                                      <p:to>
                                        <p:strVal val="visible"/>
                                      </p:to>
                                    </p:set>
                                    <p:anim calcmode="lin" valueType="num">
                                      <p:cBhvr additive="base">
                                        <p:cTn id="13" dur="500" fill="hold"/>
                                        <p:tgtEl>
                                          <p:spTgt spid="11571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57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15715">
                                            <p:txEl>
                                              <p:pRg st="4" end="4"/>
                                            </p:txEl>
                                          </p:spTgt>
                                        </p:tgtEl>
                                        <p:attrNameLst>
                                          <p:attrName>style.visibility</p:attrName>
                                        </p:attrNameLst>
                                      </p:cBhvr>
                                      <p:to>
                                        <p:strVal val="visible"/>
                                      </p:to>
                                    </p:set>
                                    <p:anim calcmode="lin" valueType="num">
                                      <p:cBhvr additive="base">
                                        <p:cTn id="19" dur="500" fill="hold"/>
                                        <p:tgtEl>
                                          <p:spTgt spid="1157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57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5715">
                                            <p:txEl>
                                              <p:pRg st="6" end="6"/>
                                            </p:txEl>
                                          </p:spTgt>
                                        </p:tgtEl>
                                        <p:attrNameLst>
                                          <p:attrName>style.visibility</p:attrName>
                                        </p:attrNameLst>
                                      </p:cBhvr>
                                      <p:to>
                                        <p:strVal val="visible"/>
                                      </p:to>
                                    </p:set>
                                    <p:anim calcmode="lin" valueType="num">
                                      <p:cBhvr additive="base">
                                        <p:cTn id="25" dur="500" fill="hold"/>
                                        <p:tgtEl>
                                          <p:spTgt spid="115715">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571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5715">
                                            <p:txEl>
                                              <p:pRg st="8" end="8"/>
                                            </p:txEl>
                                          </p:spTgt>
                                        </p:tgtEl>
                                        <p:attrNameLst>
                                          <p:attrName>style.visibility</p:attrName>
                                        </p:attrNameLst>
                                      </p:cBhvr>
                                      <p:to>
                                        <p:strVal val="visible"/>
                                      </p:to>
                                    </p:set>
                                    <p:anim calcmode="lin" valueType="num">
                                      <p:cBhvr additive="base">
                                        <p:cTn id="31" dur="500" fill="hold"/>
                                        <p:tgtEl>
                                          <p:spTgt spid="11571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571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115715">
                                            <p:txEl>
                                              <p:pRg st="10" end="10"/>
                                            </p:txEl>
                                          </p:spTgt>
                                        </p:tgtEl>
                                        <p:attrNameLst>
                                          <p:attrName>style.visibility</p:attrName>
                                        </p:attrNameLst>
                                      </p:cBhvr>
                                      <p:to>
                                        <p:strVal val="visible"/>
                                      </p:to>
                                    </p:set>
                                    <p:anim calcmode="lin" valueType="num">
                                      <p:cBhvr additive="base">
                                        <p:cTn id="37" dur="500" fill="hold"/>
                                        <p:tgtEl>
                                          <p:spTgt spid="115715">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5715">
                                            <p:txEl>
                                              <p:pRg st="10" end="10"/>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5715">
                                            <p:txEl>
                                              <p:pRg st="11" end="11"/>
                                            </p:txEl>
                                          </p:spTgt>
                                        </p:tgtEl>
                                        <p:attrNameLst>
                                          <p:attrName>style.visibility</p:attrName>
                                        </p:attrNameLst>
                                      </p:cBhvr>
                                      <p:to>
                                        <p:strVal val="visible"/>
                                      </p:to>
                                    </p:set>
                                    <p:anim calcmode="lin" valueType="num">
                                      <p:cBhvr additive="base">
                                        <p:cTn id="41" dur="500" fill="hold"/>
                                        <p:tgtEl>
                                          <p:spTgt spid="115715">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571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115715">
                                            <p:txEl>
                                              <p:pRg st="13" end="13"/>
                                            </p:txEl>
                                          </p:spTgt>
                                        </p:tgtEl>
                                        <p:attrNameLst>
                                          <p:attrName>style.visibility</p:attrName>
                                        </p:attrNameLst>
                                      </p:cBhvr>
                                      <p:to>
                                        <p:strVal val="visible"/>
                                      </p:to>
                                    </p:set>
                                    <p:anim calcmode="lin" valueType="num">
                                      <p:cBhvr additive="base">
                                        <p:cTn id="47" dur="500" fill="hold"/>
                                        <p:tgtEl>
                                          <p:spTgt spid="115715">
                                            <p:txEl>
                                              <p:pRg st="13" end="1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571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17762" name="Rectangle 3">
            <a:extLst>
              <a:ext uri="{FF2B5EF4-FFF2-40B4-BE49-F238E27FC236}">
                <a16:creationId xmlns:a16="http://schemas.microsoft.com/office/drawing/2014/main" id="{6A1CA08A-5FD4-E062-71B0-320E83B611B6}"/>
              </a:ext>
            </a:extLst>
          </p:cNvPr>
          <p:cNvSpPr>
            <a:spLocks noGrp="1" noChangeArrowheads="1"/>
          </p:cNvSpPr>
          <p:nvPr>
            <p:ph type="body" idx="1"/>
          </p:nvPr>
        </p:nvSpPr>
        <p:spPr>
          <a:xfrm>
            <a:off x="1905000" y="76200"/>
            <a:ext cx="8610600" cy="6781800"/>
          </a:xfrm>
        </p:spPr>
        <p:txBody>
          <a:bodyPr>
            <a:normAutofit fontScale="92500" lnSpcReduction="20000"/>
          </a:bodyPr>
          <a:lstStyle/>
          <a:p>
            <a:pPr eaLnBrk="1" hangingPunct="1">
              <a:lnSpc>
                <a:spcPct val="80000"/>
              </a:lnSpc>
              <a:buFontTx/>
              <a:buNone/>
              <a:defRPr/>
            </a:pPr>
            <a:r>
              <a:rPr lang="en-US" altLang="it-IT" sz="2000" b="1" dirty="0"/>
              <a:t>Step 1</a:t>
            </a:r>
            <a:r>
              <a:rPr lang="en-US" altLang="it-IT" sz="2000" i="1" dirty="0"/>
              <a:t>. </a:t>
            </a:r>
            <a:r>
              <a:rPr lang="en-US" altLang="it-IT" sz="2000" i="1" dirty="0">
                <a:solidFill>
                  <a:srgbClr val="00B050"/>
                </a:solidFill>
              </a:rPr>
              <a:t>(</a:t>
            </a:r>
            <a:r>
              <a:rPr lang="en-US" altLang="it-IT" sz="2000" i="1" dirty="0" err="1">
                <a:solidFill>
                  <a:srgbClr val="00B050"/>
                </a:solidFill>
              </a:rPr>
              <a:t>init</a:t>
            </a:r>
            <a:r>
              <a:rPr lang="en-US" altLang="it-IT" sz="2000" i="1" dirty="0">
                <a:solidFill>
                  <a:srgbClr val="00B050"/>
                </a:solidFill>
              </a:rPr>
              <a:t>)</a:t>
            </a:r>
          </a:p>
          <a:p>
            <a:pPr eaLnBrk="1" hangingPunct="1">
              <a:lnSpc>
                <a:spcPct val="80000"/>
              </a:lnSpc>
              <a:buFontTx/>
              <a:buNone/>
              <a:defRPr/>
            </a:pPr>
            <a:r>
              <a:rPr lang="en-US" altLang="it-IT" sz="2000" i="1" dirty="0"/>
              <a:t>k</a:t>
            </a:r>
            <a:r>
              <a:rPr lang="en-US" altLang="it-IT" sz="2000" dirty="0"/>
              <a:t>=1</a:t>
            </a:r>
          </a:p>
          <a:p>
            <a:pPr eaLnBrk="1" hangingPunct="1">
              <a:lnSpc>
                <a:spcPct val="80000"/>
              </a:lnSpc>
              <a:buFontTx/>
              <a:buNone/>
              <a:defRPr/>
            </a:pPr>
            <a:r>
              <a:rPr lang="en-US" altLang="it-IT" sz="2000" dirty="0"/>
              <a:t>Build an </a:t>
            </a:r>
            <a:r>
              <a:rPr lang="en-US" altLang="it-IT" sz="2000" dirty="0">
                <a:solidFill>
                  <a:srgbClr val="FF0000"/>
                </a:solidFill>
              </a:rPr>
              <a:t>initial solution</a:t>
            </a:r>
            <a:r>
              <a:rPr lang="en-US" altLang="it-IT" sz="2000" dirty="0"/>
              <a:t> </a:t>
            </a:r>
            <a:r>
              <a:rPr lang="en-US" altLang="it-IT" sz="2000" i="1" dirty="0"/>
              <a:t>S</a:t>
            </a:r>
            <a:r>
              <a:rPr lang="en-US" altLang="it-IT" sz="2000" i="1" baseline="-25000" dirty="0"/>
              <a:t>1</a:t>
            </a:r>
            <a:endParaRPr lang="en-US" altLang="it-IT" sz="2000" dirty="0"/>
          </a:p>
          <a:p>
            <a:pPr eaLnBrk="1" hangingPunct="1">
              <a:lnSpc>
                <a:spcPct val="80000"/>
              </a:lnSpc>
              <a:buFontTx/>
              <a:buNone/>
              <a:defRPr/>
            </a:pPr>
            <a:r>
              <a:rPr lang="en-US" altLang="it-IT" sz="2000" i="1" dirty="0" err="1"/>
              <a:t>S</a:t>
            </a:r>
            <a:r>
              <a:rPr lang="en-US" altLang="it-IT" sz="2000" i="1" baseline="-25000" dirty="0" err="1"/>
              <a:t>best</a:t>
            </a:r>
            <a:r>
              <a:rPr lang="en-US" altLang="it-IT" sz="2000" i="1" dirty="0"/>
              <a:t> </a:t>
            </a:r>
            <a:r>
              <a:rPr lang="en-US" altLang="it-IT" sz="2000" dirty="0"/>
              <a:t>= </a:t>
            </a:r>
            <a:r>
              <a:rPr lang="en-US" altLang="it-IT" sz="2000" i="1" dirty="0"/>
              <a:t>S</a:t>
            </a:r>
            <a:r>
              <a:rPr lang="en-US" altLang="it-IT" sz="2000" i="1" baseline="-25000" dirty="0"/>
              <a:t>1</a:t>
            </a:r>
          </a:p>
          <a:p>
            <a:pPr eaLnBrk="1" hangingPunct="1">
              <a:lnSpc>
                <a:spcPct val="80000"/>
              </a:lnSpc>
              <a:buFontTx/>
              <a:buNone/>
              <a:defRPr/>
            </a:pPr>
            <a:endParaRPr lang="en-US" altLang="it-IT" sz="2000" i="1" dirty="0"/>
          </a:p>
          <a:p>
            <a:pPr eaLnBrk="1" hangingPunct="1">
              <a:lnSpc>
                <a:spcPct val="80000"/>
              </a:lnSpc>
              <a:buFontTx/>
              <a:buNone/>
              <a:defRPr/>
            </a:pPr>
            <a:r>
              <a:rPr lang="en-US" altLang="it-IT" sz="2000" b="1" dirty="0"/>
              <a:t>Step 2</a:t>
            </a:r>
            <a:r>
              <a:rPr lang="en-US" altLang="it-IT" sz="2000" dirty="0"/>
              <a:t>.</a:t>
            </a:r>
            <a:r>
              <a:rPr lang="en-US" altLang="it-IT" sz="2000" dirty="0">
                <a:solidFill>
                  <a:srgbClr val="00B050"/>
                </a:solidFill>
              </a:rPr>
              <a:t> (</a:t>
            </a:r>
            <a:r>
              <a:rPr lang="en-US" altLang="it-IT" sz="2000" i="1" dirty="0">
                <a:solidFill>
                  <a:srgbClr val="00B050"/>
                </a:solidFill>
              </a:rPr>
              <a:t>explore neighborhood)</a:t>
            </a:r>
          </a:p>
          <a:p>
            <a:pPr eaLnBrk="1" hangingPunct="1">
              <a:lnSpc>
                <a:spcPct val="80000"/>
              </a:lnSpc>
              <a:buFontTx/>
              <a:buNone/>
              <a:defRPr/>
            </a:pPr>
            <a:r>
              <a:rPr lang="en-US" altLang="it-IT" sz="2000" dirty="0"/>
              <a:t>At </a:t>
            </a:r>
            <a:r>
              <a:rPr lang="en-US" altLang="it-IT" sz="2000" dirty="0" err="1"/>
              <a:t>iter</a:t>
            </a:r>
            <a:r>
              <a:rPr lang="en-US" altLang="it-IT" sz="2000" dirty="0"/>
              <a:t> </a:t>
            </a:r>
            <a:r>
              <a:rPr lang="en-US" altLang="it-IT" sz="2000" i="1" dirty="0"/>
              <a:t>k) </a:t>
            </a:r>
          </a:p>
          <a:p>
            <a:pPr eaLnBrk="1" hangingPunct="1">
              <a:lnSpc>
                <a:spcPct val="80000"/>
              </a:lnSpc>
              <a:buFontTx/>
              <a:buNone/>
              <a:defRPr/>
            </a:pPr>
            <a:r>
              <a:rPr lang="en-US" altLang="it-IT" sz="2000" i="1" dirty="0">
                <a:solidFill>
                  <a:srgbClr val="FF0000"/>
                </a:solidFill>
                <a:effectLst>
                  <a:outerShdw blurRad="38100" dist="38100" dir="2700000" algn="tl">
                    <a:srgbClr val="000000">
                      <a:alpha val="43137"/>
                    </a:srgbClr>
                  </a:outerShdw>
                </a:effectLst>
              </a:rPr>
              <a:t>select</a:t>
            </a:r>
            <a:r>
              <a:rPr lang="en-US" altLang="it-IT" sz="2000" dirty="0"/>
              <a:t> </a:t>
            </a:r>
            <a:r>
              <a:rPr lang="en-US" altLang="it-IT" sz="2000" i="1" dirty="0" err="1"/>
              <a:t>S</a:t>
            </a:r>
            <a:r>
              <a:rPr lang="en-US" altLang="it-IT" sz="2000" i="1" baseline="-25000" dirty="0" err="1"/>
              <a:t>c</a:t>
            </a:r>
            <a:r>
              <a:rPr lang="en-US" altLang="it-IT" sz="2000" i="1" dirty="0"/>
              <a:t> ≠ </a:t>
            </a:r>
            <a:r>
              <a:rPr lang="en-US" altLang="it-IT" sz="2000" i="1" dirty="0" err="1"/>
              <a:t>S</a:t>
            </a:r>
            <a:r>
              <a:rPr lang="en-US" altLang="it-IT" sz="2000" i="1" baseline="-25000" dirty="0" err="1"/>
              <a:t>k</a:t>
            </a:r>
            <a:r>
              <a:rPr lang="en-US" altLang="it-IT" sz="2000" i="1" baseline="-25000" dirty="0"/>
              <a:t> </a:t>
            </a:r>
            <a:r>
              <a:rPr lang="en-US" altLang="it-IT" sz="20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2000" dirty="0">
                <a:solidFill>
                  <a:srgbClr val="FF0000"/>
                </a:solidFill>
              </a:rPr>
              <a:t>Neighborhood</a:t>
            </a:r>
            <a:r>
              <a:rPr lang="en-US" altLang="it-IT" sz="2000" dirty="0"/>
              <a:t>(</a:t>
            </a:r>
            <a:r>
              <a:rPr lang="en-US" altLang="it-IT" sz="2000" i="1" dirty="0" err="1"/>
              <a:t>S</a:t>
            </a:r>
            <a:r>
              <a:rPr lang="en-US" altLang="it-IT" sz="2000" i="1" baseline="-25000" dirty="0" err="1"/>
              <a:t>k</a:t>
            </a:r>
            <a:r>
              <a:rPr lang="en-US" altLang="it-IT" sz="2000" dirty="0"/>
              <a:t>) 	</a:t>
            </a:r>
            <a:r>
              <a:rPr lang="en-US" altLang="it-IT" sz="2000" dirty="0">
                <a:solidFill>
                  <a:srgbClr val="00B050"/>
                </a:solidFill>
              </a:rPr>
              <a:t>(</a:t>
            </a:r>
            <a:r>
              <a:rPr lang="en-US" altLang="it-IT" sz="2000" i="1" dirty="0" err="1">
                <a:solidFill>
                  <a:srgbClr val="00B050"/>
                </a:solidFill>
              </a:rPr>
              <a:t>possibily</a:t>
            </a:r>
            <a:r>
              <a:rPr lang="en-US" altLang="it-IT" sz="2000" i="1" dirty="0">
                <a:solidFill>
                  <a:srgbClr val="00B050"/>
                </a:solidFill>
              </a:rPr>
              <a:t> the best in N(</a:t>
            </a:r>
            <a:r>
              <a:rPr lang="en-US" altLang="it-IT" sz="2000" i="1" dirty="0" err="1">
                <a:solidFill>
                  <a:srgbClr val="00B050"/>
                </a:solidFill>
              </a:rPr>
              <a:t>S</a:t>
            </a:r>
            <a:r>
              <a:rPr lang="en-US" altLang="it-IT" sz="2000" i="1" baseline="-25000" dirty="0" err="1">
                <a:solidFill>
                  <a:srgbClr val="00B050"/>
                </a:solidFill>
              </a:rPr>
              <a:t>k</a:t>
            </a:r>
            <a:r>
              <a:rPr lang="en-US" altLang="it-IT" sz="2000" i="1" dirty="0">
                <a:solidFill>
                  <a:srgbClr val="00B050"/>
                </a:solidFill>
              </a:rPr>
              <a:t>))</a:t>
            </a:r>
          </a:p>
          <a:p>
            <a:pPr eaLnBrk="1" hangingPunct="1">
              <a:lnSpc>
                <a:spcPct val="80000"/>
              </a:lnSpc>
              <a:buFontTx/>
              <a:buNone/>
              <a:defRPr/>
            </a:pPr>
            <a:r>
              <a:rPr lang="en-US" altLang="it-IT" sz="2000" b="1" dirty="0"/>
              <a:t>If </a:t>
            </a:r>
            <a:r>
              <a:rPr lang="en-US" altLang="it-IT" sz="2000" i="1" dirty="0"/>
              <a:t>f</a:t>
            </a:r>
            <a:r>
              <a:rPr lang="en-US" altLang="it-IT" sz="2000" dirty="0"/>
              <a:t>(</a:t>
            </a:r>
            <a:r>
              <a:rPr lang="en-US" altLang="it-IT" sz="2000" i="1" dirty="0"/>
              <a:t>S</a:t>
            </a:r>
            <a:r>
              <a:rPr lang="en-US" altLang="it-IT" sz="2000" i="1" baseline="-25000" dirty="0"/>
              <a:t>c</a:t>
            </a:r>
            <a:r>
              <a:rPr lang="en-US" altLang="it-IT" sz="2000" dirty="0"/>
              <a:t>) &lt; </a:t>
            </a:r>
            <a:r>
              <a:rPr lang="en-US" altLang="it-IT" sz="2000" i="1" dirty="0"/>
              <a:t>f</a:t>
            </a:r>
            <a:r>
              <a:rPr lang="en-US" altLang="it-IT" sz="2000" dirty="0"/>
              <a:t>(</a:t>
            </a:r>
            <a:r>
              <a:rPr lang="en-US" altLang="it-IT" sz="2000" i="1" dirty="0" err="1"/>
              <a:t>S</a:t>
            </a:r>
            <a:r>
              <a:rPr lang="en-US" altLang="it-IT" sz="2000" i="1" baseline="-25000" dirty="0" err="1"/>
              <a:t>best</a:t>
            </a:r>
            <a:r>
              <a:rPr lang="en-US" altLang="it-IT" sz="2000" dirty="0"/>
              <a:t>) </a:t>
            </a:r>
            <a:r>
              <a:rPr lang="en-US" altLang="it-IT" sz="2000" b="1" dirty="0"/>
              <a:t>then </a:t>
            </a:r>
            <a:r>
              <a:rPr lang="en-US" altLang="it-IT" sz="2000" i="1" dirty="0" err="1"/>
              <a:t>S</a:t>
            </a:r>
            <a:r>
              <a:rPr lang="en-US" altLang="it-IT" sz="2000" i="1" baseline="-25000" dirty="0" err="1"/>
              <a:t>best</a:t>
            </a:r>
            <a:r>
              <a:rPr lang="en-US" altLang="it-IT" sz="2000" dirty="0"/>
              <a:t> := </a:t>
            </a:r>
            <a:r>
              <a:rPr lang="en-US" altLang="it-IT" sz="2000" i="1" dirty="0"/>
              <a:t>S</a:t>
            </a:r>
            <a:r>
              <a:rPr lang="en-US" altLang="it-IT" sz="2000" i="1" baseline="-25000" dirty="0"/>
              <a:t>c</a:t>
            </a:r>
            <a:r>
              <a:rPr lang="en-US" altLang="it-IT" sz="2000" i="1" dirty="0"/>
              <a:t>, S</a:t>
            </a:r>
            <a:r>
              <a:rPr lang="en-US" altLang="it-IT" sz="2000" i="1" baseline="-25000" dirty="0"/>
              <a:t>k+1</a:t>
            </a:r>
            <a:r>
              <a:rPr lang="en-US" altLang="it-IT" sz="2000" i="1" dirty="0"/>
              <a:t> :</a:t>
            </a:r>
            <a:r>
              <a:rPr lang="en-US" altLang="it-IT" sz="2000" dirty="0"/>
              <a:t>= </a:t>
            </a:r>
            <a:r>
              <a:rPr lang="en-US" altLang="it-IT" sz="2000" i="1" dirty="0"/>
              <a:t>S</a:t>
            </a:r>
            <a:r>
              <a:rPr lang="en-US" altLang="it-IT" sz="2000" i="1" baseline="-25000" dirty="0"/>
              <a:t>c</a:t>
            </a:r>
            <a:r>
              <a:rPr lang="en-US" altLang="it-IT" sz="2000" i="1" dirty="0"/>
              <a:t>, </a:t>
            </a:r>
            <a:r>
              <a:rPr lang="en-US" altLang="it-IT" sz="2000" dirty="0"/>
              <a:t>go to Step 3 </a:t>
            </a:r>
            <a:r>
              <a:rPr lang="en-US" altLang="it-IT" sz="2000" i="1" dirty="0">
                <a:solidFill>
                  <a:srgbClr val="00B050"/>
                </a:solidFill>
              </a:rPr>
              <a:t>(aspiration criteria)</a:t>
            </a:r>
          </a:p>
          <a:p>
            <a:pPr eaLnBrk="1" hangingPunct="1">
              <a:lnSpc>
                <a:spcPct val="80000"/>
              </a:lnSpc>
              <a:buFontTx/>
              <a:buNone/>
              <a:defRPr/>
            </a:pPr>
            <a:r>
              <a:rPr lang="en-US" altLang="it-IT" sz="2000" b="1" dirty="0"/>
              <a:t>If </a:t>
            </a:r>
            <a:r>
              <a:rPr lang="en-US" altLang="it-IT" sz="2000" dirty="0"/>
              <a:t>the move that transforms </a:t>
            </a:r>
            <a:r>
              <a:rPr lang="en-US" altLang="it-IT" sz="2000" i="1" dirty="0" err="1"/>
              <a:t>S</a:t>
            </a:r>
            <a:r>
              <a:rPr lang="en-US" altLang="it-IT" sz="2000" i="1" baseline="-25000" dirty="0" err="1"/>
              <a:t>k</a:t>
            </a:r>
            <a:r>
              <a:rPr lang="en-US" altLang="it-IT" sz="2000" dirty="0" err="1"/>
              <a:t>→</a:t>
            </a:r>
            <a:r>
              <a:rPr lang="en-US" altLang="it-IT" sz="2000" i="1" dirty="0" err="1"/>
              <a:t>S</a:t>
            </a:r>
            <a:r>
              <a:rPr lang="en-US" altLang="it-IT" sz="2000" i="1" baseline="-25000" dirty="0" err="1"/>
              <a:t>c</a:t>
            </a:r>
            <a:r>
              <a:rPr lang="en-US" altLang="it-IT" sz="2000" i="1" dirty="0"/>
              <a:t> </a:t>
            </a:r>
            <a:r>
              <a:rPr lang="en-US" altLang="it-IT" sz="2000" b="1" dirty="0">
                <a:sym typeface="Symbol" panose="05050102010706020507" pitchFamily="18" charset="2"/>
              </a:rPr>
              <a:t></a:t>
            </a:r>
            <a:r>
              <a:rPr lang="en-US" altLang="it-IT" sz="2000" i="1" dirty="0">
                <a:sym typeface="Symbol" panose="05050102010706020507" pitchFamily="18" charset="2"/>
              </a:rPr>
              <a:t> </a:t>
            </a:r>
            <a:r>
              <a:rPr lang="en-US" altLang="it-IT" sz="2000" dirty="0" err="1">
                <a:solidFill>
                  <a:srgbClr val="FF0000"/>
                </a:solidFill>
              </a:rPr>
              <a:t>tabu</a:t>
            </a:r>
            <a:r>
              <a:rPr lang="en-US" altLang="it-IT" sz="2000" dirty="0">
                <a:solidFill>
                  <a:srgbClr val="FF0000"/>
                </a:solidFill>
              </a:rPr>
              <a:t>-list</a:t>
            </a:r>
          </a:p>
          <a:p>
            <a:pPr eaLnBrk="1" hangingPunct="1">
              <a:lnSpc>
                <a:spcPct val="80000"/>
              </a:lnSpc>
              <a:buFontTx/>
              <a:buNone/>
              <a:defRPr/>
            </a:pPr>
            <a:r>
              <a:rPr lang="en-US" altLang="it-IT" sz="2000" b="1" dirty="0"/>
              <a:t>	then </a:t>
            </a:r>
            <a:r>
              <a:rPr lang="en-US" altLang="it-IT" sz="2000" dirty="0"/>
              <a:t>go to Step 2 					    </a:t>
            </a:r>
            <a:r>
              <a:rPr lang="en-US" altLang="it-IT" sz="2000" i="1" dirty="0">
                <a:solidFill>
                  <a:srgbClr val="00B050"/>
                </a:solidFill>
              </a:rPr>
              <a:t>(skip </a:t>
            </a:r>
            <a:r>
              <a:rPr lang="en-US" altLang="it-IT" sz="2000" i="1" dirty="0" err="1">
                <a:solidFill>
                  <a:srgbClr val="00B050"/>
                </a:solidFill>
              </a:rPr>
              <a:t>S</a:t>
            </a:r>
            <a:r>
              <a:rPr lang="en-US" altLang="it-IT" sz="2000" i="1" baseline="-25000" dirty="0" err="1">
                <a:solidFill>
                  <a:srgbClr val="00B050"/>
                </a:solidFill>
              </a:rPr>
              <a:t>c</a:t>
            </a:r>
            <a:r>
              <a:rPr lang="en-US" altLang="it-IT" sz="2000" i="1" dirty="0">
                <a:solidFill>
                  <a:srgbClr val="00B050"/>
                </a:solidFill>
              </a:rPr>
              <a:t>)</a:t>
            </a:r>
          </a:p>
          <a:p>
            <a:pPr eaLnBrk="1" hangingPunct="1">
              <a:lnSpc>
                <a:spcPct val="80000"/>
              </a:lnSpc>
              <a:buFontTx/>
              <a:buNone/>
              <a:defRPr/>
            </a:pPr>
            <a:r>
              <a:rPr lang="en-US" altLang="it-IT" sz="2000" b="1" dirty="0"/>
              <a:t>     else (</a:t>
            </a:r>
            <a:r>
              <a:rPr lang="en-US" altLang="it-IT" sz="2000" dirty="0"/>
              <a:t>the move </a:t>
            </a:r>
            <a:r>
              <a:rPr lang="en-US" altLang="it-IT" sz="2000" i="1" dirty="0" err="1"/>
              <a:t>S</a:t>
            </a:r>
            <a:r>
              <a:rPr lang="en-US" altLang="it-IT" sz="2000" i="1" baseline="-25000" dirty="0" err="1"/>
              <a:t>k</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is not forbidden)</a:t>
            </a:r>
          </a:p>
          <a:p>
            <a:pPr eaLnBrk="1" hangingPunct="1">
              <a:lnSpc>
                <a:spcPct val="80000"/>
              </a:lnSpc>
              <a:buFontTx/>
              <a:buNone/>
              <a:defRPr/>
            </a:pPr>
            <a:r>
              <a:rPr lang="en-US" altLang="it-IT" sz="2000" b="1" dirty="0"/>
              <a:t>	        </a:t>
            </a:r>
            <a:r>
              <a:rPr lang="en-US" altLang="it-IT" sz="2000" i="1" dirty="0"/>
              <a:t>S</a:t>
            </a:r>
            <a:r>
              <a:rPr lang="en-US" altLang="it-IT" sz="2000" i="1" baseline="-25000" dirty="0"/>
              <a:t>k+1</a:t>
            </a:r>
            <a:r>
              <a:rPr lang="en-US" altLang="it-IT" sz="2000" i="1" dirty="0"/>
              <a:t> :</a:t>
            </a:r>
            <a:r>
              <a:rPr lang="en-US" altLang="it-IT" sz="2000" dirty="0"/>
              <a:t>= </a:t>
            </a:r>
            <a:r>
              <a:rPr lang="en-US" altLang="it-IT" sz="2000" i="1" dirty="0" err="1"/>
              <a:t>S</a:t>
            </a:r>
            <a:r>
              <a:rPr lang="en-US" altLang="it-IT" sz="2000" i="1" baseline="-25000" dirty="0" err="1"/>
              <a:t>c</a:t>
            </a:r>
            <a:r>
              <a:rPr lang="en-US" altLang="it-IT" sz="2000" i="1" baseline="-25000" dirty="0"/>
              <a:t>                                                                </a:t>
            </a:r>
            <a:r>
              <a:rPr lang="en-US" altLang="it-IT" sz="2000" i="1" dirty="0">
                <a:solidFill>
                  <a:srgbClr val="00B050"/>
                </a:solidFill>
              </a:rPr>
              <a:t>(update current solution)</a:t>
            </a:r>
          </a:p>
          <a:p>
            <a:pPr eaLnBrk="1" hangingPunct="1">
              <a:lnSpc>
                <a:spcPct val="80000"/>
              </a:lnSpc>
              <a:buFontTx/>
              <a:buNone/>
              <a:defRPr/>
            </a:pPr>
            <a:r>
              <a:rPr lang="en-US" altLang="it-IT" sz="2000" dirty="0"/>
              <a:t>		</a:t>
            </a:r>
            <a:r>
              <a:rPr lang="en-US" altLang="it-IT" sz="2000" dirty="0">
                <a:solidFill>
                  <a:srgbClr val="FF0000"/>
                </a:solidFill>
              </a:rPr>
              <a:t>insert the inverted move</a:t>
            </a:r>
            <a:r>
              <a:rPr lang="en-US" altLang="it-IT" sz="2000" dirty="0"/>
              <a:t> (</a:t>
            </a:r>
            <a:r>
              <a:rPr lang="en-US" altLang="it-IT" sz="2000" i="1" dirty="0" err="1"/>
              <a:t>S</a:t>
            </a:r>
            <a:r>
              <a:rPr lang="en-US" altLang="it-IT" sz="2000" i="1" baseline="-25000" dirty="0" err="1"/>
              <a:t>c</a:t>
            </a:r>
            <a:r>
              <a:rPr lang="en-US" altLang="it-IT" sz="2000" i="1" dirty="0"/>
              <a:t> </a:t>
            </a:r>
            <a:r>
              <a:rPr lang="en-US" altLang="it-IT" sz="2000" dirty="0"/>
              <a:t>→ </a:t>
            </a:r>
            <a:r>
              <a:rPr lang="en-US" altLang="it-IT" sz="2000" i="1" dirty="0" err="1"/>
              <a:t>S</a:t>
            </a:r>
            <a:r>
              <a:rPr lang="en-US" altLang="it-IT" sz="2000" i="1" baseline="-25000" dirty="0" err="1"/>
              <a:t>k</a:t>
            </a:r>
            <a:r>
              <a:rPr lang="en-US" altLang="it-IT" sz="2000" dirty="0"/>
              <a:t>) in the </a:t>
            </a:r>
            <a:r>
              <a:rPr lang="en-US" altLang="it-IT" sz="2000" dirty="0" err="1"/>
              <a:t>tabu</a:t>
            </a:r>
            <a:r>
              <a:rPr lang="en-US" altLang="it-IT" sz="2000" dirty="0"/>
              <a:t> list</a:t>
            </a:r>
          </a:p>
          <a:p>
            <a:pPr eaLnBrk="1" hangingPunct="1">
              <a:lnSpc>
                <a:spcPct val="80000"/>
              </a:lnSpc>
              <a:buFontTx/>
              <a:buNone/>
              <a:defRPr/>
            </a:pPr>
            <a:r>
              <a:rPr lang="en-US" altLang="it-IT" sz="2000" dirty="0"/>
              <a:t>		remove the last </a:t>
            </a:r>
            <a:r>
              <a:rPr lang="en-US" altLang="it-IT" sz="2000" dirty="0" err="1"/>
              <a:t>tabu</a:t>
            </a:r>
            <a:r>
              <a:rPr lang="en-US" altLang="it-IT" sz="2000" dirty="0"/>
              <a:t> move from the </a:t>
            </a:r>
            <a:r>
              <a:rPr lang="en-US" altLang="it-IT" sz="2000" dirty="0" err="1"/>
              <a:t>tabu</a:t>
            </a:r>
            <a:r>
              <a:rPr lang="en-US" altLang="it-IT" sz="2000" dirty="0"/>
              <a:t>-list      </a:t>
            </a:r>
            <a:r>
              <a:rPr lang="en-US" altLang="it-IT" sz="2000" i="1" dirty="0">
                <a:solidFill>
                  <a:srgbClr val="00B050"/>
                </a:solidFill>
              </a:rPr>
              <a:t>(FIFO policy)</a:t>
            </a:r>
          </a:p>
          <a:p>
            <a:pPr eaLnBrk="1" hangingPunct="1">
              <a:lnSpc>
                <a:spcPct val="80000"/>
              </a:lnSpc>
              <a:buFontTx/>
              <a:buNone/>
              <a:defRPr/>
            </a:pPr>
            <a:r>
              <a:rPr lang="en-US" altLang="it-IT" sz="2000" dirty="0"/>
              <a:t>Go to </a:t>
            </a:r>
            <a:r>
              <a:rPr lang="en-US" altLang="it-IT" sz="2000" b="1" dirty="0"/>
              <a:t>Step 3</a:t>
            </a:r>
            <a:r>
              <a:rPr lang="en-US" altLang="it-IT" sz="2000" dirty="0"/>
              <a:t>.</a:t>
            </a:r>
          </a:p>
          <a:p>
            <a:pPr eaLnBrk="1" hangingPunct="1">
              <a:lnSpc>
                <a:spcPct val="80000"/>
              </a:lnSpc>
              <a:buFontTx/>
              <a:buNone/>
              <a:defRPr/>
            </a:pPr>
            <a:endParaRPr lang="en-US" altLang="it-IT" sz="2000" dirty="0"/>
          </a:p>
          <a:p>
            <a:pPr eaLnBrk="1" hangingPunct="1">
              <a:lnSpc>
                <a:spcPct val="80000"/>
              </a:lnSpc>
              <a:buFontTx/>
              <a:buNone/>
              <a:defRPr/>
            </a:pPr>
            <a:r>
              <a:rPr lang="en-US" altLang="it-IT" sz="2000" b="1" dirty="0"/>
              <a:t>Step 3</a:t>
            </a:r>
            <a:r>
              <a:rPr lang="en-US" altLang="it-IT" sz="2000" dirty="0"/>
              <a:t>. </a:t>
            </a:r>
            <a:r>
              <a:rPr lang="en-US" altLang="it-IT" sz="2000" i="1" dirty="0">
                <a:solidFill>
                  <a:srgbClr val="00B050"/>
                </a:solidFill>
              </a:rPr>
              <a:t>(stop or loop)</a:t>
            </a:r>
            <a:endParaRPr lang="en-US" altLang="it-IT" sz="2000" dirty="0"/>
          </a:p>
          <a:p>
            <a:pPr eaLnBrk="1" hangingPunct="1">
              <a:lnSpc>
                <a:spcPct val="80000"/>
              </a:lnSpc>
              <a:buFontTx/>
              <a:buNone/>
              <a:defRPr/>
            </a:pPr>
            <a:r>
              <a:rPr lang="en-US" altLang="it-IT" sz="2000" i="1" dirty="0"/>
              <a:t>k = k</a:t>
            </a:r>
            <a:r>
              <a:rPr lang="en-US" altLang="it-IT" sz="2000" dirty="0"/>
              <a:t>+1 </a:t>
            </a:r>
            <a:r>
              <a:rPr lang="en-US" altLang="it-IT" sz="2000" i="1" dirty="0"/>
              <a:t>;</a:t>
            </a:r>
          </a:p>
          <a:p>
            <a:pPr eaLnBrk="1" hangingPunct="1">
              <a:lnSpc>
                <a:spcPct val="80000"/>
              </a:lnSpc>
              <a:buFontTx/>
              <a:buNone/>
              <a:defRPr/>
            </a:pPr>
            <a:r>
              <a:rPr lang="en-US" altLang="it-IT" sz="2000" b="1" dirty="0"/>
              <a:t>If (</a:t>
            </a:r>
            <a:r>
              <a:rPr lang="en-US" altLang="it-IT" sz="2000" i="1" dirty="0">
                <a:solidFill>
                  <a:srgbClr val="FF0000"/>
                </a:solidFill>
              </a:rPr>
              <a:t>stopping condition</a:t>
            </a:r>
            <a:r>
              <a:rPr lang="en-US" altLang="it-IT" sz="2000" i="1" dirty="0"/>
              <a:t> = </a:t>
            </a:r>
            <a:r>
              <a:rPr lang="en-US" altLang="it-IT" sz="2000" dirty="0"/>
              <a:t>true) </a:t>
            </a:r>
            <a:r>
              <a:rPr lang="en-US" altLang="it-IT" sz="2000" b="1" dirty="0"/>
              <a:t>then </a:t>
            </a:r>
            <a:r>
              <a:rPr lang="en-US" altLang="it-IT" sz="2000" dirty="0"/>
              <a:t>STOP</a:t>
            </a:r>
          </a:p>
          <a:p>
            <a:pPr eaLnBrk="1" hangingPunct="1">
              <a:lnSpc>
                <a:spcPct val="80000"/>
              </a:lnSpc>
              <a:buFontTx/>
              <a:buNone/>
              <a:defRPr/>
            </a:pPr>
            <a:r>
              <a:rPr lang="en-US" altLang="it-IT" sz="2000" dirty="0"/>
              <a:t>					  Return(</a:t>
            </a:r>
            <a:r>
              <a:rPr lang="en-US" altLang="it-IT" sz="2000" i="1" dirty="0" err="1"/>
              <a:t>S</a:t>
            </a:r>
            <a:r>
              <a:rPr lang="en-US" altLang="it-IT" sz="2000" i="1" baseline="-25000" dirty="0" err="1"/>
              <a:t>best</a:t>
            </a:r>
            <a:r>
              <a:rPr lang="en-US" altLang="it-IT" sz="2000" dirty="0"/>
              <a:t>)</a:t>
            </a:r>
          </a:p>
          <a:p>
            <a:pPr eaLnBrk="1" hangingPunct="1">
              <a:lnSpc>
                <a:spcPct val="80000"/>
              </a:lnSpc>
              <a:buFontTx/>
              <a:buNone/>
              <a:defRPr/>
            </a:pPr>
            <a:r>
              <a:rPr lang="en-US" altLang="it-IT" sz="2000" b="1" dirty="0"/>
              <a:t>				       else </a:t>
            </a:r>
            <a:r>
              <a:rPr lang="en-US" altLang="it-IT" sz="2000" dirty="0"/>
              <a:t>go to </a:t>
            </a:r>
            <a:r>
              <a:rPr lang="en-US" altLang="it-IT" sz="2000" b="1" dirty="0"/>
              <a:t>Step 2</a:t>
            </a:r>
          </a:p>
        </p:txBody>
      </p:sp>
      <p:sp>
        <p:nvSpPr>
          <p:cNvPr id="73731" name="Text Box 4">
            <a:extLst>
              <a:ext uri="{FF2B5EF4-FFF2-40B4-BE49-F238E27FC236}">
                <a16:creationId xmlns:a16="http://schemas.microsoft.com/office/drawing/2014/main" id="{694C927B-7805-C96C-E65B-F909491791F7}"/>
              </a:ext>
            </a:extLst>
          </p:cNvPr>
          <p:cNvSpPr txBox="1">
            <a:spLocks noChangeArrowheads="1"/>
          </p:cNvSpPr>
          <p:nvPr/>
        </p:nvSpPr>
        <p:spPr bwMode="auto">
          <a:xfrm>
            <a:off x="7604125" y="265114"/>
            <a:ext cx="1809750" cy="923925"/>
          </a:xfrm>
          <a:prstGeom prst="rect">
            <a:avLst/>
          </a:prstGeom>
          <a:noFill/>
          <a:ln w="9525">
            <a:solidFill>
              <a:schemeClr val="tx1"/>
            </a:solidFill>
            <a:prstDash val="lg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solidFill>
                  <a:srgbClr val="FF0000"/>
                </a:solidFill>
              </a:rPr>
              <a:t>Schema di </a:t>
            </a:r>
          </a:p>
          <a:p>
            <a:pPr algn="ctr" eaLnBrk="1" hangingPunct="1">
              <a:spcBef>
                <a:spcPct val="0"/>
              </a:spcBef>
              <a:buFontTx/>
              <a:buNone/>
            </a:pPr>
            <a:r>
              <a:rPr lang="en-US" altLang="it-IT" sz="1800">
                <a:solidFill>
                  <a:srgbClr val="FF0000"/>
                </a:solidFill>
              </a:rPr>
              <a:t>TABU SEARCH</a:t>
            </a:r>
          </a:p>
          <a:p>
            <a:pPr algn="ctr" eaLnBrk="1" hangingPunct="1">
              <a:spcBef>
                <a:spcPct val="0"/>
              </a:spcBef>
              <a:buFontTx/>
              <a:buNone/>
            </a:pPr>
            <a:r>
              <a:rPr lang="en-US" altLang="it-IT" sz="1800" i="1">
                <a:solidFill>
                  <a:srgbClr val="FF0000"/>
                </a:solidFill>
              </a:rPr>
              <a:t>Min f(x)</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566BF56F-E04D-51DA-B8EF-630DA74CF78F}"/>
              </a:ext>
            </a:extLst>
          </p:cNvPr>
          <p:cNvSpPr>
            <a:spLocks noGrp="1" noChangeArrowheads="1"/>
          </p:cNvSpPr>
          <p:nvPr>
            <p:ph type="title"/>
          </p:nvPr>
        </p:nvSpPr>
        <p:spPr>
          <a:xfrm>
            <a:off x="1828800" y="141288"/>
            <a:ext cx="8229600" cy="11430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Per </a:t>
            </a:r>
            <a:r>
              <a:rPr lang="en-US" altLang="it-IT" sz="2800" dirty="0" err="1">
                <a:solidFill>
                  <a:srgbClr val="0066FF"/>
                </a:solidFill>
                <a:effectLst>
                  <a:outerShdw blurRad="38100" dist="38100" dir="2700000" algn="tl">
                    <a:srgbClr val="C0C0C0"/>
                  </a:outerShdw>
                </a:effectLst>
              </a:rPr>
              <a:t>definire</a:t>
            </a:r>
            <a:r>
              <a:rPr lang="en-US" altLang="it-IT" sz="2800" dirty="0">
                <a:solidFill>
                  <a:srgbClr val="0066FF"/>
                </a:solidFill>
                <a:effectLst>
                  <a:outerShdw blurRad="38100" dist="38100" dir="2700000" algn="tl">
                    <a:srgbClr val="C0C0C0"/>
                  </a:outerShdw>
                </a:effectLst>
              </a:rPr>
              <a:t> un </a:t>
            </a:r>
            <a:r>
              <a:rPr lang="en-US" altLang="it-IT" sz="2800" dirty="0" err="1">
                <a:solidFill>
                  <a:srgbClr val="0066FF"/>
                </a:solidFill>
                <a:effectLst>
                  <a:outerShdw blurRad="38100" dist="38100" dir="2700000" algn="tl">
                    <a:srgbClr val="C0C0C0"/>
                  </a:outerShdw>
                </a:effectLst>
              </a:rPr>
              <a:t>algoritmo</a:t>
            </a:r>
            <a:r>
              <a:rPr lang="en-US" altLang="it-IT" sz="2800" dirty="0">
                <a:solidFill>
                  <a:srgbClr val="0066FF"/>
                </a:solidFill>
                <a:effectLst>
                  <a:outerShdw blurRad="38100" dist="38100" dir="2700000" algn="tl">
                    <a:srgbClr val="C0C0C0"/>
                  </a:outerShdw>
                </a:effectLst>
              </a:rPr>
              <a:t> TS </a:t>
            </a:r>
            <a:r>
              <a:rPr lang="en-US" altLang="it-IT" sz="2800" dirty="0" err="1">
                <a:solidFill>
                  <a:srgbClr val="0066FF"/>
                </a:solidFill>
                <a:effectLst>
                  <a:outerShdw blurRad="38100" dist="38100" dir="2700000" algn="tl">
                    <a:srgbClr val="C0C0C0"/>
                  </a:outerShdw>
                </a:effectLst>
              </a:rPr>
              <a:t>occorre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instanziare</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almeno</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seguenti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passi</a:t>
            </a:r>
            <a:endParaRPr lang="en-US" altLang="it-IT" sz="2800" dirty="0">
              <a:solidFill>
                <a:srgbClr val="0066FF"/>
              </a:solidFill>
              <a:effectLst>
                <a:outerShdw blurRad="38100" dist="38100" dir="2700000" algn="tl">
                  <a:srgbClr val="C0C0C0"/>
                </a:outerShdw>
              </a:effectLst>
            </a:endParaRPr>
          </a:p>
        </p:txBody>
      </p:sp>
      <p:sp>
        <p:nvSpPr>
          <p:cNvPr id="146435" name="Rectangle 3">
            <a:extLst>
              <a:ext uri="{FF2B5EF4-FFF2-40B4-BE49-F238E27FC236}">
                <a16:creationId xmlns:a16="http://schemas.microsoft.com/office/drawing/2014/main" id="{AA8E0C8C-19DF-FD95-8387-2A954D598681}"/>
              </a:ext>
            </a:extLst>
          </p:cNvPr>
          <p:cNvSpPr>
            <a:spLocks noGrp="1" noChangeArrowheads="1"/>
          </p:cNvSpPr>
          <p:nvPr>
            <p:ph type="body" idx="1"/>
          </p:nvPr>
        </p:nvSpPr>
        <p:spPr>
          <a:xfrm>
            <a:off x="1524000" y="1524000"/>
            <a:ext cx="8534400" cy="5105400"/>
          </a:xfrm>
        </p:spPr>
        <p:txBody>
          <a:bodyPr/>
          <a:lstStyle/>
          <a:p>
            <a:pPr eaLnBrk="1" hangingPunct="1">
              <a:defRPr/>
            </a:pPr>
            <a:r>
              <a:rPr lang="en-US" altLang="it-IT" sz="2400" dirty="0" err="1"/>
              <a:t>Inizializzazione</a:t>
            </a:r>
            <a:endParaRPr lang="en-US" altLang="it-IT" sz="2400" dirty="0"/>
          </a:p>
          <a:p>
            <a:pPr eaLnBrk="1" hangingPunct="1">
              <a:defRPr/>
            </a:pPr>
            <a:r>
              <a:rPr lang="en-US" altLang="it-IT" sz="2400" dirty="0" err="1"/>
              <a:t>Intorno</a:t>
            </a:r>
            <a:r>
              <a:rPr lang="en-US" altLang="it-IT" sz="2400" dirty="0"/>
              <a:t> (</a:t>
            </a:r>
            <a:r>
              <a:rPr lang="en-US" altLang="it-IT" sz="2400" dirty="0" err="1"/>
              <a:t>mossa</a:t>
            </a:r>
            <a:r>
              <a:rPr lang="en-US" altLang="it-IT" sz="2400" dirty="0"/>
              <a:t> + </a:t>
            </a:r>
            <a:r>
              <a:rPr lang="en-US" altLang="it-IT" sz="2400" dirty="0" err="1"/>
              <a:t>esplorazione</a:t>
            </a:r>
            <a:r>
              <a:rPr lang="en-US" altLang="it-IT" sz="2400" dirty="0"/>
              <a:t> </a:t>
            </a:r>
            <a:r>
              <a:rPr lang="en-US" altLang="it-IT" sz="2400" dirty="0" err="1"/>
              <a:t>intorno</a:t>
            </a:r>
            <a:r>
              <a:rPr lang="en-US" altLang="it-IT" sz="2400" dirty="0"/>
              <a:t>)</a:t>
            </a:r>
          </a:p>
          <a:p>
            <a:pPr eaLnBrk="1" hangingPunct="1">
              <a:defRPr/>
            </a:pPr>
            <a:r>
              <a:rPr lang="en-US" altLang="it-IT" sz="2400" dirty="0" err="1">
                <a:solidFill>
                  <a:srgbClr val="C00000"/>
                </a:solidFill>
              </a:rPr>
              <a:t>Lista</a:t>
            </a:r>
            <a:r>
              <a:rPr lang="en-US" altLang="it-IT" sz="2400" dirty="0">
                <a:solidFill>
                  <a:srgbClr val="C00000"/>
                </a:solidFill>
              </a:rPr>
              <a:t> </a:t>
            </a:r>
            <a:r>
              <a:rPr lang="en-US" altLang="it-IT" sz="2400" dirty="0" err="1">
                <a:solidFill>
                  <a:srgbClr val="C00000"/>
                </a:solidFill>
              </a:rPr>
              <a:t>tabu</a:t>
            </a:r>
            <a:r>
              <a:rPr lang="en-US" altLang="it-IT" sz="2400" dirty="0">
                <a:solidFill>
                  <a:srgbClr val="C00000"/>
                </a:solidFill>
              </a:rPr>
              <a:t> </a:t>
            </a:r>
            <a:r>
              <a:rPr lang="en-US" altLang="it-IT" sz="2400" dirty="0"/>
              <a:t>(</a:t>
            </a:r>
            <a:r>
              <a:rPr lang="en-US" altLang="it-IT" sz="2400" dirty="0" err="1"/>
              <a:t>cosa</a:t>
            </a:r>
            <a:r>
              <a:rPr lang="en-US" altLang="it-IT" sz="2400" dirty="0"/>
              <a:t> </a:t>
            </a:r>
            <a:r>
              <a:rPr lang="en-US" altLang="it-IT" sz="2400" dirty="0" err="1"/>
              <a:t>memorizzare</a:t>
            </a:r>
            <a:r>
              <a:rPr lang="en-US" altLang="it-IT" sz="2400" dirty="0"/>
              <a:t> e </a:t>
            </a:r>
            <a:r>
              <a:rPr lang="en-US" altLang="it-IT" sz="2400" dirty="0" err="1"/>
              <a:t>lunghezza</a:t>
            </a:r>
            <a:r>
              <a:rPr lang="en-US" altLang="it-IT" sz="2400" dirty="0"/>
              <a:t>)</a:t>
            </a:r>
          </a:p>
          <a:p>
            <a:pPr eaLnBrk="1" hangingPunct="1">
              <a:defRPr/>
            </a:pPr>
            <a:endParaRPr lang="en-US" altLang="it-IT" sz="2400" dirty="0"/>
          </a:p>
          <a:p>
            <a:pPr eaLnBrk="1" hangingPunct="1">
              <a:defRPr/>
            </a:pPr>
            <a:endParaRPr lang="en-US" altLang="it-IT" sz="2400" dirty="0"/>
          </a:p>
          <a:p>
            <a:pPr eaLnBrk="1" hangingPunct="1">
              <a:defRPr/>
            </a:pPr>
            <a:endParaRPr lang="en-US" altLang="it-IT" sz="2400" dirty="0"/>
          </a:p>
          <a:p>
            <a:pPr marL="0" indent="0">
              <a:buNone/>
              <a:defRPr/>
            </a:pPr>
            <a:endParaRPr lang="en-US" altLang="it-IT" sz="2400" dirty="0"/>
          </a:p>
          <a:p>
            <a:pPr eaLnBrk="1" hangingPunct="1">
              <a:defRPr/>
            </a:pPr>
            <a:r>
              <a:rPr lang="en-US" altLang="it-IT" sz="2400" dirty="0" err="1"/>
              <a:t>Criterio</a:t>
            </a:r>
            <a:r>
              <a:rPr lang="en-US" altLang="it-IT" sz="2400" dirty="0"/>
              <a:t> di stop</a:t>
            </a:r>
          </a:p>
          <a:p>
            <a:pPr eaLnBrk="1" hangingPunct="1">
              <a:defRPr/>
            </a:pPr>
            <a:endParaRPr lang="en-US" altLang="it-IT" sz="2400" dirty="0"/>
          </a:p>
          <a:p>
            <a:pPr eaLnBrk="1" hangingPunct="1">
              <a:defRPr/>
            </a:pPr>
            <a:r>
              <a:rPr lang="en-US" altLang="it-IT" sz="2400" dirty="0" err="1"/>
              <a:t>Gestione</a:t>
            </a:r>
            <a:r>
              <a:rPr lang="en-US" altLang="it-IT" sz="2400" dirty="0"/>
              <a:t> </a:t>
            </a:r>
            <a:r>
              <a:rPr lang="en-US" altLang="it-IT" sz="2400" dirty="0" err="1"/>
              <a:t>della</a:t>
            </a:r>
            <a:r>
              <a:rPr lang="en-US" altLang="it-IT" sz="2400" dirty="0"/>
              <a:t> non </a:t>
            </a:r>
            <a:r>
              <a:rPr lang="en-US" altLang="it-IT" sz="2400" dirty="0" err="1"/>
              <a:t>ammissibilità</a:t>
            </a:r>
            <a:r>
              <a:rPr lang="en-US" altLang="it-IT" sz="2400" dirty="0"/>
              <a:t> per </a:t>
            </a:r>
            <a:r>
              <a:rPr lang="en-US" altLang="it-IT" sz="2400" dirty="0" err="1"/>
              <a:t>rendere</a:t>
            </a:r>
            <a:r>
              <a:rPr lang="en-US" altLang="it-IT" sz="2400" dirty="0"/>
              <a:t> + </a:t>
            </a:r>
            <a:r>
              <a:rPr lang="en-US" altLang="it-IT" sz="2400" dirty="0" err="1"/>
              <a:t>dinamica</a:t>
            </a:r>
            <a:r>
              <a:rPr lang="en-US" altLang="it-IT" sz="2400" dirty="0"/>
              <a:t> le search</a:t>
            </a:r>
          </a:p>
          <a:p>
            <a:pPr eaLnBrk="1" hangingPunct="1">
              <a:defRPr/>
            </a:pPr>
            <a:endParaRPr lang="en-US" altLang="it-IT" sz="2400" dirty="0"/>
          </a:p>
        </p:txBody>
      </p:sp>
      <p:sp>
        <p:nvSpPr>
          <p:cNvPr id="138244" name="Text Box 4">
            <a:extLst>
              <a:ext uri="{FF2B5EF4-FFF2-40B4-BE49-F238E27FC236}">
                <a16:creationId xmlns:a16="http://schemas.microsoft.com/office/drawing/2014/main" id="{9F655080-8CAD-0E85-137C-7F483674D765}"/>
              </a:ext>
            </a:extLst>
          </p:cNvPr>
          <p:cNvSpPr txBox="1">
            <a:spLocks noChangeArrowheads="1"/>
          </p:cNvSpPr>
          <p:nvPr/>
        </p:nvSpPr>
        <p:spPr bwMode="auto">
          <a:xfrm>
            <a:off x="4572001" y="1524000"/>
            <a:ext cx="3154363"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Greedy, costruttiva ad hoc</a:t>
            </a:r>
          </a:p>
        </p:txBody>
      </p:sp>
      <p:sp>
        <p:nvSpPr>
          <p:cNvPr id="138245" name="Text Box 5">
            <a:extLst>
              <a:ext uri="{FF2B5EF4-FFF2-40B4-BE49-F238E27FC236}">
                <a16:creationId xmlns:a16="http://schemas.microsoft.com/office/drawing/2014/main" id="{5F8342AA-D618-0DF9-F48A-B3BDC8046588}"/>
              </a:ext>
            </a:extLst>
          </p:cNvPr>
          <p:cNvSpPr txBox="1">
            <a:spLocks noChangeArrowheads="1"/>
          </p:cNvSpPr>
          <p:nvPr/>
        </p:nvSpPr>
        <p:spPr bwMode="auto">
          <a:xfrm>
            <a:off x="7534276" y="2003425"/>
            <a:ext cx="2409825"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Problem dependent</a:t>
            </a:r>
          </a:p>
        </p:txBody>
      </p:sp>
      <p:sp>
        <p:nvSpPr>
          <p:cNvPr id="138246" name="Text Box 6">
            <a:extLst>
              <a:ext uri="{FF2B5EF4-FFF2-40B4-BE49-F238E27FC236}">
                <a16:creationId xmlns:a16="http://schemas.microsoft.com/office/drawing/2014/main" id="{1F6FA9C4-D5B8-ADD6-E18F-E1B699BC2B48}"/>
              </a:ext>
            </a:extLst>
          </p:cNvPr>
          <p:cNvSpPr txBox="1">
            <a:spLocks noChangeArrowheads="1"/>
          </p:cNvSpPr>
          <p:nvPr/>
        </p:nvSpPr>
        <p:spPr bwMode="auto">
          <a:xfrm>
            <a:off x="2122489" y="2871788"/>
            <a:ext cx="8053387" cy="40005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Un attributo della soluzione da non modificare o l’inverso della mossa</a:t>
            </a:r>
          </a:p>
        </p:txBody>
      </p:sp>
      <p:sp>
        <p:nvSpPr>
          <p:cNvPr id="138247" name="Text Box 7">
            <a:extLst>
              <a:ext uri="{FF2B5EF4-FFF2-40B4-BE49-F238E27FC236}">
                <a16:creationId xmlns:a16="http://schemas.microsoft.com/office/drawing/2014/main" id="{00D7B1C0-DC86-5238-B0A1-05DEC94793E7}"/>
              </a:ext>
            </a:extLst>
          </p:cNvPr>
          <p:cNvSpPr txBox="1">
            <a:spLocks noChangeArrowheads="1"/>
          </p:cNvSpPr>
          <p:nvPr/>
        </p:nvSpPr>
        <p:spPr bwMode="auto">
          <a:xfrm>
            <a:off x="2057400" y="3352800"/>
            <a:ext cx="7543800" cy="13208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La lunghezza della TabuList deve permettere alla soluzione </a:t>
            </a:r>
          </a:p>
          <a:p>
            <a:pPr eaLnBrk="1" hangingPunct="1">
              <a:spcBef>
                <a:spcPct val="0"/>
              </a:spcBef>
              <a:buFontTx/>
              <a:buNone/>
            </a:pPr>
            <a:r>
              <a:rPr lang="en-US" altLang="it-IT" sz="2000" i="1">
                <a:solidFill>
                  <a:srgbClr val="0066FF"/>
                </a:solidFill>
              </a:rPr>
              <a:t>di differenziarsi durante le iterazioni in cui la mossa è proibita</a:t>
            </a:r>
          </a:p>
          <a:p>
            <a:pPr eaLnBrk="1" hangingPunct="1">
              <a:spcBef>
                <a:spcPct val="0"/>
              </a:spcBef>
              <a:buFontTx/>
              <a:buNone/>
            </a:pPr>
            <a:r>
              <a:rPr lang="en-US" altLang="it-IT" sz="2000" i="1">
                <a:solidFill>
                  <a:srgbClr val="0066FF"/>
                </a:solidFill>
              </a:rPr>
              <a:t>Può essere adattata al problema, con un tabu tag personalizzato </a:t>
            </a:r>
          </a:p>
          <a:p>
            <a:pPr eaLnBrk="1" hangingPunct="1">
              <a:spcBef>
                <a:spcPct val="0"/>
              </a:spcBef>
              <a:buFontTx/>
              <a:buNone/>
            </a:pPr>
            <a:r>
              <a:rPr lang="en-US" altLang="it-IT" sz="2000" i="1">
                <a:solidFill>
                  <a:srgbClr val="0066FF"/>
                </a:solidFill>
              </a:rPr>
              <a:t>per ogni elemento della tabulist</a:t>
            </a:r>
          </a:p>
        </p:txBody>
      </p:sp>
      <p:sp>
        <p:nvSpPr>
          <p:cNvPr id="138248" name="Text Box 8">
            <a:extLst>
              <a:ext uri="{FF2B5EF4-FFF2-40B4-BE49-F238E27FC236}">
                <a16:creationId xmlns:a16="http://schemas.microsoft.com/office/drawing/2014/main" id="{7919B770-3390-8DD4-6A7E-B50973B40AEC}"/>
              </a:ext>
            </a:extLst>
          </p:cNvPr>
          <p:cNvSpPr txBox="1">
            <a:spLocks noChangeArrowheads="1"/>
          </p:cNvSpPr>
          <p:nvPr/>
        </p:nvSpPr>
        <p:spPr bwMode="auto">
          <a:xfrm>
            <a:off x="1828800" y="5105400"/>
            <a:ext cx="809625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Massimo numero iterazioni / stallo (no improvement per almeno k iter)</a:t>
            </a:r>
          </a:p>
        </p:txBody>
      </p:sp>
      <p:sp>
        <p:nvSpPr>
          <p:cNvPr id="138249" name="Text Box 9">
            <a:extLst>
              <a:ext uri="{FF2B5EF4-FFF2-40B4-BE49-F238E27FC236}">
                <a16:creationId xmlns:a16="http://schemas.microsoft.com/office/drawing/2014/main" id="{CA490175-5E40-1B56-2BC7-D0BA1D7D4BCA}"/>
              </a:ext>
            </a:extLst>
          </p:cNvPr>
          <p:cNvSpPr txBox="1">
            <a:spLocks noChangeArrowheads="1"/>
          </p:cNvSpPr>
          <p:nvPr/>
        </p:nvSpPr>
        <p:spPr bwMode="auto">
          <a:xfrm>
            <a:off x="3200400" y="5943600"/>
            <a:ext cx="6743700" cy="4064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2000" i="1">
                <a:solidFill>
                  <a:srgbClr val="0066FF"/>
                </a:solidFill>
              </a:rPr>
              <a:t>Attraverso una penalità sulle violazioni, statica o dinamica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 calcmode="lin" valueType="num">
                                      <p:cBhvr>
                                        <p:cTn id="7" dur="1000" fill="hold"/>
                                        <p:tgtEl>
                                          <p:spTgt spid="138244"/>
                                        </p:tgtEl>
                                        <p:attrNameLst>
                                          <p:attrName>ppt_w</p:attrName>
                                        </p:attrNameLst>
                                      </p:cBhvr>
                                      <p:tavLst>
                                        <p:tav tm="0">
                                          <p:val>
                                            <p:strVal val="#ppt_w*0.70"/>
                                          </p:val>
                                        </p:tav>
                                        <p:tav tm="100000">
                                          <p:val>
                                            <p:strVal val="#ppt_w"/>
                                          </p:val>
                                        </p:tav>
                                      </p:tavLst>
                                    </p:anim>
                                    <p:anim calcmode="lin" valueType="num">
                                      <p:cBhvr>
                                        <p:cTn id="8" dur="1000" fill="hold"/>
                                        <p:tgtEl>
                                          <p:spTgt spid="138244"/>
                                        </p:tgtEl>
                                        <p:attrNameLst>
                                          <p:attrName>ppt_h</p:attrName>
                                        </p:attrNameLst>
                                      </p:cBhvr>
                                      <p:tavLst>
                                        <p:tav tm="0">
                                          <p:val>
                                            <p:strVal val="#ppt_h"/>
                                          </p:val>
                                        </p:tav>
                                        <p:tav tm="100000">
                                          <p:val>
                                            <p:strVal val="#ppt_h"/>
                                          </p:val>
                                        </p:tav>
                                      </p:tavLst>
                                    </p:anim>
                                    <p:animEffect transition="in" filter="fade">
                                      <p:cBhvr>
                                        <p:cTn id="9" dur="1000"/>
                                        <p:tgtEl>
                                          <p:spTgt spid="13824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38245"/>
                                        </p:tgtEl>
                                        <p:attrNameLst>
                                          <p:attrName>style.visibility</p:attrName>
                                        </p:attrNameLst>
                                      </p:cBhvr>
                                      <p:to>
                                        <p:strVal val="visible"/>
                                      </p:to>
                                    </p:set>
                                    <p:anim calcmode="lin" valueType="num">
                                      <p:cBhvr>
                                        <p:cTn id="14" dur="1000" fill="hold"/>
                                        <p:tgtEl>
                                          <p:spTgt spid="138245"/>
                                        </p:tgtEl>
                                        <p:attrNameLst>
                                          <p:attrName>ppt_w</p:attrName>
                                        </p:attrNameLst>
                                      </p:cBhvr>
                                      <p:tavLst>
                                        <p:tav tm="0">
                                          <p:val>
                                            <p:strVal val="#ppt_w*0.70"/>
                                          </p:val>
                                        </p:tav>
                                        <p:tav tm="100000">
                                          <p:val>
                                            <p:strVal val="#ppt_w"/>
                                          </p:val>
                                        </p:tav>
                                      </p:tavLst>
                                    </p:anim>
                                    <p:anim calcmode="lin" valueType="num">
                                      <p:cBhvr>
                                        <p:cTn id="15" dur="1000" fill="hold"/>
                                        <p:tgtEl>
                                          <p:spTgt spid="138245"/>
                                        </p:tgtEl>
                                        <p:attrNameLst>
                                          <p:attrName>ppt_h</p:attrName>
                                        </p:attrNameLst>
                                      </p:cBhvr>
                                      <p:tavLst>
                                        <p:tav tm="0">
                                          <p:val>
                                            <p:strVal val="#ppt_h"/>
                                          </p:val>
                                        </p:tav>
                                        <p:tav tm="100000">
                                          <p:val>
                                            <p:strVal val="#ppt_h"/>
                                          </p:val>
                                        </p:tav>
                                      </p:tavLst>
                                    </p:anim>
                                    <p:animEffect transition="in" filter="fade">
                                      <p:cBhvr>
                                        <p:cTn id="16" dur="1000"/>
                                        <p:tgtEl>
                                          <p:spTgt spid="13824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5" presetClass="entr" presetSubtype="0" fill="hold" nodeType="clickEffect">
                                  <p:stCondLst>
                                    <p:cond delay="0"/>
                                  </p:stCondLst>
                                  <p:childTnLst>
                                    <p:set>
                                      <p:cBhvr>
                                        <p:cTn id="20" dur="1" fill="hold">
                                          <p:stCondLst>
                                            <p:cond delay="0"/>
                                          </p:stCondLst>
                                        </p:cTn>
                                        <p:tgtEl>
                                          <p:spTgt spid="138246"/>
                                        </p:tgtEl>
                                        <p:attrNameLst>
                                          <p:attrName>style.visibility</p:attrName>
                                        </p:attrNameLst>
                                      </p:cBhvr>
                                      <p:to>
                                        <p:strVal val="visible"/>
                                      </p:to>
                                    </p:set>
                                    <p:anim calcmode="lin" valueType="num">
                                      <p:cBhvr>
                                        <p:cTn id="21" dur="1000" fill="hold"/>
                                        <p:tgtEl>
                                          <p:spTgt spid="138246"/>
                                        </p:tgtEl>
                                        <p:attrNameLst>
                                          <p:attrName>ppt_w</p:attrName>
                                        </p:attrNameLst>
                                      </p:cBhvr>
                                      <p:tavLst>
                                        <p:tav tm="0">
                                          <p:val>
                                            <p:strVal val="#ppt_w*0.70"/>
                                          </p:val>
                                        </p:tav>
                                        <p:tav tm="100000">
                                          <p:val>
                                            <p:strVal val="#ppt_w"/>
                                          </p:val>
                                        </p:tav>
                                      </p:tavLst>
                                    </p:anim>
                                    <p:anim calcmode="lin" valueType="num">
                                      <p:cBhvr>
                                        <p:cTn id="22" dur="1000" fill="hold"/>
                                        <p:tgtEl>
                                          <p:spTgt spid="138246"/>
                                        </p:tgtEl>
                                        <p:attrNameLst>
                                          <p:attrName>ppt_h</p:attrName>
                                        </p:attrNameLst>
                                      </p:cBhvr>
                                      <p:tavLst>
                                        <p:tav tm="0">
                                          <p:val>
                                            <p:strVal val="#ppt_h"/>
                                          </p:val>
                                        </p:tav>
                                        <p:tav tm="100000">
                                          <p:val>
                                            <p:strVal val="#ppt_h"/>
                                          </p:val>
                                        </p:tav>
                                      </p:tavLst>
                                    </p:anim>
                                    <p:animEffect transition="in" filter="fade">
                                      <p:cBhvr>
                                        <p:cTn id="23" dur="1000"/>
                                        <p:tgtEl>
                                          <p:spTgt spid="13824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5" presetClass="entr" presetSubtype="0" fill="hold" nodeType="clickEffect">
                                  <p:stCondLst>
                                    <p:cond delay="0"/>
                                  </p:stCondLst>
                                  <p:childTnLst>
                                    <p:set>
                                      <p:cBhvr>
                                        <p:cTn id="27" dur="1" fill="hold">
                                          <p:stCondLst>
                                            <p:cond delay="0"/>
                                          </p:stCondLst>
                                        </p:cTn>
                                        <p:tgtEl>
                                          <p:spTgt spid="138247"/>
                                        </p:tgtEl>
                                        <p:attrNameLst>
                                          <p:attrName>style.visibility</p:attrName>
                                        </p:attrNameLst>
                                      </p:cBhvr>
                                      <p:to>
                                        <p:strVal val="visible"/>
                                      </p:to>
                                    </p:set>
                                    <p:anim calcmode="lin" valueType="num">
                                      <p:cBhvr>
                                        <p:cTn id="28" dur="1000" fill="hold"/>
                                        <p:tgtEl>
                                          <p:spTgt spid="138247"/>
                                        </p:tgtEl>
                                        <p:attrNameLst>
                                          <p:attrName>ppt_w</p:attrName>
                                        </p:attrNameLst>
                                      </p:cBhvr>
                                      <p:tavLst>
                                        <p:tav tm="0">
                                          <p:val>
                                            <p:strVal val="#ppt_w*0.70"/>
                                          </p:val>
                                        </p:tav>
                                        <p:tav tm="100000">
                                          <p:val>
                                            <p:strVal val="#ppt_w"/>
                                          </p:val>
                                        </p:tav>
                                      </p:tavLst>
                                    </p:anim>
                                    <p:anim calcmode="lin" valueType="num">
                                      <p:cBhvr>
                                        <p:cTn id="29" dur="1000" fill="hold"/>
                                        <p:tgtEl>
                                          <p:spTgt spid="138247"/>
                                        </p:tgtEl>
                                        <p:attrNameLst>
                                          <p:attrName>ppt_h</p:attrName>
                                        </p:attrNameLst>
                                      </p:cBhvr>
                                      <p:tavLst>
                                        <p:tav tm="0">
                                          <p:val>
                                            <p:strVal val="#ppt_h"/>
                                          </p:val>
                                        </p:tav>
                                        <p:tav tm="100000">
                                          <p:val>
                                            <p:strVal val="#ppt_h"/>
                                          </p:val>
                                        </p:tav>
                                      </p:tavLst>
                                    </p:anim>
                                    <p:animEffect transition="in" filter="fade">
                                      <p:cBhvr>
                                        <p:cTn id="30" dur="1000"/>
                                        <p:tgtEl>
                                          <p:spTgt spid="1382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5" presetClass="entr" presetSubtype="0" fill="hold" nodeType="clickEffect">
                                  <p:stCondLst>
                                    <p:cond delay="0"/>
                                  </p:stCondLst>
                                  <p:childTnLst>
                                    <p:set>
                                      <p:cBhvr>
                                        <p:cTn id="34" dur="1" fill="hold">
                                          <p:stCondLst>
                                            <p:cond delay="0"/>
                                          </p:stCondLst>
                                        </p:cTn>
                                        <p:tgtEl>
                                          <p:spTgt spid="138248"/>
                                        </p:tgtEl>
                                        <p:attrNameLst>
                                          <p:attrName>style.visibility</p:attrName>
                                        </p:attrNameLst>
                                      </p:cBhvr>
                                      <p:to>
                                        <p:strVal val="visible"/>
                                      </p:to>
                                    </p:set>
                                    <p:anim calcmode="lin" valueType="num">
                                      <p:cBhvr>
                                        <p:cTn id="35" dur="1000" fill="hold"/>
                                        <p:tgtEl>
                                          <p:spTgt spid="138248"/>
                                        </p:tgtEl>
                                        <p:attrNameLst>
                                          <p:attrName>ppt_w</p:attrName>
                                        </p:attrNameLst>
                                      </p:cBhvr>
                                      <p:tavLst>
                                        <p:tav tm="0">
                                          <p:val>
                                            <p:strVal val="#ppt_w*0.70"/>
                                          </p:val>
                                        </p:tav>
                                        <p:tav tm="100000">
                                          <p:val>
                                            <p:strVal val="#ppt_w"/>
                                          </p:val>
                                        </p:tav>
                                      </p:tavLst>
                                    </p:anim>
                                    <p:anim calcmode="lin" valueType="num">
                                      <p:cBhvr>
                                        <p:cTn id="36" dur="1000" fill="hold"/>
                                        <p:tgtEl>
                                          <p:spTgt spid="138248"/>
                                        </p:tgtEl>
                                        <p:attrNameLst>
                                          <p:attrName>ppt_h</p:attrName>
                                        </p:attrNameLst>
                                      </p:cBhvr>
                                      <p:tavLst>
                                        <p:tav tm="0">
                                          <p:val>
                                            <p:strVal val="#ppt_h"/>
                                          </p:val>
                                        </p:tav>
                                        <p:tav tm="100000">
                                          <p:val>
                                            <p:strVal val="#ppt_h"/>
                                          </p:val>
                                        </p:tav>
                                      </p:tavLst>
                                    </p:anim>
                                    <p:animEffect transition="in" filter="fade">
                                      <p:cBhvr>
                                        <p:cTn id="37" dur="1000"/>
                                        <p:tgtEl>
                                          <p:spTgt spid="13824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55" presetClass="entr" presetSubtype="0" fill="hold" nodeType="clickEffect">
                                  <p:stCondLst>
                                    <p:cond delay="0"/>
                                  </p:stCondLst>
                                  <p:childTnLst>
                                    <p:set>
                                      <p:cBhvr>
                                        <p:cTn id="41" dur="1" fill="hold">
                                          <p:stCondLst>
                                            <p:cond delay="0"/>
                                          </p:stCondLst>
                                        </p:cTn>
                                        <p:tgtEl>
                                          <p:spTgt spid="138249"/>
                                        </p:tgtEl>
                                        <p:attrNameLst>
                                          <p:attrName>style.visibility</p:attrName>
                                        </p:attrNameLst>
                                      </p:cBhvr>
                                      <p:to>
                                        <p:strVal val="visible"/>
                                      </p:to>
                                    </p:set>
                                    <p:anim calcmode="lin" valueType="num">
                                      <p:cBhvr>
                                        <p:cTn id="42" dur="1000" fill="hold"/>
                                        <p:tgtEl>
                                          <p:spTgt spid="138249"/>
                                        </p:tgtEl>
                                        <p:attrNameLst>
                                          <p:attrName>ppt_w</p:attrName>
                                        </p:attrNameLst>
                                      </p:cBhvr>
                                      <p:tavLst>
                                        <p:tav tm="0">
                                          <p:val>
                                            <p:strVal val="#ppt_w*0.70"/>
                                          </p:val>
                                        </p:tav>
                                        <p:tav tm="100000">
                                          <p:val>
                                            <p:strVal val="#ppt_w"/>
                                          </p:val>
                                        </p:tav>
                                      </p:tavLst>
                                    </p:anim>
                                    <p:anim calcmode="lin" valueType="num">
                                      <p:cBhvr>
                                        <p:cTn id="43" dur="1000" fill="hold"/>
                                        <p:tgtEl>
                                          <p:spTgt spid="138249"/>
                                        </p:tgtEl>
                                        <p:attrNameLst>
                                          <p:attrName>ppt_h</p:attrName>
                                        </p:attrNameLst>
                                      </p:cBhvr>
                                      <p:tavLst>
                                        <p:tav tm="0">
                                          <p:val>
                                            <p:strVal val="#ppt_h"/>
                                          </p:val>
                                        </p:tav>
                                        <p:tav tm="100000">
                                          <p:val>
                                            <p:strVal val="#ppt_h"/>
                                          </p:val>
                                        </p:tav>
                                      </p:tavLst>
                                    </p:anim>
                                    <p:animEffect transition="in" filter="fade">
                                      <p:cBhvr>
                                        <p:cTn id="44" dur="1000"/>
                                        <p:tgtEl>
                                          <p:spTgt spid="138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4" grpId="0" animBg="1"/>
      <p:bldP spid="138245" grpId="0" animBg="1"/>
      <p:bldP spid="138246" grpId="0" animBg="1"/>
      <p:bldP spid="138247" grpId="0" animBg="1"/>
      <p:bldP spid="138248" grpId="0" animBg="1"/>
      <p:bldP spid="13824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6BB0E644-B9D9-B5DF-938F-333443B3B5F4}"/>
              </a:ext>
            </a:extLst>
          </p:cNvPr>
          <p:cNvSpPr>
            <a:spLocks noGrp="1" noChangeArrowheads="1"/>
          </p:cNvSpPr>
          <p:nvPr>
            <p:ph type="title"/>
          </p:nvPr>
        </p:nvSpPr>
        <p:spPr>
          <a:xfrm>
            <a:off x="1524000" y="76200"/>
            <a:ext cx="8915400" cy="1295400"/>
          </a:xfrm>
        </p:spPr>
        <p:txBody>
          <a:bodyPr/>
          <a:lstStyle/>
          <a:p>
            <a:pPr eaLnBrk="1" hangingPunct="1">
              <a:defRPr/>
            </a:pPr>
            <a:r>
              <a:rPr lang="en-US" altLang="it-IT" sz="4000" dirty="0">
                <a:solidFill>
                  <a:srgbClr val="0066FF"/>
                </a:solidFill>
                <a:effectLst>
                  <a:outerShdw blurRad="38100" dist="38100" dir="2700000" algn="tl">
                    <a:srgbClr val="C0C0C0"/>
                  </a:outerShdw>
                </a:effectLst>
              </a:rPr>
              <a:t>Ex: </a:t>
            </a:r>
            <a:r>
              <a:rPr lang="en-US" altLang="it-IT" sz="4000" dirty="0" err="1">
                <a:solidFill>
                  <a:srgbClr val="0066FF"/>
                </a:solidFill>
                <a:effectLst>
                  <a:outerShdw blurRad="38100" dist="38100" dir="2700000" algn="tl">
                    <a:srgbClr val="C0C0C0"/>
                  </a:outerShdw>
                </a:effectLst>
              </a:rPr>
              <a:t>TabuSearch</a:t>
            </a:r>
            <a:r>
              <a:rPr lang="en-US" altLang="it-IT" sz="4000" dirty="0">
                <a:solidFill>
                  <a:srgbClr val="0066FF"/>
                </a:solidFill>
                <a:effectLst>
                  <a:outerShdw blurRad="38100" dist="38100" dir="2700000" algn="tl">
                    <a:srgbClr val="C0C0C0"/>
                  </a:outerShdw>
                </a:effectLst>
              </a:rPr>
              <a:t> per Constrained MST</a:t>
            </a:r>
            <a:br>
              <a:rPr lang="en-US" altLang="it-IT" sz="4000" dirty="0">
                <a:solidFill>
                  <a:srgbClr val="0066FF"/>
                </a:solidFill>
                <a:effectLst>
                  <a:outerShdw blurRad="38100" dist="38100" dir="2700000" algn="tl">
                    <a:srgbClr val="C0C0C0"/>
                  </a:outerShdw>
                </a:effectLst>
              </a:rPr>
            </a:br>
            <a:r>
              <a:rPr lang="en-US" altLang="it-IT" sz="4000" dirty="0">
                <a:solidFill>
                  <a:srgbClr val="0066FF"/>
                </a:solidFill>
                <a:effectLst>
                  <a:outerShdw blurRad="38100" dist="38100" dir="2700000" algn="tl">
                    <a:srgbClr val="C0C0C0"/>
                  </a:outerShdw>
                </a:effectLst>
              </a:rPr>
              <a:t> </a:t>
            </a:r>
            <a:r>
              <a:rPr lang="en-US" altLang="it-IT" sz="2400" dirty="0">
                <a:solidFill>
                  <a:srgbClr val="333399"/>
                </a:solidFill>
                <a:effectLst>
                  <a:outerShdw blurRad="38100" dist="38100" dir="2700000" algn="tl">
                    <a:srgbClr val="C0C0C0"/>
                  </a:outerShdw>
                </a:effectLst>
              </a:rPr>
              <a:t>(</a:t>
            </a:r>
            <a:r>
              <a:rPr lang="en-US" altLang="it-IT" sz="2400" dirty="0" err="1">
                <a:solidFill>
                  <a:srgbClr val="333399"/>
                </a:solidFill>
                <a:effectLst>
                  <a:outerShdw blurRad="38100" dist="38100" dir="2700000" algn="tl">
                    <a:srgbClr val="C0C0C0"/>
                  </a:outerShdw>
                </a:effectLst>
              </a:rPr>
              <a:t>vedi</a:t>
            </a:r>
            <a:r>
              <a:rPr lang="en-US" altLang="it-IT" sz="2400" dirty="0">
                <a:solidFill>
                  <a:srgbClr val="333399"/>
                </a:solidFill>
                <a:effectLst>
                  <a:outerShdw blurRad="38100" dist="38100" dir="2700000" algn="tl">
                    <a:srgbClr val="C0C0C0"/>
                  </a:outerShdw>
                </a:effectLst>
              </a:rPr>
              <a:t> Hillier Lieberman 11.2)</a:t>
            </a:r>
          </a:p>
        </p:txBody>
      </p:sp>
      <p:sp>
        <p:nvSpPr>
          <p:cNvPr id="77827" name="Rectangle 3">
            <a:extLst>
              <a:ext uri="{FF2B5EF4-FFF2-40B4-BE49-F238E27FC236}">
                <a16:creationId xmlns:a16="http://schemas.microsoft.com/office/drawing/2014/main" id="{DB7C008C-E0EE-B107-5545-B3FBAAB06111}"/>
              </a:ext>
            </a:extLst>
          </p:cNvPr>
          <p:cNvSpPr>
            <a:spLocks noGrp="1" noChangeArrowheads="1"/>
          </p:cNvSpPr>
          <p:nvPr>
            <p:ph type="body" idx="1"/>
          </p:nvPr>
        </p:nvSpPr>
        <p:spPr>
          <a:xfrm>
            <a:off x="1524000" y="1447800"/>
            <a:ext cx="8001000" cy="2057400"/>
          </a:xfrm>
        </p:spPr>
        <p:txBody>
          <a:bodyPr/>
          <a:lstStyle/>
          <a:p>
            <a:pPr marL="609600" indent="-609600">
              <a:buNone/>
            </a:pPr>
            <a:r>
              <a:rPr lang="en-US" altLang="it-IT"/>
              <a:t>	</a:t>
            </a:r>
            <a:r>
              <a:rPr lang="en-US" altLang="it-IT" sz="2400"/>
              <a:t>Si cerca l’MST sul grafo connesso (non completo) in figura, </a:t>
            </a:r>
            <a:r>
              <a:rPr lang="en-US" altLang="it-IT" sz="2400">
                <a:solidFill>
                  <a:srgbClr val="0066FF"/>
                </a:solidFill>
              </a:rPr>
              <a:t>soggetto ai vincoli</a:t>
            </a:r>
            <a:r>
              <a:rPr lang="en-US" altLang="it-IT" sz="2400"/>
              <a:t>:</a:t>
            </a:r>
          </a:p>
          <a:p>
            <a:pPr marL="609600" indent="-609600">
              <a:buFontTx/>
              <a:buAutoNum type="arabicPeriod"/>
            </a:pPr>
            <a:r>
              <a:rPr lang="en-US" altLang="it-IT"/>
              <a:t>	x</a:t>
            </a:r>
            <a:r>
              <a:rPr lang="en-US" altLang="it-IT" baseline="-25000"/>
              <a:t>AD</a:t>
            </a:r>
            <a:r>
              <a:rPr lang="en-US" altLang="it-IT"/>
              <a:t> </a:t>
            </a:r>
            <a:r>
              <a:rPr lang="en-US" altLang="it-IT">
                <a:latin typeface="Arial Unicode MS" pitchFamily="34" charset="-128"/>
                <a:ea typeface="Arial Unicode MS" pitchFamily="34" charset="-128"/>
              </a:rPr>
              <a:t>≤ x</a:t>
            </a:r>
            <a:r>
              <a:rPr lang="en-US" altLang="it-IT" baseline="-25000">
                <a:latin typeface="Arial Unicode MS" pitchFamily="34" charset="-128"/>
                <a:ea typeface="Arial Unicode MS" pitchFamily="34" charset="-128"/>
              </a:rPr>
              <a:t>DE</a:t>
            </a:r>
            <a:r>
              <a:rPr lang="en-US" altLang="it-IT">
                <a:latin typeface="Arial Unicode MS" pitchFamily="34" charset="-128"/>
                <a:ea typeface="Arial Unicode MS" pitchFamily="34" charset="-128"/>
              </a:rPr>
              <a:t> </a:t>
            </a:r>
          </a:p>
          <a:p>
            <a:pPr marL="609600" indent="-609600">
              <a:buFontTx/>
              <a:buAutoNum type="arabicPeriod"/>
            </a:pPr>
            <a:r>
              <a:rPr lang="en-US" altLang="it-IT"/>
              <a:t>	x</a:t>
            </a:r>
            <a:r>
              <a:rPr lang="en-US" altLang="it-IT" baseline="-25000"/>
              <a:t>AD</a:t>
            </a:r>
            <a:r>
              <a:rPr lang="en-US" altLang="it-IT"/>
              <a:t> + </a:t>
            </a:r>
            <a:r>
              <a:rPr lang="en-US" altLang="it-IT">
                <a:latin typeface="Arial Unicode MS" pitchFamily="34" charset="-128"/>
                <a:ea typeface="Arial Unicode MS" pitchFamily="34" charset="-128"/>
              </a:rPr>
              <a:t>x</a:t>
            </a:r>
            <a:r>
              <a:rPr lang="en-US" altLang="it-IT" baseline="-25000">
                <a:latin typeface="Arial Unicode MS" pitchFamily="34" charset="-128"/>
                <a:ea typeface="Arial Unicode MS" pitchFamily="34" charset="-128"/>
              </a:rPr>
              <a:t>CD</a:t>
            </a:r>
            <a:r>
              <a:rPr lang="en-US" altLang="it-IT">
                <a:latin typeface="Arial Unicode MS" pitchFamily="34" charset="-128"/>
                <a:ea typeface="Arial Unicode MS" pitchFamily="34" charset="-128"/>
              </a:rPr>
              <a:t> + x</a:t>
            </a:r>
            <a:r>
              <a:rPr lang="en-US" altLang="it-IT" baseline="-25000">
                <a:latin typeface="Arial Unicode MS" pitchFamily="34" charset="-128"/>
                <a:ea typeface="Arial Unicode MS" pitchFamily="34" charset="-128"/>
              </a:rPr>
              <a:t>AB</a:t>
            </a:r>
            <a:r>
              <a:rPr lang="en-US" altLang="it-IT">
                <a:latin typeface="Arial Unicode MS" pitchFamily="34" charset="-128"/>
                <a:ea typeface="Arial Unicode MS" pitchFamily="34" charset="-128"/>
              </a:rPr>
              <a:t> ≤ 1</a:t>
            </a:r>
          </a:p>
        </p:txBody>
      </p:sp>
      <p:sp>
        <p:nvSpPr>
          <p:cNvPr id="77828" name="Text Box 4">
            <a:extLst>
              <a:ext uri="{FF2B5EF4-FFF2-40B4-BE49-F238E27FC236}">
                <a16:creationId xmlns:a16="http://schemas.microsoft.com/office/drawing/2014/main" id="{CC1C78A5-A9F4-2CE1-8BAD-15A166FB1A40}"/>
              </a:ext>
            </a:extLst>
          </p:cNvPr>
          <p:cNvSpPr txBox="1">
            <a:spLocks noChangeArrowheads="1"/>
          </p:cNvSpPr>
          <p:nvPr/>
        </p:nvSpPr>
        <p:spPr bwMode="auto">
          <a:xfrm>
            <a:off x="4495800" y="2438401"/>
            <a:ext cx="5645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(AD) può essere in soluzione solo se c’è anche (DE) </a:t>
            </a:r>
          </a:p>
        </p:txBody>
      </p:sp>
      <p:sp>
        <p:nvSpPr>
          <p:cNvPr id="77829" name="Text Box 5">
            <a:extLst>
              <a:ext uri="{FF2B5EF4-FFF2-40B4-BE49-F238E27FC236}">
                <a16:creationId xmlns:a16="http://schemas.microsoft.com/office/drawing/2014/main" id="{362C0341-7D7C-0ACF-82B9-582437E0EEBF}"/>
              </a:ext>
            </a:extLst>
          </p:cNvPr>
          <p:cNvSpPr txBox="1">
            <a:spLocks noChangeArrowheads="1"/>
          </p:cNvSpPr>
          <p:nvPr/>
        </p:nvSpPr>
        <p:spPr bwMode="auto">
          <a:xfrm>
            <a:off x="5969000" y="2895601"/>
            <a:ext cx="34671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0066FF"/>
                </a:solidFill>
              </a:rPr>
              <a:t>dei 3 archi (AD) (CD) (AB) al + 1</a:t>
            </a:r>
          </a:p>
        </p:txBody>
      </p:sp>
      <p:sp>
        <p:nvSpPr>
          <p:cNvPr id="130054" name="Text Box 6">
            <a:extLst>
              <a:ext uri="{FF2B5EF4-FFF2-40B4-BE49-F238E27FC236}">
                <a16:creationId xmlns:a16="http://schemas.microsoft.com/office/drawing/2014/main" id="{9F33F3F7-5591-21D3-8FB8-94725C264389}"/>
              </a:ext>
            </a:extLst>
          </p:cNvPr>
          <p:cNvSpPr txBox="1">
            <a:spLocks noChangeArrowheads="1"/>
          </p:cNvSpPr>
          <p:nvPr/>
        </p:nvSpPr>
        <p:spPr bwMode="auto">
          <a:xfrm>
            <a:off x="5334000" y="3429001"/>
            <a:ext cx="5105400" cy="2585323"/>
          </a:xfrm>
          <a:prstGeom prst="rect">
            <a:avLst/>
          </a:prstGeom>
          <a:noFill/>
          <a:ln>
            <a:noFill/>
          </a:ln>
          <a:effectLst/>
        </p:spPr>
        <p:txBody>
          <a:bodyPr>
            <a:spAutoFit/>
          </a:bodyPr>
          <a:lstStyle/>
          <a:p>
            <a:pPr eaLnBrk="1" hangingPunct="1">
              <a:defRPr/>
            </a:pPr>
            <a:r>
              <a:rPr lang="en-US" altLang="it-IT" dirty="0" err="1">
                <a:solidFill>
                  <a:srgbClr val="FF0000"/>
                </a:solidFill>
                <a:effectLst>
                  <a:outerShdw blurRad="38100" dist="38100" dir="2700000" algn="tl">
                    <a:srgbClr val="C0C0C0"/>
                  </a:outerShdw>
                </a:effectLst>
              </a:rPr>
              <a:t>Mossa</a:t>
            </a:r>
            <a:r>
              <a:rPr lang="en-US" altLang="it-IT" dirty="0">
                <a:solidFill>
                  <a:srgbClr val="FF0000"/>
                </a:solidFill>
              </a:rPr>
              <a:t>: </a:t>
            </a:r>
            <a:r>
              <a:rPr lang="en-US" altLang="it-IT" dirty="0" err="1">
                <a:solidFill>
                  <a:srgbClr val="FF0000"/>
                </a:solidFill>
              </a:rPr>
              <a:t>inserisci</a:t>
            </a:r>
            <a:r>
              <a:rPr lang="en-US" altLang="it-IT" dirty="0">
                <a:solidFill>
                  <a:srgbClr val="FF0000"/>
                </a:solidFill>
              </a:rPr>
              <a:t> un </a:t>
            </a:r>
            <a:r>
              <a:rPr lang="en-US" altLang="it-IT" dirty="0" err="1">
                <a:solidFill>
                  <a:srgbClr val="FF0000"/>
                </a:solidFill>
              </a:rPr>
              <a:t>arco</a:t>
            </a:r>
            <a:r>
              <a:rPr lang="en-US" altLang="it-IT" dirty="0">
                <a:solidFill>
                  <a:srgbClr val="FF0000"/>
                </a:solidFill>
              </a:rPr>
              <a:t> </a:t>
            </a:r>
            <a:r>
              <a:rPr lang="en-US" altLang="it-IT" dirty="0">
                <a:solidFill>
                  <a:srgbClr val="FF0000"/>
                </a:solidFill>
                <a:sym typeface="Symbol" panose="05050102010706020507" pitchFamily="18" charset="2"/>
              </a:rPr>
              <a:t> T </a:t>
            </a:r>
            <a:r>
              <a:rPr lang="en-US" altLang="it-IT" dirty="0" err="1">
                <a:solidFill>
                  <a:srgbClr val="FF0000"/>
                </a:solidFill>
                <a:sym typeface="Symbol" panose="05050102010706020507" pitchFamily="18" charset="2"/>
              </a:rPr>
              <a:t>scambiandolo</a:t>
            </a:r>
            <a:r>
              <a:rPr lang="en-US" altLang="it-IT" dirty="0">
                <a:solidFill>
                  <a:srgbClr val="FF0000"/>
                </a:solidFill>
                <a:sym typeface="Symbol" panose="05050102010706020507" pitchFamily="18" charset="2"/>
              </a:rPr>
              <a:t> con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del </a:t>
            </a:r>
            <a:r>
              <a:rPr lang="en-US" altLang="it-IT" dirty="0" err="1">
                <a:solidFill>
                  <a:srgbClr val="FF0000"/>
                </a:solidFill>
                <a:sym typeface="Symbol" panose="05050102010706020507" pitchFamily="18" charset="2"/>
              </a:rPr>
              <a:t>ciclo</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Mosse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Tabù</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rimuovere</a:t>
            </a:r>
            <a:r>
              <a:rPr lang="en-US" altLang="it-IT" dirty="0">
                <a:solidFill>
                  <a:srgbClr val="FF0000"/>
                </a:solidFill>
                <a:sym typeface="Symbol" panose="05050102010706020507" pitchFamily="18" charset="2"/>
              </a:rPr>
              <a:t> un </a:t>
            </a:r>
            <a:r>
              <a:rPr lang="en-US" altLang="it-IT" dirty="0" err="1">
                <a:solidFill>
                  <a:srgbClr val="FF0000"/>
                </a:solidFill>
                <a:sym typeface="Symbol" panose="05050102010706020507" pitchFamily="18" charset="2"/>
              </a:rPr>
              <a:t>arco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inserito</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recente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Tabu</a:t>
            </a:r>
            <a:r>
              <a:rPr lang="en-US" altLang="it-IT" dirty="0">
                <a:solidFill>
                  <a:srgbClr val="FF0000"/>
                </a:solidFill>
                <a:effectLst>
                  <a:outerShdw blurRad="38100" dist="38100" dir="2700000" algn="tl">
                    <a:srgbClr val="C0C0C0"/>
                  </a:outerShdw>
                </a:effectLst>
                <a:sym typeface="Symbol" panose="05050102010706020507" pitchFamily="18" charset="2"/>
              </a:rPr>
              <a:t> Size</a:t>
            </a:r>
            <a:r>
              <a:rPr lang="en-US" altLang="it-IT" dirty="0">
                <a:solidFill>
                  <a:srgbClr val="FF0000"/>
                </a:solidFill>
                <a:sym typeface="Symbol" panose="05050102010706020507" pitchFamily="18" charset="2"/>
              </a:rPr>
              <a:t>: 2 (</a:t>
            </a:r>
            <a:r>
              <a:rPr lang="en-US" altLang="it-IT" dirty="0" err="1">
                <a:solidFill>
                  <a:srgbClr val="FF0000"/>
                </a:solidFill>
                <a:sym typeface="Symbol" panose="05050102010706020507" pitchFamily="18" charset="2"/>
              </a:rPr>
              <a:t>dimensionato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sul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il</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grafo</a:t>
            </a:r>
            <a:r>
              <a:rPr lang="en-US" altLang="it-IT" dirty="0">
                <a:solidFill>
                  <a:srgbClr val="FF0000"/>
                </a:solidFill>
                <a:sym typeface="Symbol" panose="05050102010706020507" pitchFamily="18" charset="2"/>
              </a:rPr>
              <a:t>)</a:t>
            </a:r>
          </a:p>
          <a:p>
            <a:pPr eaLnBrk="1" hangingPunct="1">
              <a:defRPr/>
            </a:pPr>
            <a:r>
              <a:rPr lang="en-US" altLang="it-IT" dirty="0">
                <a:solidFill>
                  <a:srgbClr val="FF0000"/>
                </a:solidFill>
                <a:effectLst>
                  <a:outerShdw blurRad="38100" dist="38100" dir="2700000" algn="tl">
                    <a:srgbClr val="C0C0C0"/>
                  </a:outerShdw>
                </a:effectLst>
                <a:sym typeface="Symbol" panose="05050102010706020507" pitchFamily="18" charset="2"/>
              </a:rPr>
              <a:t>Stop</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dopo</a:t>
            </a:r>
            <a:r>
              <a:rPr lang="en-US" altLang="it-IT" dirty="0">
                <a:solidFill>
                  <a:srgbClr val="FF0000"/>
                </a:solidFill>
                <a:sym typeface="Symbol" panose="05050102010706020507" pitchFamily="18" charset="2"/>
              </a:rPr>
              <a:t> 3 </a:t>
            </a:r>
            <a:r>
              <a:rPr lang="en-US" altLang="it-IT" dirty="0" err="1">
                <a:solidFill>
                  <a:srgbClr val="FF0000"/>
                </a:solidFill>
                <a:sym typeface="Symbol" panose="05050102010706020507" pitchFamily="18" charset="2"/>
              </a:rPr>
              <a:t>iterazioni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senza</a:t>
            </a:r>
            <a:r>
              <a:rPr lang="en-US" altLang="it-IT" dirty="0">
                <a:solidFill>
                  <a:srgbClr val="FF0000"/>
                </a:solidFill>
                <a:sym typeface="Symbol" panose="05050102010706020507" pitchFamily="18" charset="2"/>
              </a:rPr>
              <a:t> improvement</a:t>
            </a: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Ammissibilità</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si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accettano</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alberi</a:t>
            </a:r>
            <a:r>
              <a:rPr lang="en-US" altLang="it-IT" dirty="0">
                <a:solidFill>
                  <a:srgbClr val="FF0000"/>
                </a:solidFill>
                <a:sym typeface="Symbol" panose="05050102010706020507" pitchFamily="18" charset="2"/>
              </a:rPr>
              <a:t> di </a:t>
            </a:r>
            <a:r>
              <a:rPr lang="en-US" altLang="it-IT" dirty="0" err="1">
                <a:solidFill>
                  <a:srgbClr val="FF0000"/>
                </a:solidFill>
                <a:sym typeface="Symbol" panose="05050102010706020507" pitchFamily="18" charset="2"/>
              </a:rPr>
              <a:t>supporto</a:t>
            </a:r>
            <a:r>
              <a:rPr lang="en-US" altLang="it-IT" dirty="0">
                <a:solidFill>
                  <a:srgbClr val="FF0000"/>
                </a:solidFill>
                <a:sym typeface="Symbol" panose="05050102010706020507" pitchFamily="18" charset="2"/>
              </a:rPr>
              <a:t> non </a:t>
            </a:r>
            <a:r>
              <a:rPr lang="en-US" altLang="it-IT" dirty="0" err="1">
                <a:solidFill>
                  <a:srgbClr val="FF0000"/>
                </a:solidFill>
                <a:sym typeface="Symbol" panose="05050102010706020507" pitchFamily="18" charset="2"/>
              </a:rPr>
              <a:t>ammissibili</a:t>
            </a:r>
            <a:r>
              <a:rPr lang="en-US" altLang="it-IT" dirty="0">
                <a:solidFill>
                  <a:srgbClr val="FF0000"/>
                </a:solidFill>
                <a:sym typeface="Symbol" panose="05050102010706020507" pitchFamily="18" charset="2"/>
              </a:rPr>
              <a:t> per 1) e 2), </a:t>
            </a:r>
            <a:r>
              <a:rPr lang="en-US" altLang="it-IT" dirty="0" err="1">
                <a:solidFill>
                  <a:srgbClr val="FF0000"/>
                </a:solidFill>
                <a:sym typeface="Symbol" panose="05050102010706020507" pitchFamily="18" charset="2"/>
              </a:rPr>
              <a:t>penalizzando</a:t>
            </a:r>
            <a:endParaRPr lang="en-US" altLang="it-IT" dirty="0">
              <a:solidFill>
                <a:srgbClr val="FF0000"/>
              </a:solidFill>
              <a:sym typeface="Symbol" panose="05050102010706020507" pitchFamily="18" charset="2"/>
            </a:endParaRPr>
          </a:p>
          <a:p>
            <a:pPr eaLnBrk="1" hangingPunct="1">
              <a:defRPr/>
            </a:pPr>
            <a:r>
              <a:rPr lang="en-US" altLang="it-IT" dirty="0">
                <a:solidFill>
                  <a:srgbClr val="FF0000"/>
                </a:solidFill>
                <a:sym typeface="Symbol" panose="05050102010706020507" pitchFamily="18" charset="2"/>
              </a:rPr>
              <a:t>di 100 </a:t>
            </a:r>
            <a:r>
              <a:rPr lang="en-US" altLang="it-IT" dirty="0" err="1">
                <a:solidFill>
                  <a:srgbClr val="FF0000"/>
                </a:solidFill>
                <a:sym typeface="Symbol" panose="05050102010706020507" pitchFamily="18" charset="2"/>
              </a:rPr>
              <a:t>ogni</a:t>
            </a:r>
            <a:r>
              <a:rPr lang="en-US" altLang="it-IT" dirty="0">
                <a:solidFill>
                  <a:srgbClr val="FF0000"/>
                </a:solidFill>
                <a:sym typeface="Symbol" panose="05050102010706020507" pitchFamily="18" charset="2"/>
              </a:rPr>
              <a:t> </a:t>
            </a:r>
            <a:r>
              <a:rPr lang="en-US" altLang="it-IT" dirty="0" err="1">
                <a:solidFill>
                  <a:srgbClr val="FF0000"/>
                </a:solidFill>
                <a:sym typeface="Symbol" panose="05050102010706020507" pitchFamily="18" charset="2"/>
              </a:rPr>
              <a:t>violazione</a:t>
            </a:r>
            <a:endParaRPr lang="en-US" altLang="it-IT" dirty="0">
              <a:solidFill>
                <a:srgbClr val="FF0000"/>
              </a:solidFill>
              <a:sym typeface="Symbol" panose="05050102010706020507" pitchFamily="18" charset="2"/>
            </a:endParaRPr>
          </a:p>
          <a:p>
            <a:pPr eaLnBrk="1" hangingPunct="1">
              <a:defRPr/>
            </a:pPr>
            <a:r>
              <a:rPr lang="en-US" altLang="it-IT" dirty="0" err="1">
                <a:solidFill>
                  <a:srgbClr val="FF0000"/>
                </a:solidFill>
                <a:effectLst>
                  <a:outerShdw blurRad="38100" dist="38100" dir="2700000" algn="tl">
                    <a:srgbClr val="C0C0C0"/>
                  </a:outerShdw>
                </a:effectLst>
                <a:sym typeface="Symbol" panose="05050102010706020507" pitchFamily="18" charset="2"/>
              </a:rPr>
              <a:t>Soluzione</a:t>
            </a:r>
            <a:r>
              <a:rPr lang="en-US" altLang="it-IT" dirty="0">
                <a:solidFill>
                  <a:srgbClr val="FF0000"/>
                </a:solidFill>
                <a:effectLst>
                  <a:outerShdw blurRad="38100" dist="38100" dir="2700000" algn="tl">
                    <a:srgbClr val="C0C0C0"/>
                  </a:outerShdw>
                </a:effectLst>
                <a:sym typeface="Symbol" panose="05050102010706020507" pitchFamily="18" charset="2"/>
              </a:rPr>
              <a:t> </a:t>
            </a:r>
            <a:r>
              <a:rPr lang="en-US" altLang="it-IT" dirty="0" err="1">
                <a:solidFill>
                  <a:srgbClr val="FF0000"/>
                </a:solidFill>
                <a:effectLst>
                  <a:outerShdw blurRad="38100" dist="38100" dir="2700000" algn="tl">
                    <a:srgbClr val="C0C0C0"/>
                  </a:outerShdw>
                </a:effectLst>
                <a:sym typeface="Symbol" panose="05050102010706020507" pitchFamily="18" charset="2"/>
              </a:rPr>
              <a:t>iniziale</a:t>
            </a:r>
            <a:r>
              <a:rPr lang="en-US" altLang="it-IT" dirty="0">
                <a:solidFill>
                  <a:srgbClr val="FF0000"/>
                </a:solidFill>
                <a:sym typeface="Symbol" panose="05050102010706020507" pitchFamily="18" charset="2"/>
              </a:rPr>
              <a:t>: MST non </a:t>
            </a:r>
            <a:r>
              <a:rPr lang="en-US" altLang="it-IT" dirty="0" err="1">
                <a:solidFill>
                  <a:srgbClr val="FF0000"/>
                </a:solidFill>
                <a:sym typeface="Symbol" panose="05050102010706020507" pitchFamily="18" charset="2"/>
              </a:rPr>
              <a:t>vincolato</a:t>
            </a:r>
            <a:endParaRPr lang="en-US" altLang="it-IT" dirty="0">
              <a:solidFill>
                <a:srgbClr val="FF0000"/>
              </a:solidFill>
              <a:sym typeface="Symbol" panose="05050102010706020507" pitchFamily="18" charset="2"/>
            </a:endParaRPr>
          </a:p>
        </p:txBody>
      </p:sp>
      <p:sp>
        <p:nvSpPr>
          <p:cNvPr id="77831" name="Oval 7">
            <a:extLst>
              <a:ext uri="{FF2B5EF4-FFF2-40B4-BE49-F238E27FC236}">
                <a16:creationId xmlns:a16="http://schemas.microsoft.com/office/drawing/2014/main" id="{6DF72D34-7A5F-AC6A-8DF0-26CC0212AB97}"/>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2" name="Oval 8">
            <a:extLst>
              <a:ext uri="{FF2B5EF4-FFF2-40B4-BE49-F238E27FC236}">
                <a16:creationId xmlns:a16="http://schemas.microsoft.com/office/drawing/2014/main" id="{165D6414-E7C7-A876-64C8-7FCC8EF8FB8C}"/>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3" name="Oval 9">
            <a:extLst>
              <a:ext uri="{FF2B5EF4-FFF2-40B4-BE49-F238E27FC236}">
                <a16:creationId xmlns:a16="http://schemas.microsoft.com/office/drawing/2014/main" id="{490F1E98-F8CA-9534-631B-9F064EA82512}"/>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7834" name="Oval 10">
            <a:extLst>
              <a:ext uri="{FF2B5EF4-FFF2-40B4-BE49-F238E27FC236}">
                <a16:creationId xmlns:a16="http://schemas.microsoft.com/office/drawing/2014/main" id="{8B02934A-4008-6186-4BE5-BF6B5559C39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5" name="Oval 11">
            <a:extLst>
              <a:ext uri="{FF2B5EF4-FFF2-40B4-BE49-F238E27FC236}">
                <a16:creationId xmlns:a16="http://schemas.microsoft.com/office/drawing/2014/main" id="{0C6AD384-A0F3-BA28-BAC8-F07138002112}"/>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7836" name="Line 12">
            <a:extLst>
              <a:ext uri="{FF2B5EF4-FFF2-40B4-BE49-F238E27FC236}">
                <a16:creationId xmlns:a16="http://schemas.microsoft.com/office/drawing/2014/main" id="{DB677AA2-3E59-5640-978C-B4A6CE30F9C9}"/>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7" name="Line 13">
            <a:extLst>
              <a:ext uri="{FF2B5EF4-FFF2-40B4-BE49-F238E27FC236}">
                <a16:creationId xmlns:a16="http://schemas.microsoft.com/office/drawing/2014/main" id="{03BF6D6F-A58B-78AA-D0B6-2B1589E4A80D}"/>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8" name="Line 14">
            <a:extLst>
              <a:ext uri="{FF2B5EF4-FFF2-40B4-BE49-F238E27FC236}">
                <a16:creationId xmlns:a16="http://schemas.microsoft.com/office/drawing/2014/main" id="{5D948440-13F7-CD62-5842-7A0450C758E0}"/>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39" name="Line 15">
            <a:extLst>
              <a:ext uri="{FF2B5EF4-FFF2-40B4-BE49-F238E27FC236}">
                <a16:creationId xmlns:a16="http://schemas.microsoft.com/office/drawing/2014/main" id="{BF04D1D0-2E56-A187-92D9-0D543BB593B9}"/>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0" name="Line 16">
            <a:extLst>
              <a:ext uri="{FF2B5EF4-FFF2-40B4-BE49-F238E27FC236}">
                <a16:creationId xmlns:a16="http://schemas.microsoft.com/office/drawing/2014/main" id="{D60C7AF7-A43C-89B1-9F5A-8524CB9A2DB1}"/>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1" name="Line 17">
            <a:extLst>
              <a:ext uri="{FF2B5EF4-FFF2-40B4-BE49-F238E27FC236}">
                <a16:creationId xmlns:a16="http://schemas.microsoft.com/office/drawing/2014/main" id="{DE47425F-C61F-F7E2-470C-FC1D7D0FA7E2}"/>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2" name="Line 18">
            <a:extLst>
              <a:ext uri="{FF2B5EF4-FFF2-40B4-BE49-F238E27FC236}">
                <a16:creationId xmlns:a16="http://schemas.microsoft.com/office/drawing/2014/main" id="{01F1122B-7EA9-0DFF-C9EB-725EA45FDC4D}"/>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7843" name="Text Box 19">
            <a:extLst>
              <a:ext uri="{FF2B5EF4-FFF2-40B4-BE49-F238E27FC236}">
                <a16:creationId xmlns:a16="http://schemas.microsoft.com/office/drawing/2014/main" id="{F30566B6-B43F-A9A3-F6C7-12ED85D90CF6}"/>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7844" name="Text Box 20">
            <a:extLst>
              <a:ext uri="{FF2B5EF4-FFF2-40B4-BE49-F238E27FC236}">
                <a16:creationId xmlns:a16="http://schemas.microsoft.com/office/drawing/2014/main" id="{DC8406B5-BE85-D2BE-0A34-F87E826BC6DF}"/>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7845" name="Text Box 21">
            <a:extLst>
              <a:ext uri="{FF2B5EF4-FFF2-40B4-BE49-F238E27FC236}">
                <a16:creationId xmlns:a16="http://schemas.microsoft.com/office/drawing/2014/main" id="{56F4FFFB-4920-6EBF-2AD6-87C9ADE97C46}"/>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7846" name="Text Box 22">
            <a:extLst>
              <a:ext uri="{FF2B5EF4-FFF2-40B4-BE49-F238E27FC236}">
                <a16:creationId xmlns:a16="http://schemas.microsoft.com/office/drawing/2014/main" id="{F3E40DD8-475B-01E9-D822-2E75F4E6EAA9}"/>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7847" name="Text Box 23">
            <a:extLst>
              <a:ext uri="{FF2B5EF4-FFF2-40B4-BE49-F238E27FC236}">
                <a16:creationId xmlns:a16="http://schemas.microsoft.com/office/drawing/2014/main" id="{78F7EBB0-708C-6FE2-0AB3-CC69E205B293}"/>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7848" name="Text Box 24">
            <a:extLst>
              <a:ext uri="{FF2B5EF4-FFF2-40B4-BE49-F238E27FC236}">
                <a16:creationId xmlns:a16="http://schemas.microsoft.com/office/drawing/2014/main" id="{2C6F0D84-BB08-0BCA-10E9-E2104C3F725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7849" name="Text Box 25">
            <a:extLst>
              <a:ext uri="{FF2B5EF4-FFF2-40B4-BE49-F238E27FC236}">
                <a16:creationId xmlns:a16="http://schemas.microsoft.com/office/drawing/2014/main" id="{112B0F95-29F2-68F2-E94F-70D7CE4FF5D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7850" name="Text Box 27">
            <a:extLst>
              <a:ext uri="{FF2B5EF4-FFF2-40B4-BE49-F238E27FC236}">
                <a16:creationId xmlns:a16="http://schemas.microsoft.com/office/drawing/2014/main" id="{2F0F798A-10AE-3F87-D2B8-AD9EE2D2AFFB}"/>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7851" name="Text Box 28">
            <a:extLst>
              <a:ext uri="{FF2B5EF4-FFF2-40B4-BE49-F238E27FC236}">
                <a16:creationId xmlns:a16="http://schemas.microsoft.com/office/drawing/2014/main" id="{0B434CD5-371F-069D-2C5B-39416C553A11}"/>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7852" name="Text Box 29">
            <a:extLst>
              <a:ext uri="{FF2B5EF4-FFF2-40B4-BE49-F238E27FC236}">
                <a16:creationId xmlns:a16="http://schemas.microsoft.com/office/drawing/2014/main" id="{EEAB471D-FCE8-4FDE-26BB-0F19836CA12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7853" name="Text Box 31">
            <a:extLst>
              <a:ext uri="{FF2B5EF4-FFF2-40B4-BE49-F238E27FC236}">
                <a16:creationId xmlns:a16="http://schemas.microsoft.com/office/drawing/2014/main" id="{3EBCD0F3-89C3-D8A4-F951-CAD9919E24F8}"/>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C224-3D97-8565-72E0-3C8184E43C9F}"/>
              </a:ext>
            </a:extLst>
          </p:cNvPr>
          <p:cNvSpPr>
            <a:spLocks noGrp="1"/>
          </p:cNvSpPr>
          <p:nvPr>
            <p:ph type="title"/>
          </p:nvPr>
        </p:nvSpPr>
        <p:spPr/>
        <p:txBody>
          <a:bodyPr/>
          <a:lstStyle/>
          <a:p>
            <a:r>
              <a:rPr lang="en-US" dirty="0" err="1"/>
              <a:t>Modello</a:t>
            </a:r>
            <a:r>
              <a:rPr lang="en-US" dirty="0"/>
              <a:t> </a:t>
            </a:r>
            <a:r>
              <a:rPr lang="en-US" dirty="0" err="1"/>
              <a:t>matematico</a:t>
            </a:r>
            <a:r>
              <a:rPr lang="en-US" dirty="0"/>
              <a:t> (1/3)</a:t>
            </a:r>
          </a:p>
        </p:txBody>
      </p:sp>
      <p:sp>
        <p:nvSpPr>
          <p:cNvPr id="3" name="Content Placeholder 2">
            <a:extLst>
              <a:ext uri="{FF2B5EF4-FFF2-40B4-BE49-F238E27FC236}">
                <a16:creationId xmlns:a16="http://schemas.microsoft.com/office/drawing/2014/main" id="{551EAD53-9E97-9450-1CDC-9B16F90DE72C}"/>
              </a:ext>
            </a:extLst>
          </p:cNvPr>
          <p:cNvSpPr>
            <a:spLocks noGrp="1"/>
          </p:cNvSpPr>
          <p:nvPr>
            <p:ph idx="1"/>
          </p:nvPr>
        </p:nvSpPr>
        <p:spPr/>
        <p:txBody>
          <a:bodyPr/>
          <a:lstStyle/>
          <a:p>
            <a:r>
              <a:rPr lang="en-US" dirty="0" err="1"/>
              <a:t>Notazione</a:t>
            </a:r>
            <a:endParaRPr lang="en-US" dirty="0"/>
          </a:p>
          <a:p>
            <a:endParaRPr lang="en-US" dirty="0"/>
          </a:p>
          <a:p>
            <a:pPr marL="0" indent="0">
              <a:buNone/>
            </a:pPr>
            <a:r>
              <a:rPr lang="en-US" dirty="0" err="1"/>
              <a:t>Lezione</a:t>
            </a:r>
            <a:r>
              <a:rPr lang="en-US" dirty="0"/>
              <a:t> 13 – </a:t>
            </a:r>
            <a:r>
              <a:rPr lang="en-US" dirty="0" err="1"/>
              <a:t>Parte</a:t>
            </a:r>
            <a:r>
              <a:rPr lang="en-US" dirty="0"/>
              <a:t> 1 [38:44]</a:t>
            </a:r>
          </a:p>
        </p:txBody>
      </p:sp>
    </p:spTree>
    <p:extLst>
      <p:ext uri="{BB962C8B-B14F-4D97-AF65-F5344CB8AC3E}">
        <p14:creationId xmlns:p14="http://schemas.microsoft.com/office/powerpoint/2010/main" val="36703371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79874" name="Rectangle 3">
            <a:extLst>
              <a:ext uri="{FF2B5EF4-FFF2-40B4-BE49-F238E27FC236}">
                <a16:creationId xmlns:a16="http://schemas.microsoft.com/office/drawing/2014/main" id="{77B0AC7E-4DE1-F208-8979-3245BBA3EB60}"/>
              </a:ext>
            </a:extLst>
          </p:cNvPr>
          <p:cNvSpPr>
            <a:spLocks noGrp="1" noChangeArrowheads="1"/>
          </p:cNvSpPr>
          <p:nvPr>
            <p:ph type="body" idx="1"/>
          </p:nvPr>
        </p:nvSpPr>
        <p:spPr>
          <a:xfrm>
            <a:off x="1524000" y="152401"/>
            <a:ext cx="9144000" cy="2384425"/>
          </a:xfrm>
        </p:spPr>
        <p:txBody>
          <a:bodyPr/>
          <a:lstStyle/>
          <a:p>
            <a:pPr eaLnBrk="1" hangingPunct="1">
              <a:buFontTx/>
              <a:buNone/>
            </a:pPr>
            <a:r>
              <a:rPr lang="en-US" altLang="it-IT" sz="2000"/>
              <a:t>Soluzione iniziale T</a:t>
            </a:r>
            <a:r>
              <a:rPr lang="en-US" altLang="it-IT" sz="2000" baseline="-25000"/>
              <a:t>1</a:t>
            </a:r>
            <a:r>
              <a:rPr lang="en-US" altLang="it-IT" sz="2000"/>
              <a:t> = </a:t>
            </a:r>
            <a:r>
              <a:rPr lang="en-US" altLang="it-IT" sz="2000">
                <a:solidFill>
                  <a:srgbClr val="FF0000"/>
                </a:solidFill>
              </a:rPr>
              <a:t>MST</a:t>
            </a:r>
            <a:r>
              <a:rPr lang="en-US" altLang="it-IT" sz="2000"/>
              <a:t> non vincolato. Costo degli archi 5+15+10+20=50</a:t>
            </a:r>
          </a:p>
          <a:p>
            <a:pPr eaLnBrk="1" hangingPunct="1">
              <a:buFontTx/>
              <a:buNone/>
            </a:pPr>
            <a:r>
              <a:rPr lang="en-US" altLang="it-IT" sz="2000"/>
              <a:t>La soluzione viola entrambi i vincoli  x</a:t>
            </a:r>
            <a:r>
              <a:rPr lang="en-US" altLang="it-IT" sz="2000" baseline="-25000"/>
              <a:t>AD</a:t>
            </a:r>
            <a:r>
              <a:rPr lang="en-US" altLang="it-IT" sz="2000"/>
              <a:t> </a:t>
            </a:r>
            <a:r>
              <a:rPr lang="en-US" altLang="it-IT" sz="2000">
                <a:latin typeface="Arial Unicode MS" pitchFamily="34" charset="-128"/>
                <a:ea typeface="Arial Unicode MS" pitchFamily="34" charset="-128"/>
              </a:rPr>
              <a:t>≤ x</a:t>
            </a:r>
            <a:r>
              <a:rPr lang="en-US" altLang="it-IT" sz="2000" baseline="-25000">
                <a:latin typeface="Arial Unicode MS" pitchFamily="34" charset="-128"/>
                <a:ea typeface="Arial Unicode MS" pitchFamily="34" charset="-128"/>
              </a:rPr>
              <a:t>DE</a:t>
            </a:r>
            <a:r>
              <a:rPr lang="en-US" altLang="it-IT" sz="2000">
                <a:latin typeface="Arial Unicode MS" pitchFamily="34" charset="-128"/>
                <a:ea typeface="Arial Unicode MS" pitchFamily="34" charset="-128"/>
              </a:rPr>
              <a:t> </a:t>
            </a:r>
            <a:r>
              <a:rPr lang="en-US" altLang="it-IT" sz="2000">
                <a:solidFill>
                  <a:srgbClr val="0066FF"/>
                </a:solidFill>
                <a:latin typeface="Arial Unicode MS" pitchFamily="34" charset="-128"/>
                <a:ea typeface="Arial Unicode MS" pitchFamily="34" charset="-128"/>
              </a:rPr>
              <a:t>(di 1) </a:t>
            </a:r>
            <a:r>
              <a:rPr lang="en-US" altLang="it-IT" sz="2000">
                <a:latin typeface="Arial Unicode MS" pitchFamily="34" charset="-128"/>
                <a:ea typeface="Arial Unicode MS" pitchFamily="34" charset="-128"/>
              </a:rPr>
              <a:t>e </a:t>
            </a:r>
            <a:r>
              <a:rPr lang="en-US" altLang="it-IT" sz="2000"/>
              <a:t>x</a:t>
            </a:r>
            <a:r>
              <a:rPr lang="en-US" altLang="it-IT" sz="2000" baseline="-25000"/>
              <a:t>AD</a:t>
            </a:r>
            <a:r>
              <a:rPr lang="en-US" altLang="it-IT" sz="2000"/>
              <a:t> + </a:t>
            </a:r>
            <a:r>
              <a:rPr lang="en-US" altLang="it-IT" sz="2000">
                <a:latin typeface="Arial Unicode MS" pitchFamily="34" charset="-128"/>
                <a:ea typeface="Arial Unicode MS" pitchFamily="34" charset="-128"/>
              </a:rPr>
              <a:t>x</a:t>
            </a:r>
            <a:r>
              <a:rPr lang="en-US" altLang="it-IT" sz="2000" baseline="-25000">
                <a:latin typeface="Arial Unicode MS" pitchFamily="34" charset="-128"/>
                <a:ea typeface="Arial Unicode MS" pitchFamily="34" charset="-128"/>
              </a:rPr>
              <a:t>CD</a:t>
            </a:r>
            <a:r>
              <a:rPr lang="en-US" altLang="it-IT" sz="2000">
                <a:latin typeface="Arial Unicode MS" pitchFamily="34" charset="-128"/>
                <a:ea typeface="Arial Unicode MS" pitchFamily="34" charset="-128"/>
              </a:rPr>
              <a:t> + x</a:t>
            </a:r>
            <a:r>
              <a:rPr lang="en-US" altLang="it-IT" sz="2000" baseline="-25000">
                <a:latin typeface="Arial Unicode MS" pitchFamily="34" charset="-128"/>
                <a:ea typeface="Arial Unicode MS" pitchFamily="34" charset="-128"/>
              </a:rPr>
              <a:t>AB</a:t>
            </a:r>
            <a:r>
              <a:rPr lang="en-US" altLang="it-IT" sz="2000">
                <a:latin typeface="Arial Unicode MS" pitchFamily="34" charset="-128"/>
                <a:ea typeface="Arial Unicode MS" pitchFamily="34" charset="-128"/>
              </a:rPr>
              <a:t> ≤ 1 </a:t>
            </a:r>
            <a:r>
              <a:rPr lang="en-US" altLang="it-IT" sz="2000">
                <a:solidFill>
                  <a:srgbClr val="0066FF"/>
                </a:solidFill>
                <a:latin typeface="Arial Unicode MS" pitchFamily="34" charset="-128"/>
                <a:ea typeface="Arial Unicode MS" pitchFamily="34" charset="-128"/>
              </a:rPr>
              <a:t>(di 1)</a:t>
            </a:r>
          </a:p>
          <a:p>
            <a:pPr eaLnBrk="1" hangingPunct="1">
              <a:buFontTx/>
              <a:buNone/>
            </a:pP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0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   </a:t>
            </a:r>
            <a:r>
              <a:rPr lang="en-US" altLang="it-IT" sz="2000">
                <a:latin typeface="Arial Unicode MS" pitchFamily="34" charset="-128"/>
                <a:ea typeface="Arial Unicode MS" pitchFamily="34" charset="-128"/>
              </a:rPr>
              <a:t>≤</a:t>
            </a:r>
            <a:r>
              <a:rPr lang="en-US" altLang="it-IT" sz="2000">
                <a:solidFill>
                  <a:srgbClr val="0066FF"/>
                </a:solidFill>
                <a:latin typeface="Arial Unicode MS" pitchFamily="34" charset="-128"/>
                <a:ea typeface="Arial Unicode MS" pitchFamily="34" charset="-128"/>
              </a:rPr>
              <a:t>  1</a:t>
            </a:r>
          </a:p>
          <a:p>
            <a:pPr eaLnBrk="1" hangingPunct="1">
              <a:buFontTx/>
              <a:buNone/>
            </a:pPr>
            <a:r>
              <a:rPr lang="en-US" altLang="it-IT" sz="2000">
                <a:latin typeface="Arial Unicode MS" pitchFamily="34" charset="-128"/>
                <a:ea typeface="Arial Unicode MS" pitchFamily="34" charset="-128"/>
              </a:rPr>
              <a:t>Costo della soluzione 50+2*100=250.</a:t>
            </a:r>
          </a:p>
          <a:p>
            <a:pPr eaLnBrk="1" hangingPunct="1">
              <a:buFontTx/>
              <a:buNone/>
            </a:pPr>
            <a:r>
              <a:rPr lang="en-US" altLang="it-IT" sz="2000">
                <a:latin typeface="Arial Unicode MS" pitchFamily="34" charset="-128"/>
                <a:ea typeface="Arial Unicode MS" pitchFamily="34" charset="-128"/>
              </a:rPr>
              <a:t>						</a:t>
            </a:r>
          </a:p>
          <a:p>
            <a:pPr eaLnBrk="1" hangingPunct="1">
              <a:buFontTx/>
              <a:buNone/>
            </a:pPr>
            <a:r>
              <a:rPr lang="en-US" altLang="it-IT" sz="2000">
                <a:latin typeface="Arial Unicode MS" pitchFamily="34" charset="-128"/>
                <a:ea typeface="Arial Unicode MS" pitchFamily="34" charset="-128"/>
              </a:rPr>
              <a:t>							Esploro l’intorno:  </a:t>
            </a:r>
          </a:p>
          <a:p>
            <a:pPr eaLnBrk="1" hangingPunct="1">
              <a:buFontTx/>
              <a:buNone/>
            </a:pPr>
            <a:endParaRPr lang="en-US" altLang="it-IT" sz="2000">
              <a:latin typeface="Arial Unicode MS" pitchFamily="34" charset="-128"/>
              <a:ea typeface="Arial Unicode MS" pitchFamily="34" charset="-128"/>
            </a:endParaRPr>
          </a:p>
        </p:txBody>
      </p:sp>
      <p:sp>
        <p:nvSpPr>
          <p:cNvPr id="79875" name="Oval 7">
            <a:extLst>
              <a:ext uri="{FF2B5EF4-FFF2-40B4-BE49-F238E27FC236}">
                <a16:creationId xmlns:a16="http://schemas.microsoft.com/office/drawing/2014/main" id="{D4DC5242-9C3A-AEDF-A239-CBD24606654F}"/>
              </a:ext>
            </a:extLst>
          </p:cNvPr>
          <p:cNvSpPr>
            <a:spLocks noChangeArrowheads="1"/>
          </p:cNvSpPr>
          <p:nvPr/>
        </p:nvSpPr>
        <p:spPr bwMode="auto">
          <a:xfrm>
            <a:off x="3200400" y="2438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6" name="Oval 8">
            <a:extLst>
              <a:ext uri="{FF2B5EF4-FFF2-40B4-BE49-F238E27FC236}">
                <a16:creationId xmlns:a16="http://schemas.microsoft.com/office/drawing/2014/main" id="{9E561BBA-FA7E-779C-A505-02CEFF63F702}"/>
              </a:ext>
            </a:extLst>
          </p:cNvPr>
          <p:cNvSpPr>
            <a:spLocks noChangeArrowheads="1"/>
          </p:cNvSpPr>
          <p:nvPr/>
        </p:nvSpPr>
        <p:spPr bwMode="auto">
          <a:xfrm>
            <a:off x="3200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7" name="Oval 9">
            <a:extLst>
              <a:ext uri="{FF2B5EF4-FFF2-40B4-BE49-F238E27FC236}">
                <a16:creationId xmlns:a16="http://schemas.microsoft.com/office/drawing/2014/main" id="{4AA5C139-E164-EA1C-92BA-159CD8770729}"/>
              </a:ext>
            </a:extLst>
          </p:cNvPr>
          <p:cNvSpPr>
            <a:spLocks noChangeArrowheads="1"/>
          </p:cNvSpPr>
          <p:nvPr/>
        </p:nvSpPr>
        <p:spPr bwMode="auto">
          <a:xfrm>
            <a:off x="19812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79878" name="Oval 10">
            <a:extLst>
              <a:ext uri="{FF2B5EF4-FFF2-40B4-BE49-F238E27FC236}">
                <a16:creationId xmlns:a16="http://schemas.microsoft.com/office/drawing/2014/main" id="{D2D85F7A-9B0A-4D71-E96C-4DADB2EB22D7}"/>
              </a:ext>
            </a:extLst>
          </p:cNvPr>
          <p:cNvSpPr>
            <a:spLocks noChangeArrowheads="1"/>
          </p:cNvSpPr>
          <p:nvPr/>
        </p:nvSpPr>
        <p:spPr bwMode="auto">
          <a:xfrm>
            <a:off x="4724400" y="3505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79" name="Oval 11">
            <a:extLst>
              <a:ext uri="{FF2B5EF4-FFF2-40B4-BE49-F238E27FC236}">
                <a16:creationId xmlns:a16="http://schemas.microsoft.com/office/drawing/2014/main" id="{8E06ED7F-1D08-485F-6A93-DAA3FA573131}"/>
              </a:ext>
            </a:extLst>
          </p:cNvPr>
          <p:cNvSpPr>
            <a:spLocks noChangeArrowheads="1"/>
          </p:cNvSpPr>
          <p:nvPr/>
        </p:nvSpPr>
        <p:spPr bwMode="auto">
          <a:xfrm>
            <a:off x="3200400" y="4419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79880" name="Line 12">
            <a:extLst>
              <a:ext uri="{FF2B5EF4-FFF2-40B4-BE49-F238E27FC236}">
                <a16:creationId xmlns:a16="http://schemas.microsoft.com/office/drawing/2014/main" id="{1CD2AA01-76F8-C3B5-65D7-84273B3161F7}"/>
              </a:ext>
            </a:extLst>
          </p:cNvPr>
          <p:cNvSpPr>
            <a:spLocks noChangeShapeType="1"/>
          </p:cNvSpPr>
          <p:nvPr/>
        </p:nvSpPr>
        <p:spPr bwMode="auto">
          <a:xfrm flipV="1">
            <a:off x="2209800" y="26670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Line 13">
            <a:extLst>
              <a:ext uri="{FF2B5EF4-FFF2-40B4-BE49-F238E27FC236}">
                <a16:creationId xmlns:a16="http://schemas.microsoft.com/office/drawing/2014/main" id="{1E6E3510-794A-1308-7FF4-0A2007F7E27E}"/>
              </a:ext>
            </a:extLst>
          </p:cNvPr>
          <p:cNvSpPr>
            <a:spLocks noChangeShapeType="1"/>
          </p:cNvSpPr>
          <p:nvPr/>
        </p:nvSpPr>
        <p:spPr bwMode="auto">
          <a:xfrm>
            <a:off x="2209800" y="38100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2" name="Line 14">
            <a:extLst>
              <a:ext uri="{FF2B5EF4-FFF2-40B4-BE49-F238E27FC236}">
                <a16:creationId xmlns:a16="http://schemas.microsoft.com/office/drawing/2014/main" id="{11806581-9ECF-9FF7-7621-C3AB939C3260}"/>
              </a:ext>
            </a:extLst>
          </p:cNvPr>
          <p:cNvSpPr>
            <a:spLocks noChangeShapeType="1"/>
          </p:cNvSpPr>
          <p:nvPr/>
        </p:nvSpPr>
        <p:spPr bwMode="auto">
          <a:xfrm flipH="1" flipV="1">
            <a:off x="3505200" y="25908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3" name="Line 15">
            <a:extLst>
              <a:ext uri="{FF2B5EF4-FFF2-40B4-BE49-F238E27FC236}">
                <a16:creationId xmlns:a16="http://schemas.microsoft.com/office/drawing/2014/main" id="{E7B690AD-0D87-36AF-A790-A07779911EA0}"/>
              </a:ext>
            </a:extLst>
          </p:cNvPr>
          <p:cNvSpPr>
            <a:spLocks noChangeShapeType="1"/>
          </p:cNvSpPr>
          <p:nvPr/>
        </p:nvSpPr>
        <p:spPr bwMode="auto">
          <a:xfrm flipV="1">
            <a:off x="2286000" y="3657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4" name="Line 16">
            <a:extLst>
              <a:ext uri="{FF2B5EF4-FFF2-40B4-BE49-F238E27FC236}">
                <a16:creationId xmlns:a16="http://schemas.microsoft.com/office/drawing/2014/main" id="{EAF870BF-7D4D-D51A-D27A-007C979AA111}"/>
              </a:ext>
            </a:extLst>
          </p:cNvPr>
          <p:cNvSpPr>
            <a:spLocks noChangeShapeType="1"/>
          </p:cNvSpPr>
          <p:nvPr/>
        </p:nvSpPr>
        <p:spPr bwMode="auto">
          <a:xfrm flipV="1">
            <a:off x="3505200" y="38100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5" name="Line 17">
            <a:extLst>
              <a:ext uri="{FF2B5EF4-FFF2-40B4-BE49-F238E27FC236}">
                <a16:creationId xmlns:a16="http://schemas.microsoft.com/office/drawing/2014/main" id="{65D263D3-1463-A6C3-EF28-53F80947309C}"/>
              </a:ext>
            </a:extLst>
          </p:cNvPr>
          <p:cNvSpPr>
            <a:spLocks noChangeShapeType="1"/>
          </p:cNvSpPr>
          <p:nvPr/>
        </p:nvSpPr>
        <p:spPr bwMode="auto">
          <a:xfrm flipV="1">
            <a:off x="3505200" y="36576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6" name="Line 18">
            <a:extLst>
              <a:ext uri="{FF2B5EF4-FFF2-40B4-BE49-F238E27FC236}">
                <a16:creationId xmlns:a16="http://schemas.microsoft.com/office/drawing/2014/main" id="{5F2AC765-AD62-308C-B516-329FB143A001}"/>
              </a:ext>
            </a:extLst>
          </p:cNvPr>
          <p:cNvSpPr>
            <a:spLocks noChangeShapeType="1"/>
          </p:cNvSpPr>
          <p:nvPr/>
        </p:nvSpPr>
        <p:spPr bwMode="auto">
          <a:xfrm flipV="1">
            <a:off x="3352800" y="38100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7" name="Text Box 19">
            <a:extLst>
              <a:ext uri="{FF2B5EF4-FFF2-40B4-BE49-F238E27FC236}">
                <a16:creationId xmlns:a16="http://schemas.microsoft.com/office/drawing/2014/main" id="{1E0999DD-181F-7802-8CD4-8B296CA8DA5A}"/>
              </a:ext>
            </a:extLst>
          </p:cNvPr>
          <p:cNvSpPr txBox="1">
            <a:spLocks noChangeArrowheads="1"/>
          </p:cNvSpPr>
          <p:nvPr/>
        </p:nvSpPr>
        <p:spPr bwMode="auto">
          <a:xfrm>
            <a:off x="2346325" y="2779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79888" name="Text Box 20">
            <a:extLst>
              <a:ext uri="{FF2B5EF4-FFF2-40B4-BE49-F238E27FC236}">
                <a16:creationId xmlns:a16="http://schemas.microsoft.com/office/drawing/2014/main" id="{BE9C1362-3935-C697-D4D8-132056D9F001}"/>
              </a:ext>
            </a:extLst>
          </p:cNvPr>
          <p:cNvSpPr txBox="1">
            <a:spLocks noChangeArrowheads="1"/>
          </p:cNvSpPr>
          <p:nvPr/>
        </p:nvSpPr>
        <p:spPr bwMode="auto">
          <a:xfrm>
            <a:off x="2651125" y="3313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79889" name="Text Box 21">
            <a:extLst>
              <a:ext uri="{FF2B5EF4-FFF2-40B4-BE49-F238E27FC236}">
                <a16:creationId xmlns:a16="http://schemas.microsoft.com/office/drawing/2014/main" id="{E2C60DB8-8383-6F1C-B76C-EA4F3FBBE642}"/>
              </a:ext>
            </a:extLst>
          </p:cNvPr>
          <p:cNvSpPr txBox="1">
            <a:spLocks noChangeArrowheads="1"/>
          </p:cNvSpPr>
          <p:nvPr/>
        </p:nvSpPr>
        <p:spPr bwMode="auto">
          <a:xfrm>
            <a:off x="3946525" y="33131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79890" name="Text Box 22">
            <a:extLst>
              <a:ext uri="{FF2B5EF4-FFF2-40B4-BE49-F238E27FC236}">
                <a16:creationId xmlns:a16="http://schemas.microsoft.com/office/drawing/2014/main" id="{DEDFC3BB-62FC-9BB8-DEE9-AC64EBA873F8}"/>
              </a:ext>
            </a:extLst>
          </p:cNvPr>
          <p:cNvSpPr txBox="1">
            <a:spLocks noChangeArrowheads="1"/>
          </p:cNvSpPr>
          <p:nvPr/>
        </p:nvSpPr>
        <p:spPr bwMode="auto">
          <a:xfrm>
            <a:off x="3946525" y="2627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79891" name="Text Box 23">
            <a:extLst>
              <a:ext uri="{FF2B5EF4-FFF2-40B4-BE49-F238E27FC236}">
                <a16:creationId xmlns:a16="http://schemas.microsoft.com/office/drawing/2014/main" id="{B6001749-D63F-6E70-90DE-860876FDCE0D}"/>
              </a:ext>
            </a:extLst>
          </p:cNvPr>
          <p:cNvSpPr txBox="1">
            <a:spLocks noChangeArrowheads="1"/>
          </p:cNvSpPr>
          <p:nvPr/>
        </p:nvSpPr>
        <p:spPr bwMode="auto">
          <a:xfrm>
            <a:off x="2346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79892" name="Text Box 24">
            <a:extLst>
              <a:ext uri="{FF2B5EF4-FFF2-40B4-BE49-F238E27FC236}">
                <a16:creationId xmlns:a16="http://schemas.microsoft.com/office/drawing/2014/main" id="{B3F5BB8C-DC03-5F6D-6F2D-B3F29C6B9BAC}"/>
              </a:ext>
            </a:extLst>
          </p:cNvPr>
          <p:cNvSpPr txBox="1">
            <a:spLocks noChangeArrowheads="1"/>
          </p:cNvSpPr>
          <p:nvPr/>
        </p:nvSpPr>
        <p:spPr bwMode="auto">
          <a:xfrm>
            <a:off x="3413125" y="39227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79893" name="Text Box 25">
            <a:extLst>
              <a:ext uri="{FF2B5EF4-FFF2-40B4-BE49-F238E27FC236}">
                <a16:creationId xmlns:a16="http://schemas.microsoft.com/office/drawing/2014/main" id="{4404759D-961C-FFAE-D48E-79E188F5657F}"/>
              </a:ext>
            </a:extLst>
          </p:cNvPr>
          <p:cNvSpPr txBox="1">
            <a:spLocks noChangeArrowheads="1"/>
          </p:cNvSpPr>
          <p:nvPr/>
        </p:nvSpPr>
        <p:spPr bwMode="auto">
          <a:xfrm>
            <a:off x="4022725" y="4151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79894" name="Text Box 26">
            <a:extLst>
              <a:ext uri="{FF2B5EF4-FFF2-40B4-BE49-F238E27FC236}">
                <a16:creationId xmlns:a16="http://schemas.microsoft.com/office/drawing/2014/main" id="{C886B3ED-44EF-B2E5-73AC-ADBAB8491F02}"/>
              </a:ext>
            </a:extLst>
          </p:cNvPr>
          <p:cNvSpPr txBox="1">
            <a:spLocks noChangeArrowheads="1"/>
          </p:cNvSpPr>
          <p:nvPr/>
        </p:nvSpPr>
        <p:spPr bwMode="auto">
          <a:xfrm>
            <a:off x="3200400" y="24384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79895" name="Text Box 27">
            <a:extLst>
              <a:ext uri="{FF2B5EF4-FFF2-40B4-BE49-F238E27FC236}">
                <a16:creationId xmlns:a16="http://schemas.microsoft.com/office/drawing/2014/main" id="{99AA38CC-98B4-58BD-02C3-2A74BD0B830F}"/>
              </a:ext>
            </a:extLst>
          </p:cNvPr>
          <p:cNvSpPr txBox="1">
            <a:spLocks noChangeArrowheads="1"/>
          </p:cNvSpPr>
          <p:nvPr/>
        </p:nvSpPr>
        <p:spPr bwMode="auto">
          <a:xfrm>
            <a:off x="3184525" y="34655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79896" name="Text Box 28">
            <a:extLst>
              <a:ext uri="{FF2B5EF4-FFF2-40B4-BE49-F238E27FC236}">
                <a16:creationId xmlns:a16="http://schemas.microsoft.com/office/drawing/2014/main" id="{8E863989-4846-0085-8B26-3D85BD6E4786}"/>
              </a:ext>
            </a:extLst>
          </p:cNvPr>
          <p:cNvSpPr txBox="1">
            <a:spLocks noChangeArrowheads="1"/>
          </p:cNvSpPr>
          <p:nvPr/>
        </p:nvSpPr>
        <p:spPr bwMode="auto">
          <a:xfrm>
            <a:off x="3184525" y="43799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79897" name="Text Box 29">
            <a:extLst>
              <a:ext uri="{FF2B5EF4-FFF2-40B4-BE49-F238E27FC236}">
                <a16:creationId xmlns:a16="http://schemas.microsoft.com/office/drawing/2014/main" id="{835F2993-25B6-FF5F-9633-722272EBC64B}"/>
              </a:ext>
            </a:extLst>
          </p:cNvPr>
          <p:cNvSpPr txBox="1">
            <a:spLocks noChangeArrowheads="1"/>
          </p:cNvSpPr>
          <p:nvPr/>
        </p:nvSpPr>
        <p:spPr bwMode="auto">
          <a:xfrm>
            <a:off x="4708525" y="34655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0318" name="Line 30">
            <a:extLst>
              <a:ext uri="{FF2B5EF4-FFF2-40B4-BE49-F238E27FC236}">
                <a16:creationId xmlns:a16="http://schemas.microsoft.com/office/drawing/2014/main" id="{D200F830-2089-583D-9BCE-7CED06621E26}"/>
              </a:ext>
            </a:extLst>
          </p:cNvPr>
          <p:cNvSpPr>
            <a:spLocks noChangeShapeType="1"/>
          </p:cNvSpPr>
          <p:nvPr/>
        </p:nvSpPr>
        <p:spPr bwMode="auto">
          <a:xfrm flipV="1">
            <a:off x="3505200" y="36576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19" name="Line 31">
            <a:extLst>
              <a:ext uri="{FF2B5EF4-FFF2-40B4-BE49-F238E27FC236}">
                <a16:creationId xmlns:a16="http://schemas.microsoft.com/office/drawing/2014/main" id="{2F29273F-331D-91B3-90F8-9CE3B910C576}"/>
              </a:ext>
            </a:extLst>
          </p:cNvPr>
          <p:cNvSpPr>
            <a:spLocks noChangeShapeType="1"/>
          </p:cNvSpPr>
          <p:nvPr/>
        </p:nvSpPr>
        <p:spPr bwMode="auto">
          <a:xfrm flipV="1">
            <a:off x="2286000" y="36576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0" name="Line 32">
            <a:extLst>
              <a:ext uri="{FF2B5EF4-FFF2-40B4-BE49-F238E27FC236}">
                <a16:creationId xmlns:a16="http://schemas.microsoft.com/office/drawing/2014/main" id="{B4B31EDB-1C18-5135-018F-F40733D00352}"/>
              </a:ext>
            </a:extLst>
          </p:cNvPr>
          <p:cNvSpPr>
            <a:spLocks noChangeShapeType="1"/>
          </p:cNvSpPr>
          <p:nvPr/>
        </p:nvSpPr>
        <p:spPr bwMode="auto">
          <a:xfrm>
            <a:off x="2209800" y="38100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1" name="Line 33">
            <a:extLst>
              <a:ext uri="{FF2B5EF4-FFF2-40B4-BE49-F238E27FC236}">
                <a16:creationId xmlns:a16="http://schemas.microsoft.com/office/drawing/2014/main" id="{DB7695F7-06BD-D41E-9D00-D376D86BAD21}"/>
              </a:ext>
            </a:extLst>
          </p:cNvPr>
          <p:cNvSpPr>
            <a:spLocks noChangeShapeType="1"/>
          </p:cNvSpPr>
          <p:nvPr/>
        </p:nvSpPr>
        <p:spPr bwMode="auto">
          <a:xfrm flipV="1">
            <a:off x="2209800" y="26670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2" name="Text Box 34">
            <a:extLst>
              <a:ext uri="{FF2B5EF4-FFF2-40B4-BE49-F238E27FC236}">
                <a16:creationId xmlns:a16="http://schemas.microsoft.com/office/drawing/2014/main" id="{2D81506A-C1F2-145D-CCD2-9114597FBCD6}"/>
              </a:ext>
            </a:extLst>
          </p:cNvPr>
          <p:cNvSpPr txBox="1">
            <a:spLocks noChangeArrowheads="1"/>
          </p:cNvSpPr>
          <p:nvPr/>
        </p:nvSpPr>
        <p:spPr bwMode="auto">
          <a:xfrm>
            <a:off x="5884863" y="2878139"/>
            <a:ext cx="47244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 f.o.</a:t>
            </a:r>
          </a:p>
          <a:p>
            <a:pPr eaLnBrk="1" hangingPunct="1">
              <a:spcBef>
                <a:spcPct val="0"/>
              </a:spcBef>
              <a:buFontTx/>
              <a:buNone/>
            </a:pPr>
            <a:endParaRPr lang="en-US" altLang="it-IT" sz="1800"/>
          </a:p>
          <a:p>
            <a:pPr eaLnBrk="1" hangingPunct="1">
              <a:spcBef>
                <a:spcPct val="0"/>
              </a:spcBef>
              <a:buFontTx/>
              <a:buNone/>
            </a:pPr>
            <a:r>
              <a:rPr lang="en-US" altLang="it-IT" sz="1800"/>
              <a:t>BE	CE	+30-5  =25</a:t>
            </a:r>
          </a:p>
          <a:p>
            <a:pPr eaLnBrk="1" hangingPunct="1">
              <a:spcBef>
                <a:spcPct val="0"/>
              </a:spcBef>
              <a:buFontTx/>
              <a:buNone/>
            </a:pPr>
            <a:r>
              <a:rPr lang="en-US" altLang="it-IT" sz="1800"/>
              <a:t>	AC	+30-10=20</a:t>
            </a:r>
          </a:p>
          <a:p>
            <a:pPr eaLnBrk="1" hangingPunct="1">
              <a:spcBef>
                <a:spcPct val="0"/>
              </a:spcBef>
              <a:buFontTx/>
              <a:buNone/>
            </a:pPr>
            <a:r>
              <a:rPr lang="en-US" altLang="it-IT" sz="1800"/>
              <a:t>	AB	+30-20</a:t>
            </a:r>
            <a:r>
              <a:rPr lang="en-US" altLang="it-IT" sz="1800">
                <a:solidFill>
                  <a:srgbClr val="FF0000"/>
                </a:solidFill>
              </a:rPr>
              <a:t>-100</a:t>
            </a:r>
            <a:r>
              <a:rPr lang="en-US" altLang="it-IT" sz="1800"/>
              <a:t>= -90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a:t>
            </a:r>
            <a:r>
              <a:rPr lang="en-US" altLang="it-IT" sz="1800">
                <a:solidFill>
                  <a:srgbClr val="FF0000"/>
                </a:solidFill>
              </a:rPr>
              <a:t>AD</a:t>
            </a:r>
            <a:r>
              <a:rPr lang="en-US" altLang="it-IT" sz="1800"/>
              <a:t>	+25-15</a:t>
            </a:r>
            <a:r>
              <a:rPr lang="en-US" altLang="it-IT" sz="1800">
                <a:solidFill>
                  <a:srgbClr val="FF0000"/>
                </a:solidFill>
              </a:rPr>
              <a:t>-100+100-100</a:t>
            </a:r>
            <a:r>
              <a:rPr lang="en-US" altLang="it-IT" sz="1800"/>
              <a:t>= -90</a:t>
            </a:r>
            <a:endParaRPr lang="en-US" altLang="it-IT" sz="1800">
              <a:solidFill>
                <a:srgbClr val="FF0000"/>
              </a:solidFill>
            </a:endParaRPr>
          </a:p>
          <a:p>
            <a:pPr eaLnBrk="1" hangingPunct="1">
              <a:spcBef>
                <a:spcPct val="0"/>
              </a:spcBef>
              <a:buFontTx/>
              <a:buNone/>
            </a:pPr>
            <a:r>
              <a:rPr lang="en-US" altLang="it-IT" sz="1800"/>
              <a:t>	AC	+25-10=15</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DE</a:t>
            </a:r>
            <a:r>
              <a:rPr lang="en-US" altLang="it-IT" sz="1800"/>
              <a:t>	CE	+40-5</a:t>
            </a:r>
            <a:r>
              <a:rPr lang="en-US" altLang="it-IT" sz="1800">
                <a:solidFill>
                  <a:srgbClr val="FF0000"/>
                </a:solidFill>
              </a:rPr>
              <a:t>-100</a:t>
            </a:r>
            <a:r>
              <a:rPr lang="en-US" altLang="it-IT" sz="1800"/>
              <a:t>= -65</a:t>
            </a:r>
            <a:endParaRPr lang="en-US" altLang="it-IT" sz="1800">
              <a:solidFill>
                <a:srgbClr val="FF0000"/>
              </a:solidFill>
            </a:endParaRPr>
          </a:p>
          <a:p>
            <a:pPr eaLnBrk="1" hangingPunct="1">
              <a:spcBef>
                <a:spcPct val="0"/>
              </a:spcBef>
              <a:buFontTx/>
              <a:buNone/>
            </a:pPr>
            <a:r>
              <a:rPr lang="en-US" altLang="it-IT" sz="1800"/>
              <a:t>	AC	+40-10</a:t>
            </a:r>
            <a:r>
              <a:rPr lang="en-US" altLang="it-IT" sz="1800">
                <a:solidFill>
                  <a:srgbClr val="FF0000"/>
                </a:solidFill>
              </a:rPr>
              <a:t>-100</a:t>
            </a:r>
            <a:r>
              <a:rPr lang="en-US" altLang="it-IT" sz="1800"/>
              <a:t>=-70</a:t>
            </a:r>
            <a:endParaRPr lang="en-US" altLang="it-IT" sz="1800">
              <a:solidFill>
                <a:srgbClr val="FF0000"/>
              </a:solidFill>
            </a:endParaRPr>
          </a:p>
          <a:p>
            <a:pPr eaLnBrk="1" hangingPunct="1">
              <a:spcBef>
                <a:spcPct val="0"/>
              </a:spcBef>
              <a:buFontTx/>
              <a:buNone/>
            </a:pPr>
            <a:r>
              <a:rPr lang="en-US" altLang="it-IT" sz="1800"/>
              <a:t>	AD	+40-15</a:t>
            </a:r>
            <a:r>
              <a:rPr lang="en-US" altLang="it-IT" sz="1800">
                <a:solidFill>
                  <a:srgbClr val="FF0000"/>
                </a:solidFill>
              </a:rPr>
              <a:t>-100-100</a:t>
            </a:r>
            <a:r>
              <a:rPr lang="en-US" altLang="it-IT" sz="1800"/>
              <a:t>=-175</a:t>
            </a:r>
          </a:p>
        </p:txBody>
      </p:sp>
      <p:sp>
        <p:nvSpPr>
          <p:cNvPr id="140323" name="Oval 35">
            <a:extLst>
              <a:ext uri="{FF2B5EF4-FFF2-40B4-BE49-F238E27FC236}">
                <a16:creationId xmlns:a16="http://schemas.microsoft.com/office/drawing/2014/main" id="{68902C57-C0C2-2653-53A2-70331755C7F7}"/>
              </a:ext>
            </a:extLst>
          </p:cNvPr>
          <p:cNvSpPr>
            <a:spLocks noChangeArrowheads="1"/>
          </p:cNvSpPr>
          <p:nvPr/>
        </p:nvSpPr>
        <p:spPr bwMode="auto">
          <a:xfrm>
            <a:off x="6662738" y="5865813"/>
            <a:ext cx="3573462" cy="474662"/>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0324" name="Line 36">
            <a:extLst>
              <a:ext uri="{FF2B5EF4-FFF2-40B4-BE49-F238E27FC236}">
                <a16:creationId xmlns:a16="http://schemas.microsoft.com/office/drawing/2014/main" id="{2C8A68BC-7207-3288-E03C-3E247C40E7EE}"/>
              </a:ext>
            </a:extLst>
          </p:cNvPr>
          <p:cNvSpPr>
            <a:spLocks noChangeShapeType="1"/>
          </p:cNvSpPr>
          <p:nvPr/>
        </p:nvSpPr>
        <p:spPr bwMode="auto">
          <a:xfrm flipV="1">
            <a:off x="3505200" y="38100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325" name="Text Box 37">
            <a:extLst>
              <a:ext uri="{FF2B5EF4-FFF2-40B4-BE49-F238E27FC236}">
                <a16:creationId xmlns:a16="http://schemas.microsoft.com/office/drawing/2014/main" id="{0DA7BAB7-4895-0954-9BBF-AA70035573FC}"/>
              </a:ext>
            </a:extLst>
          </p:cNvPr>
          <p:cNvSpPr txBox="1">
            <a:spLocks noChangeArrowheads="1"/>
          </p:cNvSpPr>
          <p:nvPr/>
        </p:nvSpPr>
        <p:spPr bwMode="auto">
          <a:xfrm>
            <a:off x="4708526" y="5089526"/>
            <a:ext cx="1000851" cy="646331"/>
          </a:xfrm>
          <a:prstGeom prst="rect">
            <a:avLst/>
          </a:prstGeom>
          <a:noFill/>
          <a:ln w="9525">
            <a:solidFill>
              <a:srgbClr val="FF0000"/>
            </a:solidFill>
            <a:miter lim="800000"/>
            <a:headEnd/>
            <a:tailEnd/>
          </a:ln>
          <a:effectLst/>
        </p:spPr>
        <p:txBody>
          <a:bodyPr wrap="none">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p:txBody>
      </p:sp>
      <p:sp>
        <p:nvSpPr>
          <p:cNvPr id="79906" name="CasellaDiTesto 1">
            <a:extLst>
              <a:ext uri="{FF2B5EF4-FFF2-40B4-BE49-F238E27FC236}">
                <a16:creationId xmlns:a16="http://schemas.microsoft.com/office/drawing/2014/main" id="{2E873709-E858-11BB-75BF-85AEB1F1D334}"/>
              </a:ext>
            </a:extLst>
          </p:cNvPr>
          <p:cNvSpPr txBox="1">
            <a:spLocks noChangeArrowheads="1"/>
          </p:cNvSpPr>
          <p:nvPr/>
        </p:nvSpPr>
        <p:spPr bwMode="auto">
          <a:xfrm>
            <a:off x="4859338" y="5895976"/>
            <a:ext cx="27749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Uscendo AD </a:t>
            </a:r>
          </a:p>
          <a:p>
            <a:pPr>
              <a:spcBef>
                <a:spcPct val="0"/>
              </a:spcBef>
              <a:buFontTx/>
              <a:buNone/>
            </a:pPr>
            <a:r>
              <a:rPr lang="it-IT" altLang="it-IT" sz="1800">
                <a:solidFill>
                  <a:srgbClr val="FFC000"/>
                </a:solidFill>
              </a:rPr>
              <a:t>si ripristina l’ammissibilità</a:t>
            </a:r>
          </a:p>
        </p:txBody>
      </p:sp>
      <p:sp>
        <p:nvSpPr>
          <p:cNvPr id="79907" name="CasellaDiTesto 34">
            <a:extLst>
              <a:ext uri="{FF2B5EF4-FFF2-40B4-BE49-F238E27FC236}">
                <a16:creationId xmlns:a16="http://schemas.microsoft.com/office/drawing/2014/main" id="{0346E4A9-01E9-A58A-4F2C-7CC5145DBD0A}"/>
              </a:ext>
            </a:extLst>
          </p:cNvPr>
          <p:cNvSpPr txBox="1">
            <a:spLocks noChangeArrowheads="1"/>
          </p:cNvSpPr>
          <p:nvPr/>
        </p:nvSpPr>
        <p:spPr bwMode="auto">
          <a:xfrm>
            <a:off x="2555875" y="4973639"/>
            <a:ext cx="21526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L’arco DE non può </a:t>
            </a:r>
          </a:p>
          <a:p>
            <a:pPr>
              <a:spcBef>
                <a:spcPct val="0"/>
              </a:spcBef>
              <a:buFontTx/>
              <a:buNone/>
            </a:pPr>
            <a:r>
              <a:rPr lang="it-IT" altLang="it-IT" sz="1800">
                <a:solidFill>
                  <a:srgbClr val="008000"/>
                </a:solidFill>
              </a:rPr>
              <a:t>uscire per le </a:t>
            </a:r>
          </a:p>
          <a:p>
            <a:pPr>
              <a:spcBef>
                <a:spcPct val="0"/>
              </a:spcBef>
              <a:buFontTx/>
              <a:buNone/>
            </a:pPr>
            <a:r>
              <a:rPr lang="it-IT" altLang="it-IT" sz="1800">
                <a:solidFill>
                  <a:srgbClr val="008000"/>
                </a:solidFill>
              </a:rPr>
              <a:t>prossime 2 iter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0318"/>
                                        </p:tgtEl>
                                        <p:attrNameLst>
                                          <p:attrName>style.visibility</p:attrName>
                                        </p:attrNameLst>
                                      </p:cBhvr>
                                      <p:to>
                                        <p:strVal val="visible"/>
                                      </p:to>
                                    </p:set>
                                    <p:anim calcmode="lin" valueType="num">
                                      <p:cBhvr>
                                        <p:cTn id="7" dur="1000" fill="hold"/>
                                        <p:tgtEl>
                                          <p:spTgt spid="140318"/>
                                        </p:tgtEl>
                                        <p:attrNameLst>
                                          <p:attrName>ppt_w</p:attrName>
                                        </p:attrNameLst>
                                      </p:cBhvr>
                                      <p:tavLst>
                                        <p:tav tm="0">
                                          <p:val>
                                            <p:strVal val="#ppt_w*0.70"/>
                                          </p:val>
                                        </p:tav>
                                        <p:tav tm="100000">
                                          <p:val>
                                            <p:strVal val="#ppt_w"/>
                                          </p:val>
                                        </p:tav>
                                      </p:tavLst>
                                    </p:anim>
                                    <p:anim calcmode="lin" valueType="num">
                                      <p:cBhvr>
                                        <p:cTn id="8" dur="1000" fill="hold"/>
                                        <p:tgtEl>
                                          <p:spTgt spid="140318"/>
                                        </p:tgtEl>
                                        <p:attrNameLst>
                                          <p:attrName>ppt_h</p:attrName>
                                        </p:attrNameLst>
                                      </p:cBhvr>
                                      <p:tavLst>
                                        <p:tav tm="0">
                                          <p:val>
                                            <p:strVal val="#ppt_h"/>
                                          </p:val>
                                        </p:tav>
                                        <p:tav tm="100000">
                                          <p:val>
                                            <p:strVal val="#ppt_h"/>
                                          </p:val>
                                        </p:tav>
                                      </p:tavLst>
                                    </p:anim>
                                    <p:animEffect transition="in" filter="fade">
                                      <p:cBhvr>
                                        <p:cTn id="9" dur="1000"/>
                                        <p:tgtEl>
                                          <p:spTgt spid="140318"/>
                                        </p:tgtEl>
                                      </p:cBhvr>
                                    </p:animEffect>
                                  </p:childTnLst>
                                </p:cTn>
                              </p:par>
                              <p:par>
                                <p:cTn id="10" presetID="55" presetClass="entr" presetSubtype="0" fill="hold" nodeType="withEffect">
                                  <p:stCondLst>
                                    <p:cond delay="0"/>
                                  </p:stCondLst>
                                  <p:childTnLst>
                                    <p:set>
                                      <p:cBhvr>
                                        <p:cTn id="11" dur="1" fill="hold">
                                          <p:stCondLst>
                                            <p:cond delay="0"/>
                                          </p:stCondLst>
                                        </p:cTn>
                                        <p:tgtEl>
                                          <p:spTgt spid="140319"/>
                                        </p:tgtEl>
                                        <p:attrNameLst>
                                          <p:attrName>style.visibility</p:attrName>
                                        </p:attrNameLst>
                                      </p:cBhvr>
                                      <p:to>
                                        <p:strVal val="visible"/>
                                      </p:to>
                                    </p:set>
                                    <p:anim calcmode="lin" valueType="num">
                                      <p:cBhvr>
                                        <p:cTn id="12" dur="1000" fill="hold"/>
                                        <p:tgtEl>
                                          <p:spTgt spid="140319"/>
                                        </p:tgtEl>
                                        <p:attrNameLst>
                                          <p:attrName>ppt_w</p:attrName>
                                        </p:attrNameLst>
                                      </p:cBhvr>
                                      <p:tavLst>
                                        <p:tav tm="0">
                                          <p:val>
                                            <p:strVal val="#ppt_w*0.70"/>
                                          </p:val>
                                        </p:tav>
                                        <p:tav tm="100000">
                                          <p:val>
                                            <p:strVal val="#ppt_w"/>
                                          </p:val>
                                        </p:tav>
                                      </p:tavLst>
                                    </p:anim>
                                    <p:anim calcmode="lin" valueType="num">
                                      <p:cBhvr>
                                        <p:cTn id="13" dur="1000" fill="hold"/>
                                        <p:tgtEl>
                                          <p:spTgt spid="140319"/>
                                        </p:tgtEl>
                                        <p:attrNameLst>
                                          <p:attrName>ppt_h</p:attrName>
                                        </p:attrNameLst>
                                      </p:cBhvr>
                                      <p:tavLst>
                                        <p:tav tm="0">
                                          <p:val>
                                            <p:strVal val="#ppt_h"/>
                                          </p:val>
                                        </p:tav>
                                        <p:tav tm="100000">
                                          <p:val>
                                            <p:strVal val="#ppt_h"/>
                                          </p:val>
                                        </p:tav>
                                      </p:tavLst>
                                    </p:anim>
                                    <p:animEffect transition="in" filter="fade">
                                      <p:cBhvr>
                                        <p:cTn id="14" dur="1000"/>
                                        <p:tgtEl>
                                          <p:spTgt spid="140319"/>
                                        </p:tgtEl>
                                      </p:cBhvr>
                                    </p:animEffect>
                                  </p:childTnLst>
                                </p:cTn>
                              </p:par>
                              <p:par>
                                <p:cTn id="15" presetID="55" presetClass="entr" presetSubtype="0" fill="hold" nodeType="withEffect">
                                  <p:stCondLst>
                                    <p:cond delay="0"/>
                                  </p:stCondLst>
                                  <p:childTnLst>
                                    <p:set>
                                      <p:cBhvr>
                                        <p:cTn id="16" dur="1" fill="hold">
                                          <p:stCondLst>
                                            <p:cond delay="0"/>
                                          </p:stCondLst>
                                        </p:cTn>
                                        <p:tgtEl>
                                          <p:spTgt spid="140320"/>
                                        </p:tgtEl>
                                        <p:attrNameLst>
                                          <p:attrName>style.visibility</p:attrName>
                                        </p:attrNameLst>
                                      </p:cBhvr>
                                      <p:to>
                                        <p:strVal val="visible"/>
                                      </p:to>
                                    </p:set>
                                    <p:anim calcmode="lin" valueType="num">
                                      <p:cBhvr>
                                        <p:cTn id="17" dur="1000" fill="hold"/>
                                        <p:tgtEl>
                                          <p:spTgt spid="140320"/>
                                        </p:tgtEl>
                                        <p:attrNameLst>
                                          <p:attrName>ppt_w</p:attrName>
                                        </p:attrNameLst>
                                      </p:cBhvr>
                                      <p:tavLst>
                                        <p:tav tm="0">
                                          <p:val>
                                            <p:strVal val="#ppt_w*0.70"/>
                                          </p:val>
                                        </p:tav>
                                        <p:tav tm="100000">
                                          <p:val>
                                            <p:strVal val="#ppt_w"/>
                                          </p:val>
                                        </p:tav>
                                      </p:tavLst>
                                    </p:anim>
                                    <p:anim calcmode="lin" valueType="num">
                                      <p:cBhvr>
                                        <p:cTn id="18" dur="1000" fill="hold"/>
                                        <p:tgtEl>
                                          <p:spTgt spid="140320"/>
                                        </p:tgtEl>
                                        <p:attrNameLst>
                                          <p:attrName>ppt_h</p:attrName>
                                        </p:attrNameLst>
                                      </p:cBhvr>
                                      <p:tavLst>
                                        <p:tav tm="0">
                                          <p:val>
                                            <p:strVal val="#ppt_h"/>
                                          </p:val>
                                        </p:tav>
                                        <p:tav tm="100000">
                                          <p:val>
                                            <p:strVal val="#ppt_h"/>
                                          </p:val>
                                        </p:tav>
                                      </p:tavLst>
                                    </p:anim>
                                    <p:animEffect transition="in" filter="fade">
                                      <p:cBhvr>
                                        <p:cTn id="19" dur="1000"/>
                                        <p:tgtEl>
                                          <p:spTgt spid="140320"/>
                                        </p:tgtEl>
                                      </p:cBhvr>
                                    </p:animEffect>
                                  </p:childTnLst>
                                </p:cTn>
                              </p:par>
                              <p:par>
                                <p:cTn id="20" presetID="55" presetClass="entr" presetSubtype="0" fill="hold" nodeType="withEffect">
                                  <p:stCondLst>
                                    <p:cond delay="0"/>
                                  </p:stCondLst>
                                  <p:childTnLst>
                                    <p:set>
                                      <p:cBhvr>
                                        <p:cTn id="21" dur="1" fill="hold">
                                          <p:stCondLst>
                                            <p:cond delay="0"/>
                                          </p:stCondLst>
                                        </p:cTn>
                                        <p:tgtEl>
                                          <p:spTgt spid="140321"/>
                                        </p:tgtEl>
                                        <p:attrNameLst>
                                          <p:attrName>style.visibility</p:attrName>
                                        </p:attrNameLst>
                                      </p:cBhvr>
                                      <p:to>
                                        <p:strVal val="visible"/>
                                      </p:to>
                                    </p:set>
                                    <p:anim calcmode="lin" valueType="num">
                                      <p:cBhvr>
                                        <p:cTn id="22" dur="1000" fill="hold"/>
                                        <p:tgtEl>
                                          <p:spTgt spid="140321"/>
                                        </p:tgtEl>
                                        <p:attrNameLst>
                                          <p:attrName>ppt_w</p:attrName>
                                        </p:attrNameLst>
                                      </p:cBhvr>
                                      <p:tavLst>
                                        <p:tav tm="0">
                                          <p:val>
                                            <p:strVal val="#ppt_w*0.70"/>
                                          </p:val>
                                        </p:tav>
                                        <p:tav tm="100000">
                                          <p:val>
                                            <p:strVal val="#ppt_w"/>
                                          </p:val>
                                        </p:tav>
                                      </p:tavLst>
                                    </p:anim>
                                    <p:anim calcmode="lin" valueType="num">
                                      <p:cBhvr>
                                        <p:cTn id="23" dur="1000" fill="hold"/>
                                        <p:tgtEl>
                                          <p:spTgt spid="140321"/>
                                        </p:tgtEl>
                                        <p:attrNameLst>
                                          <p:attrName>ppt_h</p:attrName>
                                        </p:attrNameLst>
                                      </p:cBhvr>
                                      <p:tavLst>
                                        <p:tav tm="0">
                                          <p:val>
                                            <p:strVal val="#ppt_h"/>
                                          </p:val>
                                        </p:tav>
                                        <p:tav tm="100000">
                                          <p:val>
                                            <p:strVal val="#ppt_h"/>
                                          </p:val>
                                        </p:tav>
                                      </p:tavLst>
                                    </p:anim>
                                    <p:animEffect transition="in" filter="fade">
                                      <p:cBhvr>
                                        <p:cTn id="24" dur="1000"/>
                                        <p:tgtEl>
                                          <p:spTgt spid="14032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5" presetClass="entr" presetSubtype="0" fill="hold" nodeType="clickEffect">
                                  <p:stCondLst>
                                    <p:cond delay="0"/>
                                  </p:stCondLst>
                                  <p:childTnLst>
                                    <p:set>
                                      <p:cBhvr>
                                        <p:cTn id="28" dur="1" fill="hold">
                                          <p:stCondLst>
                                            <p:cond delay="0"/>
                                          </p:stCondLst>
                                        </p:cTn>
                                        <p:tgtEl>
                                          <p:spTgt spid="140322"/>
                                        </p:tgtEl>
                                        <p:attrNameLst>
                                          <p:attrName>style.visibility</p:attrName>
                                        </p:attrNameLst>
                                      </p:cBhvr>
                                      <p:to>
                                        <p:strVal val="visible"/>
                                      </p:to>
                                    </p:set>
                                    <p:anim calcmode="lin" valueType="num">
                                      <p:cBhvr>
                                        <p:cTn id="29" dur="1000" fill="hold"/>
                                        <p:tgtEl>
                                          <p:spTgt spid="140322"/>
                                        </p:tgtEl>
                                        <p:attrNameLst>
                                          <p:attrName>ppt_w</p:attrName>
                                        </p:attrNameLst>
                                      </p:cBhvr>
                                      <p:tavLst>
                                        <p:tav tm="0">
                                          <p:val>
                                            <p:strVal val="#ppt_w*0.70"/>
                                          </p:val>
                                        </p:tav>
                                        <p:tav tm="100000">
                                          <p:val>
                                            <p:strVal val="#ppt_w"/>
                                          </p:val>
                                        </p:tav>
                                      </p:tavLst>
                                    </p:anim>
                                    <p:anim calcmode="lin" valueType="num">
                                      <p:cBhvr>
                                        <p:cTn id="30" dur="1000" fill="hold"/>
                                        <p:tgtEl>
                                          <p:spTgt spid="140322"/>
                                        </p:tgtEl>
                                        <p:attrNameLst>
                                          <p:attrName>ppt_h</p:attrName>
                                        </p:attrNameLst>
                                      </p:cBhvr>
                                      <p:tavLst>
                                        <p:tav tm="0">
                                          <p:val>
                                            <p:strVal val="#ppt_h"/>
                                          </p:val>
                                        </p:tav>
                                        <p:tav tm="100000">
                                          <p:val>
                                            <p:strVal val="#ppt_h"/>
                                          </p:val>
                                        </p:tav>
                                      </p:tavLst>
                                    </p:anim>
                                    <p:animEffect transition="in" filter="fade">
                                      <p:cBhvr>
                                        <p:cTn id="31" dur="1000"/>
                                        <p:tgtEl>
                                          <p:spTgt spid="14032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5" presetClass="entr" presetSubtype="0" fill="hold" nodeType="clickEffect">
                                  <p:stCondLst>
                                    <p:cond delay="0"/>
                                  </p:stCondLst>
                                  <p:childTnLst>
                                    <p:set>
                                      <p:cBhvr>
                                        <p:cTn id="35" dur="1" fill="hold">
                                          <p:stCondLst>
                                            <p:cond delay="0"/>
                                          </p:stCondLst>
                                        </p:cTn>
                                        <p:tgtEl>
                                          <p:spTgt spid="140323"/>
                                        </p:tgtEl>
                                        <p:attrNameLst>
                                          <p:attrName>style.visibility</p:attrName>
                                        </p:attrNameLst>
                                      </p:cBhvr>
                                      <p:to>
                                        <p:strVal val="visible"/>
                                      </p:to>
                                    </p:set>
                                    <p:anim calcmode="lin" valueType="num">
                                      <p:cBhvr>
                                        <p:cTn id="36" dur="1000" fill="hold"/>
                                        <p:tgtEl>
                                          <p:spTgt spid="140323"/>
                                        </p:tgtEl>
                                        <p:attrNameLst>
                                          <p:attrName>ppt_w</p:attrName>
                                        </p:attrNameLst>
                                      </p:cBhvr>
                                      <p:tavLst>
                                        <p:tav tm="0">
                                          <p:val>
                                            <p:strVal val="#ppt_w*0.70"/>
                                          </p:val>
                                        </p:tav>
                                        <p:tav tm="100000">
                                          <p:val>
                                            <p:strVal val="#ppt_w"/>
                                          </p:val>
                                        </p:tav>
                                      </p:tavLst>
                                    </p:anim>
                                    <p:anim calcmode="lin" valueType="num">
                                      <p:cBhvr>
                                        <p:cTn id="37" dur="1000" fill="hold"/>
                                        <p:tgtEl>
                                          <p:spTgt spid="140323"/>
                                        </p:tgtEl>
                                        <p:attrNameLst>
                                          <p:attrName>ppt_h</p:attrName>
                                        </p:attrNameLst>
                                      </p:cBhvr>
                                      <p:tavLst>
                                        <p:tav tm="0">
                                          <p:val>
                                            <p:strVal val="#ppt_h"/>
                                          </p:val>
                                        </p:tav>
                                        <p:tav tm="100000">
                                          <p:val>
                                            <p:strVal val="#ppt_h"/>
                                          </p:val>
                                        </p:tav>
                                      </p:tavLst>
                                    </p:anim>
                                    <p:animEffect transition="in" filter="fade">
                                      <p:cBhvr>
                                        <p:cTn id="38" dur="1000"/>
                                        <p:tgtEl>
                                          <p:spTgt spid="14032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xit" presetSubtype="4" fill="hold" nodeType="clickEffect">
                                  <p:stCondLst>
                                    <p:cond delay="0"/>
                                  </p:stCondLst>
                                  <p:childTnLst>
                                    <p:anim calcmode="lin" valueType="num">
                                      <p:cBhvr additive="base">
                                        <p:cTn id="42" dur="500"/>
                                        <p:tgtEl>
                                          <p:spTgt spid="140320"/>
                                        </p:tgtEl>
                                        <p:attrNameLst>
                                          <p:attrName>ppt_x</p:attrName>
                                        </p:attrNameLst>
                                      </p:cBhvr>
                                      <p:tavLst>
                                        <p:tav tm="0">
                                          <p:val>
                                            <p:strVal val="ppt_x"/>
                                          </p:val>
                                        </p:tav>
                                        <p:tav tm="100000">
                                          <p:val>
                                            <p:strVal val="ppt_x"/>
                                          </p:val>
                                        </p:tav>
                                      </p:tavLst>
                                    </p:anim>
                                    <p:anim calcmode="lin" valueType="num">
                                      <p:cBhvr additive="base">
                                        <p:cTn id="43" dur="500"/>
                                        <p:tgtEl>
                                          <p:spTgt spid="140320"/>
                                        </p:tgtEl>
                                        <p:attrNameLst>
                                          <p:attrName>ppt_y</p:attrName>
                                        </p:attrNameLst>
                                      </p:cBhvr>
                                      <p:tavLst>
                                        <p:tav tm="0">
                                          <p:val>
                                            <p:strVal val="ppt_y"/>
                                          </p:val>
                                        </p:tav>
                                        <p:tav tm="100000">
                                          <p:val>
                                            <p:strVal val="1+ppt_h/2"/>
                                          </p:val>
                                        </p:tav>
                                      </p:tavLst>
                                    </p:anim>
                                    <p:set>
                                      <p:cBhvr>
                                        <p:cTn id="44" dur="1" fill="hold">
                                          <p:stCondLst>
                                            <p:cond delay="499"/>
                                          </p:stCondLst>
                                        </p:cTn>
                                        <p:tgtEl>
                                          <p:spTgt spid="14032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140324"/>
                                        </p:tgtEl>
                                        <p:attrNameLst>
                                          <p:attrName>style.visibility</p:attrName>
                                        </p:attrNameLst>
                                      </p:cBhvr>
                                      <p:to>
                                        <p:strVal val="visible"/>
                                      </p:to>
                                    </p:set>
                                    <p:anim calcmode="lin" valueType="num">
                                      <p:cBhvr>
                                        <p:cTn id="49" dur="1000" fill="hold"/>
                                        <p:tgtEl>
                                          <p:spTgt spid="140324"/>
                                        </p:tgtEl>
                                        <p:attrNameLst>
                                          <p:attrName>ppt_w</p:attrName>
                                        </p:attrNameLst>
                                      </p:cBhvr>
                                      <p:tavLst>
                                        <p:tav tm="0">
                                          <p:val>
                                            <p:strVal val="#ppt_w*0.70"/>
                                          </p:val>
                                        </p:tav>
                                        <p:tav tm="100000">
                                          <p:val>
                                            <p:strVal val="#ppt_w"/>
                                          </p:val>
                                        </p:tav>
                                      </p:tavLst>
                                    </p:anim>
                                    <p:anim calcmode="lin" valueType="num">
                                      <p:cBhvr>
                                        <p:cTn id="50" dur="1000" fill="hold"/>
                                        <p:tgtEl>
                                          <p:spTgt spid="140324"/>
                                        </p:tgtEl>
                                        <p:attrNameLst>
                                          <p:attrName>ppt_h</p:attrName>
                                        </p:attrNameLst>
                                      </p:cBhvr>
                                      <p:tavLst>
                                        <p:tav tm="0">
                                          <p:val>
                                            <p:strVal val="#ppt_h"/>
                                          </p:val>
                                        </p:tav>
                                        <p:tav tm="100000">
                                          <p:val>
                                            <p:strVal val="#ppt_h"/>
                                          </p:val>
                                        </p:tav>
                                      </p:tavLst>
                                    </p:anim>
                                    <p:animEffect transition="in" filter="fade">
                                      <p:cBhvr>
                                        <p:cTn id="51" dur="1000"/>
                                        <p:tgtEl>
                                          <p:spTgt spid="14032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55" presetClass="entr" presetSubtype="0" fill="hold" nodeType="clickEffect">
                                  <p:stCondLst>
                                    <p:cond delay="0"/>
                                  </p:stCondLst>
                                  <p:childTnLst>
                                    <p:set>
                                      <p:cBhvr>
                                        <p:cTn id="55" dur="1" fill="hold">
                                          <p:stCondLst>
                                            <p:cond delay="0"/>
                                          </p:stCondLst>
                                        </p:cTn>
                                        <p:tgtEl>
                                          <p:spTgt spid="140325"/>
                                        </p:tgtEl>
                                        <p:attrNameLst>
                                          <p:attrName>style.visibility</p:attrName>
                                        </p:attrNameLst>
                                      </p:cBhvr>
                                      <p:to>
                                        <p:strVal val="visible"/>
                                      </p:to>
                                    </p:set>
                                    <p:anim calcmode="lin" valueType="num">
                                      <p:cBhvr>
                                        <p:cTn id="56" dur="1000" fill="hold"/>
                                        <p:tgtEl>
                                          <p:spTgt spid="140325"/>
                                        </p:tgtEl>
                                        <p:attrNameLst>
                                          <p:attrName>ppt_w</p:attrName>
                                        </p:attrNameLst>
                                      </p:cBhvr>
                                      <p:tavLst>
                                        <p:tav tm="0">
                                          <p:val>
                                            <p:strVal val="#ppt_w*0.70"/>
                                          </p:val>
                                        </p:tav>
                                        <p:tav tm="100000">
                                          <p:val>
                                            <p:strVal val="#ppt_w"/>
                                          </p:val>
                                        </p:tav>
                                      </p:tavLst>
                                    </p:anim>
                                    <p:anim calcmode="lin" valueType="num">
                                      <p:cBhvr>
                                        <p:cTn id="57" dur="1000" fill="hold"/>
                                        <p:tgtEl>
                                          <p:spTgt spid="140325"/>
                                        </p:tgtEl>
                                        <p:attrNameLst>
                                          <p:attrName>ppt_h</p:attrName>
                                        </p:attrNameLst>
                                      </p:cBhvr>
                                      <p:tavLst>
                                        <p:tav tm="0">
                                          <p:val>
                                            <p:strVal val="#ppt_h"/>
                                          </p:val>
                                        </p:tav>
                                        <p:tav tm="100000">
                                          <p:val>
                                            <p:strVal val="#ppt_h"/>
                                          </p:val>
                                        </p:tav>
                                      </p:tavLst>
                                    </p:anim>
                                    <p:animEffect transition="in" filter="fade">
                                      <p:cBhvr>
                                        <p:cTn id="58" dur="1000"/>
                                        <p:tgtEl>
                                          <p:spTgt spid="140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22" grpId="0"/>
      <p:bldP spid="140323" grpId="0" animBg="1"/>
      <p:bldP spid="1403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BEA417B1-3C65-89E2-5F45-8765AB2382A4}"/>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soluzione corrente T</a:t>
            </a:r>
            <a:r>
              <a:rPr lang="en-US" altLang="it-IT" sz="1800" baseline="-25000"/>
              <a:t>2</a:t>
            </a:r>
            <a:r>
              <a:rPr lang="en-US" altLang="it-IT" sz="1800"/>
              <a:t> è ammissibile, ha</a:t>
            </a:r>
            <a:r>
              <a:rPr lang="en-US" altLang="it-IT" sz="1800">
                <a:latin typeface="Arial Unicode MS" pitchFamily="34" charset="-128"/>
                <a:ea typeface="Arial Unicode MS" pitchFamily="34" charset="-128"/>
              </a:rPr>
              <a:t> costo </a:t>
            </a:r>
            <a:r>
              <a:rPr lang="en-US" altLang="it-IT" sz="1800">
                <a:solidFill>
                  <a:srgbClr val="0066FF"/>
                </a:solidFill>
                <a:latin typeface="Arial Unicode MS" pitchFamily="34" charset="-128"/>
                <a:ea typeface="Arial Unicode MS" pitchFamily="34" charset="-128"/>
              </a:rPr>
              <a:t>75</a:t>
            </a:r>
            <a:r>
              <a:rPr lang="en-US" altLang="it-IT" sz="1800">
                <a:latin typeface="Arial Unicode MS" pitchFamily="34" charset="-128"/>
                <a:ea typeface="Arial Unicode MS" pitchFamily="34" charset="-128"/>
              </a:rPr>
              <a:t> e diventa </a:t>
            </a:r>
            <a:r>
              <a:rPr lang="en-US" altLang="it-IT" sz="1800">
                <a:solidFill>
                  <a:srgbClr val="0066FF"/>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2</a:t>
            </a:r>
            <a:r>
              <a:rPr lang="en-US" altLang="it-IT" sz="1800">
                <a:latin typeface="Arial Unicode MS" pitchFamily="34" charset="-128"/>
                <a:ea typeface="Arial Unicode MS" pitchFamily="34" charset="-128"/>
              </a:rPr>
              <a:t>:  ora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a:t>
            </a:r>
          </a:p>
          <a:p>
            <a:pPr eaLnBrk="1" hangingPunct="1">
              <a:lnSpc>
                <a:spcPct val="80000"/>
              </a:lnSpc>
              <a:buFontTx/>
              <a:buNone/>
            </a:pPr>
            <a:r>
              <a:rPr lang="en-US" altLang="it-IT" sz="1800">
                <a:latin typeface="Arial Unicode MS" pitchFamily="34" charset="-128"/>
                <a:ea typeface="Arial Unicode MS" pitchFamily="34" charset="-128"/>
              </a:rPr>
              <a:t>Seleziono la miglior mossa non tabu: scambio BE con AB,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=+10. E’ </a:t>
            </a:r>
            <a:r>
              <a:rPr lang="en-US" altLang="it-IT" sz="1800">
                <a:solidFill>
                  <a:srgbClr val="0066FF"/>
                </a:solidFill>
                <a:ea typeface="Arial Unicode MS" pitchFamily="34" charset="-128"/>
              </a:rPr>
              <a:t>peggiorativa</a:t>
            </a:r>
            <a:r>
              <a:rPr lang="en-US" altLang="it-IT" sz="1800">
                <a:ea typeface="Arial Unicode MS" pitchFamily="34" charset="-128"/>
              </a:rPr>
              <a:t>!!</a:t>
            </a:r>
          </a:p>
          <a:p>
            <a:pPr eaLnBrk="1" hangingPunct="1">
              <a:lnSpc>
                <a:spcPct val="80000"/>
              </a:lnSpc>
              <a:buFontTx/>
              <a:buNone/>
            </a:pPr>
            <a:r>
              <a:rPr lang="en-US" altLang="it-IT" sz="1800">
                <a:latin typeface="Arial Unicode MS" pitchFamily="34" charset="-128"/>
                <a:ea typeface="Arial Unicode MS" pitchFamily="34" charset="-128"/>
              </a:rPr>
              <a:t>Resto nella regione ammissibile ma peggioro il costo della soluzione per uscire</a:t>
            </a:r>
          </a:p>
          <a:p>
            <a:pPr eaLnBrk="1" hangingPunct="1">
              <a:lnSpc>
                <a:spcPct val="80000"/>
              </a:lnSpc>
              <a:buFontTx/>
              <a:buNone/>
            </a:pPr>
            <a:r>
              <a:rPr lang="en-US" altLang="it-IT" sz="1800">
                <a:latin typeface="Arial Unicode MS" pitchFamily="34" charset="-128"/>
                <a:ea typeface="Arial Unicode MS" pitchFamily="34" charset="-128"/>
              </a:rPr>
              <a:t>dall’attrazione dell’ottimo locale</a:t>
            </a:r>
            <a:r>
              <a:rPr lang="en-US" altLang="it-IT" sz="1800">
                <a:solidFill>
                  <a:srgbClr val="0066FF"/>
                </a:solidFill>
                <a:latin typeface="Arial Unicode MS" pitchFamily="34" charset="-128"/>
                <a:ea typeface="Arial Unicode MS" pitchFamily="34" charset="-128"/>
              </a:rPr>
              <a:t>.</a:t>
            </a: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1923" name="Oval 3">
            <a:extLst>
              <a:ext uri="{FF2B5EF4-FFF2-40B4-BE49-F238E27FC236}">
                <a16:creationId xmlns:a16="http://schemas.microsoft.com/office/drawing/2014/main" id="{9B5FECFC-4BDD-0111-F0EE-A28177D22182}"/>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4" name="Oval 4">
            <a:extLst>
              <a:ext uri="{FF2B5EF4-FFF2-40B4-BE49-F238E27FC236}">
                <a16:creationId xmlns:a16="http://schemas.microsoft.com/office/drawing/2014/main" id="{3849C173-C089-B36C-CCAB-141FA869E41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5" name="Oval 5">
            <a:extLst>
              <a:ext uri="{FF2B5EF4-FFF2-40B4-BE49-F238E27FC236}">
                <a16:creationId xmlns:a16="http://schemas.microsoft.com/office/drawing/2014/main" id="{1A4D4228-DB41-5D49-9F0A-AB00FADA03E8}"/>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1926" name="Oval 6">
            <a:extLst>
              <a:ext uri="{FF2B5EF4-FFF2-40B4-BE49-F238E27FC236}">
                <a16:creationId xmlns:a16="http://schemas.microsoft.com/office/drawing/2014/main" id="{E4EBC223-5C18-D9F4-E14B-4CA9877784D4}"/>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7" name="Oval 7">
            <a:extLst>
              <a:ext uri="{FF2B5EF4-FFF2-40B4-BE49-F238E27FC236}">
                <a16:creationId xmlns:a16="http://schemas.microsoft.com/office/drawing/2014/main" id="{5BCB4BB2-727A-C9E1-1373-212F026DAD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28" name="Line 8">
            <a:extLst>
              <a:ext uri="{FF2B5EF4-FFF2-40B4-BE49-F238E27FC236}">
                <a16:creationId xmlns:a16="http://schemas.microsoft.com/office/drawing/2014/main" id="{63EC3650-A425-605B-94D5-07C5B52ACC43}"/>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29" name="Line 9">
            <a:extLst>
              <a:ext uri="{FF2B5EF4-FFF2-40B4-BE49-F238E27FC236}">
                <a16:creationId xmlns:a16="http://schemas.microsoft.com/office/drawing/2014/main" id="{C94E44EE-8840-6C49-CD31-1976079FFDD9}"/>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0" name="Line 10">
            <a:extLst>
              <a:ext uri="{FF2B5EF4-FFF2-40B4-BE49-F238E27FC236}">
                <a16:creationId xmlns:a16="http://schemas.microsoft.com/office/drawing/2014/main" id="{FE3E485D-2854-8CE1-A2C0-93EE64D5FA1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1" name="Line 11">
            <a:extLst>
              <a:ext uri="{FF2B5EF4-FFF2-40B4-BE49-F238E27FC236}">
                <a16:creationId xmlns:a16="http://schemas.microsoft.com/office/drawing/2014/main" id="{B175454F-4BD9-4AF2-9164-24DEF20942E4}"/>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2" name="Line 12">
            <a:extLst>
              <a:ext uri="{FF2B5EF4-FFF2-40B4-BE49-F238E27FC236}">
                <a16:creationId xmlns:a16="http://schemas.microsoft.com/office/drawing/2014/main" id="{627B237B-15C6-A9CD-2C23-48A8ECE0B42A}"/>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3" name="Line 13">
            <a:extLst>
              <a:ext uri="{FF2B5EF4-FFF2-40B4-BE49-F238E27FC236}">
                <a16:creationId xmlns:a16="http://schemas.microsoft.com/office/drawing/2014/main" id="{AF87F040-1399-8083-F604-273BB1E50A7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4" name="Line 14">
            <a:extLst>
              <a:ext uri="{FF2B5EF4-FFF2-40B4-BE49-F238E27FC236}">
                <a16:creationId xmlns:a16="http://schemas.microsoft.com/office/drawing/2014/main" id="{B085BC5F-847C-EBCE-B4E8-61CC7B16BCA4}"/>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35" name="Text Box 15">
            <a:extLst>
              <a:ext uri="{FF2B5EF4-FFF2-40B4-BE49-F238E27FC236}">
                <a16:creationId xmlns:a16="http://schemas.microsoft.com/office/drawing/2014/main" id="{EC8E4303-07AC-3745-CDE7-AAD79690A7E0}"/>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1936" name="Text Box 16">
            <a:extLst>
              <a:ext uri="{FF2B5EF4-FFF2-40B4-BE49-F238E27FC236}">
                <a16:creationId xmlns:a16="http://schemas.microsoft.com/office/drawing/2014/main" id="{EB1E2DDF-B85C-33CB-D336-67B83F3DA39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1937" name="Text Box 17">
            <a:extLst>
              <a:ext uri="{FF2B5EF4-FFF2-40B4-BE49-F238E27FC236}">
                <a16:creationId xmlns:a16="http://schemas.microsoft.com/office/drawing/2014/main" id="{FFB16814-21B3-FEE5-A216-1AE54C1ED83E}"/>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1938" name="Text Box 18">
            <a:extLst>
              <a:ext uri="{FF2B5EF4-FFF2-40B4-BE49-F238E27FC236}">
                <a16:creationId xmlns:a16="http://schemas.microsoft.com/office/drawing/2014/main" id="{D948BA5A-537C-79C6-21B1-26DA49D2D9E0}"/>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1939" name="Text Box 19">
            <a:extLst>
              <a:ext uri="{FF2B5EF4-FFF2-40B4-BE49-F238E27FC236}">
                <a16:creationId xmlns:a16="http://schemas.microsoft.com/office/drawing/2014/main" id="{EFA08C31-0D44-70D0-9776-A917A1E7303F}"/>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1940" name="Text Box 20">
            <a:extLst>
              <a:ext uri="{FF2B5EF4-FFF2-40B4-BE49-F238E27FC236}">
                <a16:creationId xmlns:a16="http://schemas.microsoft.com/office/drawing/2014/main" id="{D70B11DD-D2BB-0DF6-CD0C-DD4A874A45EB}"/>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1941" name="Text Box 21">
            <a:extLst>
              <a:ext uri="{FF2B5EF4-FFF2-40B4-BE49-F238E27FC236}">
                <a16:creationId xmlns:a16="http://schemas.microsoft.com/office/drawing/2014/main" id="{143609C5-7029-2DC8-710E-ABE7744662B0}"/>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1942" name="Text Box 22">
            <a:extLst>
              <a:ext uri="{FF2B5EF4-FFF2-40B4-BE49-F238E27FC236}">
                <a16:creationId xmlns:a16="http://schemas.microsoft.com/office/drawing/2014/main" id="{4781AB2F-F194-148E-1BAA-505A47610620}"/>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1943" name="Text Box 23">
            <a:extLst>
              <a:ext uri="{FF2B5EF4-FFF2-40B4-BE49-F238E27FC236}">
                <a16:creationId xmlns:a16="http://schemas.microsoft.com/office/drawing/2014/main" id="{A967656B-AB63-E43B-826C-CFC4B4BF2665}"/>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1944" name="Text Box 24">
            <a:extLst>
              <a:ext uri="{FF2B5EF4-FFF2-40B4-BE49-F238E27FC236}">
                <a16:creationId xmlns:a16="http://schemas.microsoft.com/office/drawing/2014/main" id="{3B95347C-16C6-A6D7-B3CD-EBCAAC67C3AF}"/>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1945" name="Text Box 25">
            <a:extLst>
              <a:ext uri="{FF2B5EF4-FFF2-40B4-BE49-F238E27FC236}">
                <a16:creationId xmlns:a16="http://schemas.microsoft.com/office/drawing/2014/main" id="{9DD61C60-A89E-C8F8-9617-7EA47A80E954}"/>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1946" name="Line 26">
            <a:extLst>
              <a:ext uri="{FF2B5EF4-FFF2-40B4-BE49-F238E27FC236}">
                <a16:creationId xmlns:a16="http://schemas.microsoft.com/office/drawing/2014/main" id="{77BA8432-7C19-EEED-F4E8-7BB123DBF9E6}"/>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7" name="Line 27">
            <a:extLst>
              <a:ext uri="{FF2B5EF4-FFF2-40B4-BE49-F238E27FC236}">
                <a16:creationId xmlns:a16="http://schemas.microsoft.com/office/drawing/2014/main" id="{D9E1038F-2F42-901D-907C-1D0DD8E709E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5" name="Line 29">
            <a:extLst>
              <a:ext uri="{FF2B5EF4-FFF2-40B4-BE49-F238E27FC236}">
                <a16:creationId xmlns:a16="http://schemas.microsoft.com/office/drawing/2014/main" id="{CC96EB88-4516-6575-AC59-90C973969D55}"/>
              </a:ext>
            </a:extLst>
          </p:cNvPr>
          <p:cNvSpPr>
            <a:spLocks noChangeShapeType="1"/>
          </p:cNvSpPr>
          <p:nvPr/>
        </p:nvSpPr>
        <p:spPr bwMode="auto">
          <a:xfrm flipV="1">
            <a:off x="2133600" y="4114800"/>
            <a:ext cx="9906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49" name="Text Box 30">
            <a:extLst>
              <a:ext uri="{FF2B5EF4-FFF2-40B4-BE49-F238E27FC236}">
                <a16:creationId xmlns:a16="http://schemas.microsoft.com/office/drawing/2014/main" id="{FB86C6D9-36FE-9A88-C7F7-6C3764AE8791}"/>
              </a:ext>
            </a:extLst>
          </p:cNvPr>
          <p:cNvSpPr txBox="1">
            <a:spLocks noChangeArrowheads="1"/>
          </p:cNvSpPr>
          <p:nvPr/>
        </p:nvSpPr>
        <p:spPr bwMode="auto">
          <a:xfrm>
            <a:off x="5105400" y="1600201"/>
            <a:ext cx="51816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BE	CE	+30- 5    =25</a:t>
            </a:r>
          </a:p>
          <a:p>
            <a:pPr eaLnBrk="1" hangingPunct="1">
              <a:spcBef>
                <a:spcPct val="0"/>
              </a:spcBef>
              <a:buFontTx/>
              <a:buNone/>
            </a:pPr>
            <a:r>
              <a:rPr lang="en-US" altLang="it-IT" sz="1800"/>
              <a:t>	AC	 +30-10  =20</a:t>
            </a:r>
          </a:p>
          <a:p>
            <a:pPr eaLnBrk="1" hangingPunct="1">
              <a:spcBef>
                <a:spcPct val="0"/>
              </a:spcBef>
              <a:buFontTx/>
              <a:buNone/>
            </a:pPr>
            <a:r>
              <a:rPr lang="en-US" altLang="it-IT" sz="1800"/>
              <a:t>	AB	 +30-20  =10</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CD</a:t>
            </a:r>
            <a:r>
              <a:rPr lang="en-US" altLang="it-IT" sz="1800"/>
              <a:t>	CE	+25- 5</a:t>
            </a:r>
            <a:r>
              <a:rPr lang="en-US" altLang="it-IT" sz="1800">
                <a:solidFill>
                  <a:srgbClr val="FF0000"/>
                </a:solidFill>
              </a:rPr>
              <a:t>+100  </a:t>
            </a:r>
            <a:r>
              <a:rPr lang="en-US" altLang="it-IT" sz="1800"/>
              <a:t>=120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+25-40</a:t>
            </a:r>
            <a:r>
              <a:rPr lang="en-US" altLang="it-IT" sz="1800">
                <a:solidFill>
                  <a:srgbClr val="FF0000"/>
                </a:solidFill>
              </a:rPr>
              <a:t>+100 </a:t>
            </a:r>
            <a:r>
              <a:rPr lang="en-US" altLang="it-IT" sz="1800"/>
              <a:t>=85</a:t>
            </a:r>
            <a:r>
              <a:rPr lang="en-US" altLang="it-IT" sz="1800">
                <a:solidFill>
                  <a:srgbClr val="0066FF"/>
                </a:solidFill>
              </a:rPr>
              <a:t> 	         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CE	+15-5</a:t>
            </a:r>
            <a:r>
              <a:rPr lang="en-US" altLang="it-IT" sz="1800">
                <a:solidFill>
                  <a:srgbClr val="FF0000"/>
                </a:solidFill>
              </a:rPr>
              <a:t>+100          </a:t>
            </a:r>
            <a:r>
              <a:rPr lang="en-US" altLang="it-IT" sz="1800"/>
              <a:t>=110</a:t>
            </a:r>
            <a:endParaRPr lang="en-US" altLang="it-IT" sz="1800">
              <a:solidFill>
                <a:srgbClr val="FF0000"/>
              </a:solidFill>
            </a:endParaRPr>
          </a:p>
          <a:p>
            <a:pPr eaLnBrk="1" hangingPunct="1">
              <a:spcBef>
                <a:spcPct val="0"/>
              </a:spcBef>
              <a:buFontTx/>
              <a:buNone/>
            </a:pPr>
            <a:r>
              <a:rPr lang="en-US" altLang="it-IT" sz="1800"/>
              <a:t>	AC	 +15-10</a:t>
            </a:r>
            <a:r>
              <a:rPr lang="en-US" altLang="it-IT" sz="1800">
                <a:solidFill>
                  <a:srgbClr val="FF0000"/>
                </a:solidFill>
              </a:rPr>
              <a:t>+100       </a:t>
            </a:r>
            <a:r>
              <a:rPr lang="en-US" altLang="it-IT" sz="1800"/>
              <a:t>=105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+15-40</a:t>
            </a:r>
            <a:r>
              <a:rPr lang="en-US" altLang="it-IT" sz="1800">
                <a:solidFill>
                  <a:srgbClr val="FF0000"/>
                </a:solidFill>
              </a:rPr>
              <a:t>+100+100</a:t>
            </a:r>
            <a:r>
              <a:rPr lang="en-US" altLang="it-IT" sz="1800"/>
              <a:t>=175       </a:t>
            </a:r>
            <a:r>
              <a:rPr lang="en-US" altLang="it-IT" sz="1800">
                <a:solidFill>
                  <a:srgbClr val="0066FF"/>
                </a:solidFill>
              </a:rPr>
              <a:t>tabu</a:t>
            </a:r>
          </a:p>
        </p:txBody>
      </p:sp>
      <p:sp>
        <p:nvSpPr>
          <p:cNvPr id="142367" name="Oval 31">
            <a:extLst>
              <a:ext uri="{FF2B5EF4-FFF2-40B4-BE49-F238E27FC236}">
                <a16:creationId xmlns:a16="http://schemas.microsoft.com/office/drawing/2014/main" id="{B89A6347-0148-616A-66EA-41F508DA190D}"/>
              </a:ext>
            </a:extLst>
          </p:cNvPr>
          <p:cNvSpPr>
            <a:spLocks noChangeArrowheads="1"/>
          </p:cNvSpPr>
          <p:nvPr/>
        </p:nvSpPr>
        <p:spPr bwMode="auto">
          <a:xfrm>
            <a:off x="5949950" y="2725738"/>
            <a:ext cx="26670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1951" name="Line 32">
            <a:extLst>
              <a:ext uri="{FF2B5EF4-FFF2-40B4-BE49-F238E27FC236}">
                <a16:creationId xmlns:a16="http://schemas.microsoft.com/office/drawing/2014/main" id="{64718C53-26FB-3B3E-9FAF-3B639A6E8972}"/>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2369" name="Text Box 33">
            <a:extLst>
              <a:ext uri="{FF2B5EF4-FFF2-40B4-BE49-F238E27FC236}">
                <a16:creationId xmlns:a16="http://schemas.microsoft.com/office/drawing/2014/main" id="{E5E22123-467A-571C-9D6A-5AAE4CCA07E7}"/>
              </a:ext>
            </a:extLst>
          </p:cNvPr>
          <p:cNvSpPr txBox="1">
            <a:spLocks noChangeArrowheads="1"/>
          </p:cNvSpPr>
          <p:nvPr/>
        </p:nvSpPr>
        <p:spPr bwMode="auto">
          <a:xfrm>
            <a:off x="5638800" y="5486401"/>
            <a:ext cx="1143000" cy="925513"/>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2370" name="Text Box 34">
            <a:extLst>
              <a:ext uri="{FF2B5EF4-FFF2-40B4-BE49-F238E27FC236}">
                <a16:creationId xmlns:a16="http://schemas.microsoft.com/office/drawing/2014/main" id="{A020174D-FD66-BE39-16A7-84CFE3F571FE}"/>
              </a:ext>
            </a:extLst>
          </p:cNvPr>
          <p:cNvSpPr txBox="1">
            <a:spLocks noChangeArrowheads="1"/>
          </p:cNvSpPr>
          <p:nvPr/>
        </p:nvSpPr>
        <p:spPr bwMode="auto">
          <a:xfrm>
            <a:off x="5638800" y="6019800"/>
            <a:ext cx="421910"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BE</a:t>
            </a:r>
          </a:p>
        </p:txBody>
      </p:sp>
      <p:sp>
        <p:nvSpPr>
          <p:cNvPr id="142371" name="Line 35">
            <a:extLst>
              <a:ext uri="{FF2B5EF4-FFF2-40B4-BE49-F238E27FC236}">
                <a16:creationId xmlns:a16="http://schemas.microsoft.com/office/drawing/2014/main" id="{B0B16F93-AA3F-A45A-C77E-F64B78D9EC63}"/>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1955" name="CasellaDiTesto 34">
            <a:extLst>
              <a:ext uri="{FF2B5EF4-FFF2-40B4-BE49-F238E27FC236}">
                <a16:creationId xmlns:a16="http://schemas.microsoft.com/office/drawing/2014/main" id="{72F5FFAE-0A32-3F37-BCE0-D47462A28245}"/>
              </a:ext>
            </a:extLst>
          </p:cNvPr>
          <p:cNvSpPr txBox="1">
            <a:spLocks noChangeArrowheads="1"/>
          </p:cNvSpPr>
          <p:nvPr/>
        </p:nvSpPr>
        <p:spPr bwMode="auto">
          <a:xfrm>
            <a:off x="8839201" y="1930401"/>
            <a:ext cx="17367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anche se </a:t>
            </a:r>
          </a:p>
          <a:p>
            <a:pPr>
              <a:spcBef>
                <a:spcPct val="0"/>
              </a:spcBef>
              <a:buFontTx/>
              <a:buNone/>
            </a:pPr>
            <a:r>
              <a:rPr lang="it-IT" altLang="it-IT" sz="1800">
                <a:solidFill>
                  <a:srgbClr val="FFC000"/>
                </a:solidFill>
              </a:rPr>
              <a:t>Peggiorativa.</a:t>
            </a:r>
          </a:p>
          <a:p>
            <a:pPr>
              <a:spcBef>
                <a:spcPct val="0"/>
              </a:spcBef>
              <a:buFontTx/>
              <a:buNone/>
            </a:pPr>
            <a:r>
              <a:rPr lang="it-IT" altLang="it-IT" sz="1800">
                <a:solidFill>
                  <a:srgbClr val="FFC000"/>
                </a:solidFill>
              </a:rPr>
              <a:t>Mantiene</a:t>
            </a:r>
          </a:p>
          <a:p>
            <a:pPr>
              <a:spcBef>
                <a:spcPct val="0"/>
              </a:spcBef>
              <a:buFontTx/>
              <a:buNone/>
            </a:pPr>
            <a:r>
              <a:rPr lang="it-IT" altLang="it-IT" sz="1800">
                <a:solidFill>
                  <a:srgbClr val="FFC000"/>
                </a:solidFill>
              </a:rPr>
              <a:t>l’ammissibilità</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2367"/>
                                        </p:tgtEl>
                                        <p:attrNameLst>
                                          <p:attrName>style.visibility</p:attrName>
                                        </p:attrNameLst>
                                      </p:cBhvr>
                                      <p:to>
                                        <p:strVal val="visible"/>
                                      </p:to>
                                    </p:set>
                                    <p:anim calcmode="lin" valueType="num">
                                      <p:cBhvr>
                                        <p:cTn id="7" dur="1000" fill="hold"/>
                                        <p:tgtEl>
                                          <p:spTgt spid="142367"/>
                                        </p:tgtEl>
                                        <p:attrNameLst>
                                          <p:attrName>ppt_w</p:attrName>
                                        </p:attrNameLst>
                                      </p:cBhvr>
                                      <p:tavLst>
                                        <p:tav tm="0">
                                          <p:val>
                                            <p:strVal val="#ppt_w*0.70"/>
                                          </p:val>
                                        </p:tav>
                                        <p:tav tm="100000">
                                          <p:val>
                                            <p:strVal val="#ppt_w"/>
                                          </p:val>
                                        </p:tav>
                                      </p:tavLst>
                                    </p:anim>
                                    <p:anim calcmode="lin" valueType="num">
                                      <p:cBhvr>
                                        <p:cTn id="8" dur="1000" fill="hold"/>
                                        <p:tgtEl>
                                          <p:spTgt spid="142367"/>
                                        </p:tgtEl>
                                        <p:attrNameLst>
                                          <p:attrName>ppt_h</p:attrName>
                                        </p:attrNameLst>
                                      </p:cBhvr>
                                      <p:tavLst>
                                        <p:tav tm="0">
                                          <p:val>
                                            <p:strVal val="#ppt_h"/>
                                          </p:val>
                                        </p:tav>
                                        <p:tav tm="100000">
                                          <p:val>
                                            <p:strVal val="#ppt_h"/>
                                          </p:val>
                                        </p:tav>
                                      </p:tavLst>
                                    </p:anim>
                                    <p:animEffect transition="in" filter="fade">
                                      <p:cBhvr>
                                        <p:cTn id="9" dur="1000"/>
                                        <p:tgtEl>
                                          <p:spTgt spid="142367"/>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2365"/>
                                        </p:tgtEl>
                                        <p:attrNameLst>
                                          <p:attrName>ppt_x</p:attrName>
                                        </p:attrNameLst>
                                      </p:cBhvr>
                                      <p:tavLst>
                                        <p:tav tm="0">
                                          <p:val>
                                            <p:strVal val="ppt_x"/>
                                          </p:val>
                                        </p:tav>
                                        <p:tav tm="100000">
                                          <p:val>
                                            <p:strVal val="ppt_x"/>
                                          </p:val>
                                        </p:tav>
                                      </p:tavLst>
                                    </p:anim>
                                    <p:anim calcmode="lin" valueType="num">
                                      <p:cBhvr additive="base">
                                        <p:cTn id="14" dur="500"/>
                                        <p:tgtEl>
                                          <p:spTgt spid="142365"/>
                                        </p:tgtEl>
                                        <p:attrNameLst>
                                          <p:attrName>ppt_y</p:attrName>
                                        </p:attrNameLst>
                                      </p:cBhvr>
                                      <p:tavLst>
                                        <p:tav tm="0">
                                          <p:val>
                                            <p:strVal val="ppt_y"/>
                                          </p:val>
                                        </p:tav>
                                        <p:tav tm="100000">
                                          <p:val>
                                            <p:strVal val="1+ppt_h/2"/>
                                          </p:val>
                                        </p:tav>
                                      </p:tavLst>
                                    </p:anim>
                                    <p:set>
                                      <p:cBhvr>
                                        <p:cTn id="15" dur="1" fill="hold">
                                          <p:stCondLst>
                                            <p:cond delay="499"/>
                                          </p:stCondLst>
                                        </p:cTn>
                                        <p:tgtEl>
                                          <p:spTgt spid="14236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2371"/>
                                        </p:tgtEl>
                                        <p:attrNameLst>
                                          <p:attrName>style.visibility</p:attrName>
                                        </p:attrNameLst>
                                      </p:cBhvr>
                                      <p:to>
                                        <p:strVal val="visible"/>
                                      </p:to>
                                    </p:set>
                                    <p:anim calcmode="lin" valueType="num">
                                      <p:cBhvr>
                                        <p:cTn id="20" dur="1000" fill="hold"/>
                                        <p:tgtEl>
                                          <p:spTgt spid="142371"/>
                                        </p:tgtEl>
                                        <p:attrNameLst>
                                          <p:attrName>ppt_w</p:attrName>
                                        </p:attrNameLst>
                                      </p:cBhvr>
                                      <p:tavLst>
                                        <p:tav tm="0">
                                          <p:val>
                                            <p:strVal val="#ppt_w*0.70"/>
                                          </p:val>
                                        </p:tav>
                                        <p:tav tm="100000">
                                          <p:val>
                                            <p:strVal val="#ppt_w"/>
                                          </p:val>
                                        </p:tav>
                                      </p:tavLst>
                                    </p:anim>
                                    <p:anim calcmode="lin" valueType="num">
                                      <p:cBhvr>
                                        <p:cTn id="21" dur="1000" fill="hold"/>
                                        <p:tgtEl>
                                          <p:spTgt spid="142371"/>
                                        </p:tgtEl>
                                        <p:attrNameLst>
                                          <p:attrName>ppt_h</p:attrName>
                                        </p:attrNameLst>
                                      </p:cBhvr>
                                      <p:tavLst>
                                        <p:tav tm="0">
                                          <p:val>
                                            <p:strVal val="#ppt_h"/>
                                          </p:val>
                                        </p:tav>
                                        <p:tav tm="100000">
                                          <p:val>
                                            <p:strVal val="#ppt_h"/>
                                          </p:val>
                                        </p:tav>
                                      </p:tavLst>
                                    </p:anim>
                                    <p:animEffect transition="in" filter="fade">
                                      <p:cBhvr>
                                        <p:cTn id="22" dur="1000"/>
                                        <p:tgtEl>
                                          <p:spTgt spid="1423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2370"/>
                                        </p:tgtEl>
                                        <p:attrNameLst>
                                          <p:attrName>style.visibility</p:attrName>
                                        </p:attrNameLst>
                                      </p:cBhvr>
                                      <p:to>
                                        <p:strVal val="visible"/>
                                      </p:to>
                                    </p:set>
                                    <p:anim calcmode="lin" valueType="num">
                                      <p:cBhvr>
                                        <p:cTn id="27" dur="1000" fill="hold"/>
                                        <p:tgtEl>
                                          <p:spTgt spid="142370"/>
                                        </p:tgtEl>
                                        <p:attrNameLst>
                                          <p:attrName>ppt_w</p:attrName>
                                        </p:attrNameLst>
                                      </p:cBhvr>
                                      <p:tavLst>
                                        <p:tav tm="0">
                                          <p:val>
                                            <p:strVal val="#ppt_w*0.70"/>
                                          </p:val>
                                        </p:tav>
                                        <p:tav tm="100000">
                                          <p:val>
                                            <p:strVal val="#ppt_w"/>
                                          </p:val>
                                        </p:tav>
                                      </p:tavLst>
                                    </p:anim>
                                    <p:anim calcmode="lin" valueType="num">
                                      <p:cBhvr>
                                        <p:cTn id="28" dur="1000" fill="hold"/>
                                        <p:tgtEl>
                                          <p:spTgt spid="142370"/>
                                        </p:tgtEl>
                                        <p:attrNameLst>
                                          <p:attrName>ppt_h</p:attrName>
                                        </p:attrNameLst>
                                      </p:cBhvr>
                                      <p:tavLst>
                                        <p:tav tm="0">
                                          <p:val>
                                            <p:strVal val="#ppt_h"/>
                                          </p:val>
                                        </p:tav>
                                        <p:tav tm="100000">
                                          <p:val>
                                            <p:strVal val="#ppt_h"/>
                                          </p:val>
                                        </p:tav>
                                      </p:tavLst>
                                    </p:anim>
                                    <p:animEffect transition="in" filter="fade">
                                      <p:cBhvr>
                                        <p:cTn id="29" dur="1000"/>
                                        <p:tgtEl>
                                          <p:spTgt spid="142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67" grpId="0" animBg="1"/>
      <p:bldP spid="142370"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ED1F2D86-6FD7-3DE6-C03E-DDB89E68D016}"/>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defRPr/>
            </a:pPr>
            <a:r>
              <a:rPr lang="en-US" altLang="it-IT" sz="1800" dirty="0"/>
              <a:t>La </a:t>
            </a:r>
            <a:r>
              <a:rPr lang="en-US" altLang="it-IT" sz="1800" dirty="0" err="1"/>
              <a:t>soluzione</a:t>
            </a:r>
            <a:r>
              <a:rPr lang="en-US" altLang="it-IT" sz="1800" dirty="0"/>
              <a:t> </a:t>
            </a:r>
            <a:r>
              <a:rPr lang="en-US" altLang="it-IT" sz="1800" dirty="0" err="1"/>
              <a:t>corrente</a:t>
            </a:r>
            <a:r>
              <a:rPr lang="en-US" altLang="it-IT" sz="1800" dirty="0"/>
              <a:t> T</a:t>
            </a:r>
            <a:r>
              <a:rPr lang="en-US" altLang="it-IT" sz="1800" baseline="-25000" dirty="0"/>
              <a:t>3</a:t>
            </a:r>
            <a:r>
              <a:rPr lang="en-US" altLang="it-IT" sz="1800" dirty="0"/>
              <a:t> è </a:t>
            </a:r>
            <a:r>
              <a:rPr lang="en-US" altLang="it-IT" sz="1800" dirty="0" err="1"/>
              <a:t>ammissibile</a:t>
            </a:r>
            <a:r>
              <a:rPr lang="en-US" altLang="it-IT" sz="1800" dirty="0"/>
              <a:t> e ha</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85.</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Esploro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l’intorno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a:t>T</a:t>
            </a:r>
            <a:r>
              <a:rPr lang="en-US" altLang="it-IT" sz="1800" baseline="-25000" dirty="0"/>
              <a:t>3</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è </a:t>
            </a:r>
            <a:r>
              <a:rPr lang="en-US" altLang="it-IT" sz="1800" dirty="0" err="1">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rimuovere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solidFill>
                  <a:srgbClr val="0066FF"/>
                </a:solidFill>
                <a:latin typeface="Arial Unicode MS" panose="020B0604020202020204" pitchFamily="34" charset="-128"/>
                <a:ea typeface="Arial Unicode MS" panose="020B0604020202020204" pitchFamily="34" charset="-128"/>
                <a:cs typeface="Arial Unicode MS" panose="020B0604020202020204" pitchFamily="34" charset="-128"/>
              </a:rPr>
              <a:t>DE e BE</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Applico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il</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criterio</a:t>
            </a:r>
            <a:r>
              <a:rPr lang="en-US" altLang="it-IT" sz="1800" dirty="0">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 di </a:t>
            </a:r>
            <a:r>
              <a:rPr lang="en-US" altLang="it-IT" sz="1800" dirty="0" err="1">
                <a:solidFill>
                  <a:srgbClr val="FF9900"/>
                </a:solidFill>
                <a:latin typeface="Arial Unicode MS" panose="020B0604020202020204" pitchFamily="34" charset="-128"/>
                <a:ea typeface="Arial Unicode MS" panose="020B0604020202020204" pitchFamily="34" charset="-128"/>
                <a:cs typeface="Arial Unicode MS" panose="020B0604020202020204" pitchFamily="34" charset="-128"/>
              </a:rPr>
              <a:t>aspirazione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le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mosse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tabu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che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soluzioni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migliori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dell’ottimo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candidato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costo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75),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sono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accettabili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in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quanto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portano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su</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punti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nuovi</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p>
          <a:p>
            <a:pPr eaLnBrk="1" hangingPunct="1">
              <a:lnSpc>
                <a:spcPct val="80000"/>
              </a:lnSpc>
              <a:buFontTx/>
              <a:buNone/>
              <a:defRPr/>
            </a:pP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Scambio</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CD con DE, </a:t>
            </a:r>
            <a:r>
              <a:rPr lang="en-US" altLang="it-IT" sz="1800" dirty="0">
                <a:latin typeface="Symbol" panose="05050102010706020507" pitchFamily="18" charset="2"/>
                <a:ea typeface="Arial Unicode MS" panose="020B0604020202020204" pitchFamily="34" charset="-128"/>
                <a:cs typeface="Arial Unicode MS" panose="020B0604020202020204" pitchFamily="34" charset="-128"/>
              </a:rPr>
              <a:t>d</a:t>
            </a:r>
            <a:r>
              <a:rPr lang="en-US" altLang="it-IT" sz="1800" dirty="0">
                <a:ea typeface="Arial Unicode MS" panose="020B0604020202020204" pitchFamily="34" charset="-128"/>
                <a:cs typeface="Arial Unicode MS" panose="020B0604020202020204" pitchFamily="34" charset="-128"/>
              </a:rPr>
              <a:t>= -15, </a:t>
            </a:r>
            <a:r>
              <a:rPr lang="en-US" altLang="it-IT" sz="1800" dirty="0" err="1">
                <a:ea typeface="Arial Unicode MS" panose="020B0604020202020204" pitchFamily="34" charset="-128"/>
                <a:cs typeface="Arial Unicode MS" panose="020B0604020202020204" pitchFamily="34" charset="-128"/>
              </a:rPr>
              <a:t>portando</a:t>
            </a:r>
            <a:r>
              <a:rPr lang="en-US" altLang="it-IT" sz="1800" dirty="0">
                <a:ea typeface="Arial Unicode MS" panose="020B0604020202020204" pitchFamily="34" charset="-128"/>
                <a:cs typeface="Arial Unicode MS" panose="020B0604020202020204" pitchFamily="34" charset="-128"/>
              </a:rPr>
              <a:t> a </a:t>
            </a:r>
            <a:r>
              <a:rPr lang="en-US" altLang="it-IT" sz="1800" dirty="0" err="1">
                <a:ea typeface="Arial Unicode MS" panose="020B0604020202020204" pitchFamily="34" charset="-128"/>
                <a:cs typeface="Arial Unicode MS" panose="020B0604020202020204" pitchFamily="34" charset="-128"/>
              </a:rPr>
              <a:t>una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nuova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soluzione</a:t>
            </a:r>
            <a:r>
              <a:rPr lang="en-US" altLang="it-IT" sz="1800" dirty="0">
                <a:ea typeface="Arial Unicode MS" panose="020B0604020202020204" pitchFamily="34" charset="-128"/>
                <a:cs typeface="Arial Unicode MS" panose="020B0604020202020204" pitchFamily="34" charset="-128"/>
              </a:rPr>
              <a:t> </a:t>
            </a:r>
            <a:r>
              <a:rPr lang="en-US" altLang="it-IT" sz="1800" dirty="0" err="1">
                <a:latin typeface="Arial Unicode MS" panose="020B0604020202020204" pitchFamily="34" charset="-128"/>
                <a:ea typeface="Arial Unicode MS" panose="020B0604020202020204" pitchFamily="34" charset="-128"/>
                <a:cs typeface="Arial Unicode MS" panose="020B0604020202020204" pitchFamily="34" charset="-128"/>
              </a:rPr>
              <a:t>ammissibile</a:t>
            </a:r>
            <a:r>
              <a:rPr lang="en-US" altLang="it-IT" sz="18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altLang="it-IT" sz="1800" dirty="0">
                <a:ea typeface="Arial Unicode MS" panose="020B0604020202020204" pitchFamily="34" charset="-128"/>
                <a:cs typeface="Arial Unicode MS" panose="020B0604020202020204" pitchFamily="34" charset="-128"/>
              </a:rPr>
              <a:t>di </a:t>
            </a:r>
            <a:r>
              <a:rPr lang="en-US" altLang="it-IT" sz="1800" dirty="0" err="1">
                <a:ea typeface="Arial Unicode MS" panose="020B0604020202020204" pitchFamily="34" charset="-128"/>
                <a:cs typeface="Arial Unicode MS" panose="020B0604020202020204" pitchFamily="34" charset="-128"/>
              </a:rPr>
              <a:t>costo</a:t>
            </a:r>
            <a:r>
              <a:rPr lang="en-US" altLang="it-IT" sz="1800" dirty="0">
                <a:ea typeface="Arial Unicode MS" panose="020B0604020202020204" pitchFamily="34" charset="-128"/>
                <a:cs typeface="Arial Unicode MS" panose="020B0604020202020204" pitchFamily="34" charset="-128"/>
              </a:rPr>
              <a:t> </a:t>
            </a:r>
            <a:r>
              <a:rPr lang="en-US" altLang="it-IT" sz="1800" dirty="0">
                <a:solidFill>
                  <a:srgbClr val="FF6600"/>
                </a:solidFill>
                <a:ea typeface="Arial Unicode MS" panose="020B0604020202020204" pitchFamily="34" charset="-128"/>
                <a:cs typeface="Arial Unicode MS" panose="020B0604020202020204" pitchFamily="34" charset="-128"/>
              </a:rPr>
              <a:t>70</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che</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diventa</a:t>
            </a:r>
            <a:r>
              <a:rPr lang="en-US" altLang="it-IT" sz="1800" dirty="0">
                <a:ea typeface="Arial Unicode MS" panose="020B0604020202020204" pitchFamily="34" charset="-128"/>
                <a:cs typeface="Arial Unicode MS" panose="020B0604020202020204" pitchFamily="34" charset="-128"/>
              </a:rPr>
              <a:t> </a:t>
            </a:r>
            <a:r>
              <a:rPr lang="en-US" altLang="it-IT" sz="1800" dirty="0" err="1">
                <a:ea typeface="Arial Unicode MS" panose="020B0604020202020204" pitchFamily="34" charset="-128"/>
                <a:cs typeface="Arial Unicode MS" panose="020B0604020202020204" pitchFamily="34" charset="-128"/>
              </a:rPr>
              <a:t>il</a:t>
            </a:r>
            <a:r>
              <a:rPr lang="en-US" altLang="it-IT" sz="1800" dirty="0">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nuovo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ottimo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 </a:t>
            </a:r>
            <a:r>
              <a:rPr lang="en-US" altLang="it-IT" sz="1800" dirty="0" err="1">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candidato</a:t>
            </a:r>
            <a:r>
              <a:rPr lang="en-US" altLang="it-IT" sz="1800" dirty="0">
                <a:solidFill>
                  <a:srgbClr val="FF9900"/>
                </a:solidFill>
                <a:effectLst>
                  <a:outerShdw blurRad="38100" dist="38100" dir="2700000" algn="tl">
                    <a:srgbClr val="C0C0C0"/>
                  </a:outerShdw>
                </a:effectLst>
                <a:ea typeface="Arial Unicode MS" panose="020B0604020202020204" pitchFamily="34" charset="-128"/>
                <a:cs typeface="Arial Unicode MS" panose="020B0604020202020204" pitchFamily="34" charset="-128"/>
              </a:rPr>
              <a:t>.</a:t>
            </a: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a:p>
            <a:pPr eaLnBrk="1" hangingPunct="1">
              <a:lnSpc>
                <a:spcPct val="80000"/>
              </a:lnSpc>
              <a:buFontTx/>
              <a:buNone/>
              <a:defRPr/>
            </a:pPr>
            <a:endParaRPr lang="en-US" altLang="it-IT" sz="1800" dirty="0">
              <a:solidFill>
                <a:srgbClr val="FF9900"/>
              </a:solidFill>
              <a:effectLst>
                <a:outerShdw blurRad="38100" dist="38100" dir="2700000" algn="tl">
                  <a:srgbClr val="C0C0C0"/>
                </a:outerShdw>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3971" name="Oval 3">
            <a:extLst>
              <a:ext uri="{FF2B5EF4-FFF2-40B4-BE49-F238E27FC236}">
                <a16:creationId xmlns:a16="http://schemas.microsoft.com/office/drawing/2014/main" id="{5772A5EB-26EF-4F89-5CB2-A8C1129E539B}"/>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2" name="Oval 4">
            <a:extLst>
              <a:ext uri="{FF2B5EF4-FFF2-40B4-BE49-F238E27FC236}">
                <a16:creationId xmlns:a16="http://schemas.microsoft.com/office/drawing/2014/main" id="{1616BD3E-81B6-9D62-FBB4-1A8727C16897}"/>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3" name="Oval 5">
            <a:extLst>
              <a:ext uri="{FF2B5EF4-FFF2-40B4-BE49-F238E27FC236}">
                <a16:creationId xmlns:a16="http://schemas.microsoft.com/office/drawing/2014/main" id="{526A8E14-43B3-4697-6DFA-78C626C0DD73}"/>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3974" name="Oval 6">
            <a:extLst>
              <a:ext uri="{FF2B5EF4-FFF2-40B4-BE49-F238E27FC236}">
                <a16:creationId xmlns:a16="http://schemas.microsoft.com/office/drawing/2014/main" id="{55FB5C11-604C-DB44-46FE-DD1C6102CFD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5" name="Oval 7">
            <a:extLst>
              <a:ext uri="{FF2B5EF4-FFF2-40B4-BE49-F238E27FC236}">
                <a16:creationId xmlns:a16="http://schemas.microsoft.com/office/drawing/2014/main" id="{BBAA65B8-A810-1AEF-C221-5195BF575BBB}"/>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3976" name="Line 8">
            <a:extLst>
              <a:ext uri="{FF2B5EF4-FFF2-40B4-BE49-F238E27FC236}">
                <a16:creationId xmlns:a16="http://schemas.microsoft.com/office/drawing/2014/main" id="{0F0C5E6B-C17C-8B75-C8E1-44F7D2914E66}"/>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7" name="Line 9">
            <a:extLst>
              <a:ext uri="{FF2B5EF4-FFF2-40B4-BE49-F238E27FC236}">
                <a16:creationId xmlns:a16="http://schemas.microsoft.com/office/drawing/2014/main" id="{EBCDA187-1FCF-7685-FFE0-B50FA8FC8A57}"/>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8" name="Line 10">
            <a:extLst>
              <a:ext uri="{FF2B5EF4-FFF2-40B4-BE49-F238E27FC236}">
                <a16:creationId xmlns:a16="http://schemas.microsoft.com/office/drawing/2014/main" id="{5775C00F-DAB2-A688-9325-E1C557672A5A}"/>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79" name="Line 11">
            <a:extLst>
              <a:ext uri="{FF2B5EF4-FFF2-40B4-BE49-F238E27FC236}">
                <a16:creationId xmlns:a16="http://schemas.microsoft.com/office/drawing/2014/main" id="{28A1023E-B29E-6E20-FF04-2271CCE9CCE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0" name="Line 12">
            <a:extLst>
              <a:ext uri="{FF2B5EF4-FFF2-40B4-BE49-F238E27FC236}">
                <a16:creationId xmlns:a16="http://schemas.microsoft.com/office/drawing/2014/main" id="{A85594DC-3018-C373-4B8A-EE0AB581B352}"/>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1" name="Line 13">
            <a:extLst>
              <a:ext uri="{FF2B5EF4-FFF2-40B4-BE49-F238E27FC236}">
                <a16:creationId xmlns:a16="http://schemas.microsoft.com/office/drawing/2014/main" id="{299A3896-2BDD-F6A6-F87B-BF19B97470A6}"/>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2" name="Line 14">
            <a:extLst>
              <a:ext uri="{FF2B5EF4-FFF2-40B4-BE49-F238E27FC236}">
                <a16:creationId xmlns:a16="http://schemas.microsoft.com/office/drawing/2014/main" id="{76EA69FF-B067-8332-303E-45AD1AB7570B}"/>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83" name="Text Box 15">
            <a:extLst>
              <a:ext uri="{FF2B5EF4-FFF2-40B4-BE49-F238E27FC236}">
                <a16:creationId xmlns:a16="http://schemas.microsoft.com/office/drawing/2014/main" id="{A54F0BCE-0B3F-168B-0D9C-998048B0ADC7}"/>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3984" name="Text Box 16">
            <a:extLst>
              <a:ext uri="{FF2B5EF4-FFF2-40B4-BE49-F238E27FC236}">
                <a16:creationId xmlns:a16="http://schemas.microsoft.com/office/drawing/2014/main" id="{60327783-BBD9-975A-FF9B-95ED57957C8C}"/>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3985" name="Text Box 17">
            <a:extLst>
              <a:ext uri="{FF2B5EF4-FFF2-40B4-BE49-F238E27FC236}">
                <a16:creationId xmlns:a16="http://schemas.microsoft.com/office/drawing/2014/main" id="{6B716DC6-8406-0F08-3E27-771B624DCAB0}"/>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3986" name="Text Box 18">
            <a:extLst>
              <a:ext uri="{FF2B5EF4-FFF2-40B4-BE49-F238E27FC236}">
                <a16:creationId xmlns:a16="http://schemas.microsoft.com/office/drawing/2014/main" id="{2B883788-FDCD-6042-B266-C0A25E347FE8}"/>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3987" name="Text Box 19">
            <a:extLst>
              <a:ext uri="{FF2B5EF4-FFF2-40B4-BE49-F238E27FC236}">
                <a16:creationId xmlns:a16="http://schemas.microsoft.com/office/drawing/2014/main" id="{20FFF1C3-71C0-3DDF-528F-CD4D0B3453D6}"/>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3988" name="Text Box 20">
            <a:extLst>
              <a:ext uri="{FF2B5EF4-FFF2-40B4-BE49-F238E27FC236}">
                <a16:creationId xmlns:a16="http://schemas.microsoft.com/office/drawing/2014/main" id="{5B68C6A8-D1B3-3715-D1E8-8D348A5BFBE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3989" name="Text Box 21">
            <a:extLst>
              <a:ext uri="{FF2B5EF4-FFF2-40B4-BE49-F238E27FC236}">
                <a16:creationId xmlns:a16="http://schemas.microsoft.com/office/drawing/2014/main" id="{3EA8F8FA-C66E-745A-62DD-DDAC6C230EF2}"/>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3990" name="Text Box 22">
            <a:extLst>
              <a:ext uri="{FF2B5EF4-FFF2-40B4-BE49-F238E27FC236}">
                <a16:creationId xmlns:a16="http://schemas.microsoft.com/office/drawing/2014/main" id="{58A1F6F7-AAFF-387C-8E78-4F2E73CCCEB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3991" name="Text Box 23">
            <a:extLst>
              <a:ext uri="{FF2B5EF4-FFF2-40B4-BE49-F238E27FC236}">
                <a16:creationId xmlns:a16="http://schemas.microsoft.com/office/drawing/2014/main" id="{39FD181C-03B1-2F1A-9B15-617219843512}"/>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3992" name="Text Box 24">
            <a:extLst>
              <a:ext uri="{FF2B5EF4-FFF2-40B4-BE49-F238E27FC236}">
                <a16:creationId xmlns:a16="http://schemas.microsoft.com/office/drawing/2014/main" id="{0DC500A7-D4BB-BB75-F27A-5FC98FD98B13}"/>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3993" name="Text Box 25">
            <a:extLst>
              <a:ext uri="{FF2B5EF4-FFF2-40B4-BE49-F238E27FC236}">
                <a16:creationId xmlns:a16="http://schemas.microsoft.com/office/drawing/2014/main" id="{61EAE83B-C2F2-B935-C9C8-361B4BEE318A}"/>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83994" name="Line 26">
            <a:extLst>
              <a:ext uri="{FF2B5EF4-FFF2-40B4-BE49-F238E27FC236}">
                <a16:creationId xmlns:a16="http://schemas.microsoft.com/office/drawing/2014/main" id="{84927893-88A0-544F-113F-41B5E0D62BF0}"/>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5" name="Line 27">
            <a:extLst>
              <a:ext uri="{FF2B5EF4-FFF2-40B4-BE49-F238E27FC236}">
                <a16:creationId xmlns:a16="http://schemas.microsoft.com/office/drawing/2014/main" id="{43B94AAE-31E7-FC65-1DCB-5F7AA9EBBAD3}"/>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3996" name="Text Box 29">
            <a:extLst>
              <a:ext uri="{FF2B5EF4-FFF2-40B4-BE49-F238E27FC236}">
                <a16:creationId xmlns:a16="http://schemas.microsoft.com/office/drawing/2014/main" id="{8BA2F395-7E15-D27E-8143-F0AE94161D83}"/>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p>
          <a:p>
            <a:pPr eaLnBrk="1" hangingPunct="1">
              <a:spcBef>
                <a:spcPct val="0"/>
              </a:spcBef>
              <a:buFontTx/>
              <a:buNone/>
            </a:pPr>
            <a:r>
              <a:rPr lang="en-US" altLang="it-IT" sz="1800"/>
              <a:t>	AC	10</a:t>
            </a:r>
          </a:p>
          <a:p>
            <a:pPr eaLnBrk="1" hangingPunct="1">
              <a:spcBef>
                <a:spcPct val="0"/>
              </a:spcBef>
              <a:buFontTx/>
              <a:buNone/>
            </a:pPr>
            <a:r>
              <a:rPr lang="en-US" altLang="it-IT" sz="1800"/>
              <a:t>	</a:t>
            </a:r>
            <a:r>
              <a:rPr lang="en-US" altLang="it-IT" sz="1800">
                <a:solidFill>
                  <a:srgbClr val="0066FF"/>
                </a:solidFill>
              </a:rPr>
              <a:t>BE</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CD	CE	20</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t>AD	CE	10</a:t>
            </a:r>
            <a:endParaRPr lang="en-US" altLang="it-IT" sz="1800">
              <a:solidFill>
                <a:srgbClr val="FF0000"/>
              </a:solidFill>
            </a:endParaRPr>
          </a:p>
          <a:p>
            <a:pPr eaLnBrk="1" hangingPunct="1">
              <a:spcBef>
                <a:spcPct val="0"/>
              </a:spcBef>
              <a:buFontTx/>
              <a:buNone/>
            </a:pPr>
            <a:r>
              <a:rPr lang="en-US" altLang="it-IT" sz="1800"/>
              <a:t>	AC	  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DE</a:t>
            </a:r>
            <a:r>
              <a:rPr lang="en-US" altLang="it-IT" sz="1800"/>
              <a:t>	-25</a:t>
            </a:r>
            <a:r>
              <a:rPr lang="en-US" altLang="it-IT" sz="1800">
                <a:solidFill>
                  <a:srgbClr val="FF0000"/>
                </a:solidFill>
              </a:rPr>
              <a:t>+100</a:t>
            </a:r>
            <a:r>
              <a:rPr lang="en-US" altLang="it-IT" sz="1800"/>
              <a:t>=75   </a:t>
            </a:r>
            <a:r>
              <a:rPr lang="en-US" altLang="it-IT" sz="1800">
                <a:solidFill>
                  <a:srgbClr val="0066FF"/>
                </a:solidFill>
              </a:rPr>
              <a:t>tabu</a:t>
            </a:r>
            <a:endParaRPr lang="en-US" altLang="it-IT" sz="1800"/>
          </a:p>
        </p:txBody>
      </p:sp>
      <p:sp>
        <p:nvSpPr>
          <p:cNvPr id="144414" name="Oval 30">
            <a:extLst>
              <a:ext uri="{FF2B5EF4-FFF2-40B4-BE49-F238E27FC236}">
                <a16:creationId xmlns:a16="http://schemas.microsoft.com/office/drawing/2014/main" id="{2A700FC4-9370-7D4B-26C8-62841C689923}"/>
              </a:ext>
            </a:extLst>
          </p:cNvPr>
          <p:cNvSpPr>
            <a:spLocks noChangeArrowheads="1"/>
          </p:cNvSpPr>
          <p:nvPr/>
        </p:nvSpPr>
        <p:spPr bwMode="auto">
          <a:xfrm>
            <a:off x="6400800" y="3886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4415" name="Line 31">
            <a:extLst>
              <a:ext uri="{FF2B5EF4-FFF2-40B4-BE49-F238E27FC236}">
                <a16:creationId xmlns:a16="http://schemas.microsoft.com/office/drawing/2014/main" id="{76178B5E-DDCC-4DE3-1169-F930A5C3F873}"/>
              </a:ext>
            </a:extLst>
          </p:cNvPr>
          <p:cNvSpPr>
            <a:spLocks noChangeShapeType="1"/>
          </p:cNvSpPr>
          <p:nvPr/>
        </p:nvSpPr>
        <p:spPr bwMode="auto">
          <a:xfrm flipV="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6" name="Text Box 32">
            <a:extLst>
              <a:ext uri="{FF2B5EF4-FFF2-40B4-BE49-F238E27FC236}">
                <a16:creationId xmlns:a16="http://schemas.microsoft.com/office/drawing/2014/main" id="{78326D51-CF54-1BC6-C5E1-1D4906D60F85}"/>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4417" name="Text Box 33">
            <a:extLst>
              <a:ext uri="{FF2B5EF4-FFF2-40B4-BE49-F238E27FC236}">
                <a16:creationId xmlns:a16="http://schemas.microsoft.com/office/drawing/2014/main" id="{07EA06F7-4DAA-A5C2-2EE3-AC0168FC4227}"/>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4001" name="Line 34">
            <a:extLst>
              <a:ext uri="{FF2B5EF4-FFF2-40B4-BE49-F238E27FC236}">
                <a16:creationId xmlns:a16="http://schemas.microsoft.com/office/drawing/2014/main" id="{F8CFFBE2-DDDA-A592-ADAE-6BFC5DE7E2F8}"/>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19" name="Text Box 35">
            <a:extLst>
              <a:ext uri="{FF2B5EF4-FFF2-40B4-BE49-F238E27FC236}">
                <a16:creationId xmlns:a16="http://schemas.microsoft.com/office/drawing/2014/main" id="{EFF298D4-7650-45C0-4BEF-460EAB69B47A}"/>
              </a:ext>
            </a:extLst>
          </p:cNvPr>
          <p:cNvSpPr txBox="1">
            <a:spLocks noChangeArrowheads="1"/>
          </p:cNvSpPr>
          <p:nvPr/>
        </p:nvSpPr>
        <p:spPr bwMode="auto">
          <a:xfrm>
            <a:off x="5638800" y="6324600"/>
            <a:ext cx="45076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CD</a:t>
            </a:r>
          </a:p>
        </p:txBody>
      </p:sp>
      <p:sp>
        <p:nvSpPr>
          <p:cNvPr id="144420" name="Line 36">
            <a:extLst>
              <a:ext uri="{FF2B5EF4-FFF2-40B4-BE49-F238E27FC236}">
                <a16:creationId xmlns:a16="http://schemas.microsoft.com/office/drawing/2014/main" id="{6ECFE09E-3E14-C435-765B-3D5EF011902D}"/>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1" name="Line 37">
            <a:extLst>
              <a:ext uri="{FF2B5EF4-FFF2-40B4-BE49-F238E27FC236}">
                <a16:creationId xmlns:a16="http://schemas.microsoft.com/office/drawing/2014/main" id="{290DA31D-8A77-D56A-FACA-E78F53980A8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4422" name="Line 38">
            <a:extLst>
              <a:ext uri="{FF2B5EF4-FFF2-40B4-BE49-F238E27FC236}">
                <a16:creationId xmlns:a16="http://schemas.microsoft.com/office/drawing/2014/main" id="{402CEF3B-2A5E-3EC5-8ACA-0012B161D3C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006" name="CasellaDiTesto 37">
            <a:extLst>
              <a:ext uri="{FF2B5EF4-FFF2-40B4-BE49-F238E27FC236}">
                <a16:creationId xmlns:a16="http://schemas.microsoft.com/office/drawing/2014/main" id="{BDA855A9-0034-D74B-2EA2-37CC710F146C}"/>
              </a:ext>
            </a:extLst>
          </p:cNvPr>
          <p:cNvSpPr txBox="1">
            <a:spLocks noChangeArrowheads="1"/>
          </p:cNvSpPr>
          <p:nvPr/>
        </p:nvSpPr>
        <p:spPr bwMode="auto">
          <a:xfrm>
            <a:off x="8261351" y="4238626"/>
            <a:ext cx="23653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FFC000"/>
                </a:solidFill>
              </a:rPr>
              <a:t>Migliore mossa</a:t>
            </a:r>
          </a:p>
          <a:p>
            <a:pPr>
              <a:spcBef>
                <a:spcPct val="0"/>
              </a:spcBef>
              <a:buFontTx/>
              <a:buNone/>
            </a:pPr>
            <a:r>
              <a:rPr lang="it-IT" altLang="it-IT" sz="1800">
                <a:solidFill>
                  <a:srgbClr val="FFC000"/>
                </a:solidFill>
              </a:rPr>
              <a:t>criterio di aspirazione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4414"/>
                                        </p:tgtEl>
                                        <p:attrNameLst>
                                          <p:attrName>style.visibility</p:attrName>
                                        </p:attrNameLst>
                                      </p:cBhvr>
                                      <p:to>
                                        <p:strVal val="visible"/>
                                      </p:to>
                                    </p:set>
                                    <p:anim calcmode="lin" valueType="num">
                                      <p:cBhvr>
                                        <p:cTn id="7" dur="1000" fill="hold"/>
                                        <p:tgtEl>
                                          <p:spTgt spid="144414"/>
                                        </p:tgtEl>
                                        <p:attrNameLst>
                                          <p:attrName>ppt_w</p:attrName>
                                        </p:attrNameLst>
                                      </p:cBhvr>
                                      <p:tavLst>
                                        <p:tav tm="0">
                                          <p:val>
                                            <p:strVal val="#ppt_w*0.70"/>
                                          </p:val>
                                        </p:tav>
                                        <p:tav tm="100000">
                                          <p:val>
                                            <p:strVal val="#ppt_w"/>
                                          </p:val>
                                        </p:tav>
                                      </p:tavLst>
                                    </p:anim>
                                    <p:anim calcmode="lin" valueType="num">
                                      <p:cBhvr>
                                        <p:cTn id="8" dur="1000" fill="hold"/>
                                        <p:tgtEl>
                                          <p:spTgt spid="144414"/>
                                        </p:tgtEl>
                                        <p:attrNameLst>
                                          <p:attrName>ppt_h</p:attrName>
                                        </p:attrNameLst>
                                      </p:cBhvr>
                                      <p:tavLst>
                                        <p:tav tm="0">
                                          <p:val>
                                            <p:strVal val="#ppt_h"/>
                                          </p:val>
                                        </p:tav>
                                        <p:tav tm="100000">
                                          <p:val>
                                            <p:strVal val="#ppt_h"/>
                                          </p:val>
                                        </p:tav>
                                      </p:tavLst>
                                    </p:anim>
                                    <p:animEffect transition="in" filter="fade">
                                      <p:cBhvr>
                                        <p:cTn id="9" dur="1000"/>
                                        <p:tgtEl>
                                          <p:spTgt spid="144414"/>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4415"/>
                                        </p:tgtEl>
                                        <p:attrNameLst>
                                          <p:attrName>ppt_x</p:attrName>
                                        </p:attrNameLst>
                                      </p:cBhvr>
                                      <p:tavLst>
                                        <p:tav tm="0">
                                          <p:val>
                                            <p:strVal val="ppt_x"/>
                                          </p:val>
                                        </p:tav>
                                        <p:tav tm="100000">
                                          <p:val>
                                            <p:strVal val="ppt_x"/>
                                          </p:val>
                                        </p:tav>
                                      </p:tavLst>
                                    </p:anim>
                                    <p:anim calcmode="lin" valueType="num">
                                      <p:cBhvr additive="base">
                                        <p:cTn id="14" dur="500"/>
                                        <p:tgtEl>
                                          <p:spTgt spid="144415"/>
                                        </p:tgtEl>
                                        <p:attrNameLst>
                                          <p:attrName>ppt_y</p:attrName>
                                        </p:attrNameLst>
                                      </p:cBhvr>
                                      <p:tavLst>
                                        <p:tav tm="0">
                                          <p:val>
                                            <p:strVal val="ppt_y"/>
                                          </p:val>
                                        </p:tav>
                                        <p:tav tm="100000">
                                          <p:val>
                                            <p:strVal val="1+ppt_h/2"/>
                                          </p:val>
                                        </p:tav>
                                      </p:tavLst>
                                    </p:anim>
                                    <p:set>
                                      <p:cBhvr>
                                        <p:cTn id="15" dur="1" fill="hold">
                                          <p:stCondLst>
                                            <p:cond delay="499"/>
                                          </p:stCondLst>
                                        </p:cTn>
                                        <p:tgtEl>
                                          <p:spTgt spid="14441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4422"/>
                                        </p:tgtEl>
                                        <p:attrNameLst>
                                          <p:attrName>style.visibility</p:attrName>
                                        </p:attrNameLst>
                                      </p:cBhvr>
                                      <p:to>
                                        <p:strVal val="visible"/>
                                      </p:to>
                                    </p:set>
                                    <p:anim calcmode="lin" valueType="num">
                                      <p:cBhvr>
                                        <p:cTn id="20" dur="1000" fill="hold"/>
                                        <p:tgtEl>
                                          <p:spTgt spid="144422"/>
                                        </p:tgtEl>
                                        <p:attrNameLst>
                                          <p:attrName>ppt_w</p:attrName>
                                        </p:attrNameLst>
                                      </p:cBhvr>
                                      <p:tavLst>
                                        <p:tav tm="0">
                                          <p:val>
                                            <p:strVal val="#ppt_w*0.70"/>
                                          </p:val>
                                        </p:tav>
                                        <p:tav tm="100000">
                                          <p:val>
                                            <p:strVal val="#ppt_w"/>
                                          </p:val>
                                        </p:tav>
                                      </p:tavLst>
                                    </p:anim>
                                    <p:anim calcmode="lin" valueType="num">
                                      <p:cBhvr>
                                        <p:cTn id="21" dur="1000" fill="hold"/>
                                        <p:tgtEl>
                                          <p:spTgt spid="144422"/>
                                        </p:tgtEl>
                                        <p:attrNameLst>
                                          <p:attrName>ppt_h</p:attrName>
                                        </p:attrNameLst>
                                      </p:cBhvr>
                                      <p:tavLst>
                                        <p:tav tm="0">
                                          <p:val>
                                            <p:strVal val="#ppt_h"/>
                                          </p:val>
                                        </p:tav>
                                        <p:tav tm="100000">
                                          <p:val>
                                            <p:strVal val="#ppt_h"/>
                                          </p:val>
                                        </p:tav>
                                      </p:tavLst>
                                    </p:anim>
                                    <p:animEffect transition="in" filter="fade">
                                      <p:cBhvr>
                                        <p:cTn id="22" dur="1000"/>
                                        <p:tgtEl>
                                          <p:spTgt spid="1444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4419"/>
                                        </p:tgtEl>
                                        <p:attrNameLst>
                                          <p:attrName>style.visibility</p:attrName>
                                        </p:attrNameLst>
                                      </p:cBhvr>
                                      <p:to>
                                        <p:strVal val="visible"/>
                                      </p:to>
                                    </p:set>
                                    <p:anim calcmode="lin" valueType="num">
                                      <p:cBhvr>
                                        <p:cTn id="27" dur="1000" fill="hold"/>
                                        <p:tgtEl>
                                          <p:spTgt spid="144419"/>
                                        </p:tgtEl>
                                        <p:attrNameLst>
                                          <p:attrName>ppt_w</p:attrName>
                                        </p:attrNameLst>
                                      </p:cBhvr>
                                      <p:tavLst>
                                        <p:tav tm="0">
                                          <p:val>
                                            <p:strVal val="#ppt_w*0.70"/>
                                          </p:val>
                                        </p:tav>
                                        <p:tav tm="100000">
                                          <p:val>
                                            <p:strVal val="#ppt_w"/>
                                          </p:val>
                                        </p:tav>
                                      </p:tavLst>
                                    </p:anim>
                                    <p:anim calcmode="lin" valueType="num">
                                      <p:cBhvr>
                                        <p:cTn id="28" dur="1000" fill="hold"/>
                                        <p:tgtEl>
                                          <p:spTgt spid="144419"/>
                                        </p:tgtEl>
                                        <p:attrNameLst>
                                          <p:attrName>ppt_h</p:attrName>
                                        </p:attrNameLst>
                                      </p:cBhvr>
                                      <p:tavLst>
                                        <p:tav tm="0">
                                          <p:val>
                                            <p:strVal val="#ppt_h"/>
                                          </p:val>
                                        </p:tav>
                                        <p:tav tm="100000">
                                          <p:val>
                                            <p:strVal val="#ppt_h"/>
                                          </p:val>
                                        </p:tav>
                                      </p:tavLst>
                                    </p:anim>
                                    <p:animEffect transition="in" filter="fade">
                                      <p:cBhvr>
                                        <p:cTn id="29" dur="1000"/>
                                        <p:tgtEl>
                                          <p:spTgt spid="14441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4420"/>
                                        </p:tgtEl>
                                        <p:attrNameLst>
                                          <p:attrName>style.visibility</p:attrName>
                                        </p:attrNameLst>
                                      </p:cBhvr>
                                      <p:to>
                                        <p:strVal val="visible"/>
                                      </p:to>
                                    </p:set>
                                    <p:anim calcmode="lin" valueType="num">
                                      <p:cBhvr>
                                        <p:cTn id="34" dur="1000" fill="hold"/>
                                        <p:tgtEl>
                                          <p:spTgt spid="144420"/>
                                        </p:tgtEl>
                                        <p:attrNameLst>
                                          <p:attrName>ppt_w</p:attrName>
                                        </p:attrNameLst>
                                      </p:cBhvr>
                                      <p:tavLst>
                                        <p:tav tm="0">
                                          <p:val>
                                            <p:strVal val="#ppt_w*0.70"/>
                                          </p:val>
                                        </p:tav>
                                        <p:tav tm="100000">
                                          <p:val>
                                            <p:strVal val="#ppt_w"/>
                                          </p:val>
                                        </p:tav>
                                      </p:tavLst>
                                    </p:anim>
                                    <p:anim calcmode="lin" valueType="num">
                                      <p:cBhvr>
                                        <p:cTn id="35" dur="1000" fill="hold"/>
                                        <p:tgtEl>
                                          <p:spTgt spid="144420"/>
                                        </p:tgtEl>
                                        <p:attrNameLst>
                                          <p:attrName>ppt_h</p:attrName>
                                        </p:attrNameLst>
                                      </p:cBhvr>
                                      <p:tavLst>
                                        <p:tav tm="0">
                                          <p:val>
                                            <p:strVal val="#ppt_h"/>
                                          </p:val>
                                        </p:tav>
                                        <p:tav tm="100000">
                                          <p:val>
                                            <p:strVal val="#ppt_h"/>
                                          </p:val>
                                        </p:tav>
                                      </p:tavLst>
                                    </p:anim>
                                    <p:animEffect transition="in" filter="fade">
                                      <p:cBhvr>
                                        <p:cTn id="36" dur="1000"/>
                                        <p:tgtEl>
                                          <p:spTgt spid="144420"/>
                                        </p:tgtEl>
                                      </p:cBhvr>
                                    </p:animEffect>
                                  </p:childTnLst>
                                </p:cTn>
                              </p:par>
                              <p:par>
                                <p:cTn id="37" presetID="55" presetClass="entr" presetSubtype="0" fill="hold" nodeType="withEffect">
                                  <p:stCondLst>
                                    <p:cond delay="0"/>
                                  </p:stCondLst>
                                  <p:childTnLst>
                                    <p:set>
                                      <p:cBhvr>
                                        <p:cTn id="38" dur="1" fill="hold">
                                          <p:stCondLst>
                                            <p:cond delay="0"/>
                                          </p:stCondLst>
                                        </p:cTn>
                                        <p:tgtEl>
                                          <p:spTgt spid="144421"/>
                                        </p:tgtEl>
                                        <p:attrNameLst>
                                          <p:attrName>style.visibility</p:attrName>
                                        </p:attrNameLst>
                                      </p:cBhvr>
                                      <p:to>
                                        <p:strVal val="visible"/>
                                      </p:to>
                                    </p:set>
                                    <p:anim calcmode="lin" valueType="num">
                                      <p:cBhvr>
                                        <p:cTn id="39" dur="1000" fill="hold"/>
                                        <p:tgtEl>
                                          <p:spTgt spid="144421"/>
                                        </p:tgtEl>
                                        <p:attrNameLst>
                                          <p:attrName>ppt_w</p:attrName>
                                        </p:attrNameLst>
                                      </p:cBhvr>
                                      <p:tavLst>
                                        <p:tav tm="0">
                                          <p:val>
                                            <p:strVal val="#ppt_w*0.70"/>
                                          </p:val>
                                        </p:tav>
                                        <p:tav tm="100000">
                                          <p:val>
                                            <p:strVal val="#ppt_w"/>
                                          </p:val>
                                        </p:tav>
                                      </p:tavLst>
                                    </p:anim>
                                    <p:anim calcmode="lin" valueType="num">
                                      <p:cBhvr>
                                        <p:cTn id="40" dur="1000" fill="hold"/>
                                        <p:tgtEl>
                                          <p:spTgt spid="144421"/>
                                        </p:tgtEl>
                                        <p:attrNameLst>
                                          <p:attrName>ppt_h</p:attrName>
                                        </p:attrNameLst>
                                      </p:cBhvr>
                                      <p:tavLst>
                                        <p:tav tm="0">
                                          <p:val>
                                            <p:strVal val="#ppt_h"/>
                                          </p:val>
                                        </p:tav>
                                        <p:tav tm="100000">
                                          <p:val>
                                            <p:strVal val="#ppt_h"/>
                                          </p:val>
                                        </p:tav>
                                      </p:tavLst>
                                    </p:anim>
                                    <p:animEffect transition="in" filter="fade">
                                      <p:cBhvr>
                                        <p:cTn id="41" dur="1000"/>
                                        <p:tgtEl>
                                          <p:spTgt spid="144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414" grpId="0" animBg="1"/>
      <p:bldP spid="144419"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1A9BE99-8F1A-BF01-9420-A7E4E12738F6}"/>
              </a:ext>
            </a:extLst>
          </p:cNvPr>
          <p:cNvSpPr>
            <a:spLocks noGrp="1" noChangeArrowheads="1"/>
          </p:cNvSpPr>
          <p:nvPr>
            <p:ph type="body" idx="1"/>
          </p:nvPr>
        </p:nvSpPr>
        <p:spPr>
          <a:xfrm>
            <a:off x="1600200" y="144463"/>
            <a:ext cx="8915400" cy="1676400"/>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4</a:t>
            </a:r>
            <a:r>
              <a:rPr lang="en-US" altLang="it-IT" sz="1800"/>
              <a:t> è ammissibile e ha</a:t>
            </a:r>
            <a:r>
              <a:rPr lang="en-US" altLang="it-IT" sz="1800">
                <a:latin typeface="Arial Unicode MS" pitchFamily="34" charset="-128"/>
                <a:ea typeface="Arial Unicode MS" pitchFamily="34" charset="-128"/>
              </a:rPr>
              <a:t> costo 70.</a:t>
            </a:r>
          </a:p>
          <a:p>
            <a:pPr eaLnBrk="1" hangingPunct="1">
              <a:lnSpc>
                <a:spcPct val="9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4</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BE e CD.</a:t>
            </a:r>
          </a:p>
          <a:p>
            <a:pPr eaLnBrk="1" hangingPunct="1">
              <a:lnSpc>
                <a:spcPct val="9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La miglior mossa non tabù è di peggioramento rispetto alla soluzione corrente, scambio DE con CE,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+35, che porta alla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5</a:t>
            </a:r>
            <a:r>
              <a:rPr lang="en-US" altLang="it-IT" sz="1800">
                <a:latin typeface="Arial Unicode MS" pitchFamily="34" charset="-128"/>
                <a:ea typeface="Arial Unicode MS" pitchFamily="34" charset="-128"/>
              </a:rPr>
              <a:t> </a:t>
            </a:r>
            <a:r>
              <a:rPr lang="en-US" altLang="it-IT" sz="1800">
                <a:ea typeface="Arial Unicode MS" pitchFamily="34" charset="-128"/>
              </a:rPr>
              <a:t>di costo 105.</a:t>
            </a:r>
            <a:endParaRPr lang="en-US" altLang="it-IT" sz="1800">
              <a:latin typeface="Arial Unicode MS" pitchFamily="34" charset="-128"/>
              <a:ea typeface="Arial Unicode MS" pitchFamily="34" charset="-128"/>
            </a:endParaRPr>
          </a:p>
          <a:p>
            <a:pPr eaLnBrk="1" hangingPunct="1">
              <a:lnSpc>
                <a:spcPct val="90000"/>
              </a:lnSpc>
              <a:buFontTx/>
              <a:buNone/>
            </a:pPr>
            <a:endParaRPr lang="en-US" altLang="it-IT" sz="1800">
              <a:latin typeface="Arial Unicode MS" pitchFamily="34" charset="-128"/>
              <a:ea typeface="Arial Unicode MS" pitchFamily="34" charset="-128"/>
            </a:endParaRPr>
          </a:p>
        </p:txBody>
      </p:sp>
      <p:sp>
        <p:nvSpPr>
          <p:cNvPr id="86019" name="Oval 3">
            <a:extLst>
              <a:ext uri="{FF2B5EF4-FFF2-40B4-BE49-F238E27FC236}">
                <a16:creationId xmlns:a16="http://schemas.microsoft.com/office/drawing/2014/main" id="{B9233965-2C2A-2A7D-1478-3963D440B455}"/>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0" name="Oval 4">
            <a:extLst>
              <a:ext uri="{FF2B5EF4-FFF2-40B4-BE49-F238E27FC236}">
                <a16:creationId xmlns:a16="http://schemas.microsoft.com/office/drawing/2014/main" id="{4C09EC83-86E6-F50C-F483-2C189A8A8A61}"/>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1" name="Oval 5">
            <a:extLst>
              <a:ext uri="{FF2B5EF4-FFF2-40B4-BE49-F238E27FC236}">
                <a16:creationId xmlns:a16="http://schemas.microsoft.com/office/drawing/2014/main" id="{05C90E2C-6A20-E3BC-9BBC-6609A813689D}"/>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6022" name="Oval 6">
            <a:extLst>
              <a:ext uri="{FF2B5EF4-FFF2-40B4-BE49-F238E27FC236}">
                <a16:creationId xmlns:a16="http://schemas.microsoft.com/office/drawing/2014/main" id="{AFA53C2C-6913-6FBE-3ADB-5ABB1FE27EED}"/>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3" name="Oval 7">
            <a:extLst>
              <a:ext uri="{FF2B5EF4-FFF2-40B4-BE49-F238E27FC236}">
                <a16:creationId xmlns:a16="http://schemas.microsoft.com/office/drawing/2014/main" id="{090965F1-23D5-81BD-5078-8E96A0FB3997}"/>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6024" name="Line 8">
            <a:extLst>
              <a:ext uri="{FF2B5EF4-FFF2-40B4-BE49-F238E27FC236}">
                <a16:creationId xmlns:a16="http://schemas.microsoft.com/office/drawing/2014/main" id="{BA5C9D70-E38D-3F17-39D8-27EF1DA51272}"/>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5" name="Line 9">
            <a:extLst>
              <a:ext uri="{FF2B5EF4-FFF2-40B4-BE49-F238E27FC236}">
                <a16:creationId xmlns:a16="http://schemas.microsoft.com/office/drawing/2014/main" id="{24D62DFB-2008-3EBF-0C3D-D9BCC73B2D4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6" name="Line 10">
            <a:extLst>
              <a:ext uri="{FF2B5EF4-FFF2-40B4-BE49-F238E27FC236}">
                <a16:creationId xmlns:a16="http://schemas.microsoft.com/office/drawing/2014/main" id="{87654B9F-DEBE-1CF2-D532-A0630F9F87A5}"/>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7" name="Line 11">
            <a:extLst>
              <a:ext uri="{FF2B5EF4-FFF2-40B4-BE49-F238E27FC236}">
                <a16:creationId xmlns:a16="http://schemas.microsoft.com/office/drawing/2014/main" id="{6745989E-C1BF-740A-CB2B-AE8ECF7702C3}"/>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8" name="Line 12">
            <a:extLst>
              <a:ext uri="{FF2B5EF4-FFF2-40B4-BE49-F238E27FC236}">
                <a16:creationId xmlns:a16="http://schemas.microsoft.com/office/drawing/2014/main" id="{6FC744AD-6E60-37B3-2D2D-6BDFB24996C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29" name="Line 13">
            <a:extLst>
              <a:ext uri="{FF2B5EF4-FFF2-40B4-BE49-F238E27FC236}">
                <a16:creationId xmlns:a16="http://schemas.microsoft.com/office/drawing/2014/main" id="{9DB53DC8-8F5B-56E5-529C-4EC9DBC364B7}"/>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0" name="Line 14">
            <a:extLst>
              <a:ext uri="{FF2B5EF4-FFF2-40B4-BE49-F238E27FC236}">
                <a16:creationId xmlns:a16="http://schemas.microsoft.com/office/drawing/2014/main" id="{CDD102BB-A962-84DF-0077-863292A38BD8}"/>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31" name="Text Box 15">
            <a:extLst>
              <a:ext uri="{FF2B5EF4-FFF2-40B4-BE49-F238E27FC236}">
                <a16:creationId xmlns:a16="http://schemas.microsoft.com/office/drawing/2014/main" id="{7EFFE350-8BC5-BCCA-A248-0C2985E5A98B}"/>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6032" name="Text Box 16">
            <a:extLst>
              <a:ext uri="{FF2B5EF4-FFF2-40B4-BE49-F238E27FC236}">
                <a16:creationId xmlns:a16="http://schemas.microsoft.com/office/drawing/2014/main" id="{22E4F0D8-90D2-D3FB-1EC7-CFC175E7F185}"/>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6033" name="Text Box 17">
            <a:extLst>
              <a:ext uri="{FF2B5EF4-FFF2-40B4-BE49-F238E27FC236}">
                <a16:creationId xmlns:a16="http://schemas.microsoft.com/office/drawing/2014/main" id="{4B5460E0-D7B5-5B51-E7E7-06D8F1C93BA7}"/>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6034" name="Text Box 18">
            <a:extLst>
              <a:ext uri="{FF2B5EF4-FFF2-40B4-BE49-F238E27FC236}">
                <a16:creationId xmlns:a16="http://schemas.microsoft.com/office/drawing/2014/main" id="{213411D0-A635-DFD5-B5C4-CA78891490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6035" name="Text Box 19">
            <a:extLst>
              <a:ext uri="{FF2B5EF4-FFF2-40B4-BE49-F238E27FC236}">
                <a16:creationId xmlns:a16="http://schemas.microsoft.com/office/drawing/2014/main" id="{EDF2DBA8-80F1-43DF-1534-B0B63397E44A}"/>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6036" name="Text Box 20">
            <a:extLst>
              <a:ext uri="{FF2B5EF4-FFF2-40B4-BE49-F238E27FC236}">
                <a16:creationId xmlns:a16="http://schemas.microsoft.com/office/drawing/2014/main" id="{77BE1B8A-E279-3655-68D9-E0EEFF679B34}"/>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6037" name="Text Box 21">
            <a:extLst>
              <a:ext uri="{FF2B5EF4-FFF2-40B4-BE49-F238E27FC236}">
                <a16:creationId xmlns:a16="http://schemas.microsoft.com/office/drawing/2014/main" id="{69E98C38-DDD7-AC15-92CE-0E6B0C123A7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6038" name="Text Box 22">
            <a:extLst>
              <a:ext uri="{FF2B5EF4-FFF2-40B4-BE49-F238E27FC236}">
                <a16:creationId xmlns:a16="http://schemas.microsoft.com/office/drawing/2014/main" id="{C1617BA2-601F-BFCD-A250-2A1BAE334D3E}"/>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6039" name="Text Box 23">
            <a:extLst>
              <a:ext uri="{FF2B5EF4-FFF2-40B4-BE49-F238E27FC236}">
                <a16:creationId xmlns:a16="http://schemas.microsoft.com/office/drawing/2014/main" id="{9B04F5AE-A11B-4791-411B-6E0DE93C542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6040" name="Text Box 24">
            <a:extLst>
              <a:ext uri="{FF2B5EF4-FFF2-40B4-BE49-F238E27FC236}">
                <a16:creationId xmlns:a16="http://schemas.microsoft.com/office/drawing/2014/main" id="{DA7D3E25-95B9-0299-BAC8-EB2A8B5EA844}"/>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6041" name="Text Box 25">
            <a:extLst>
              <a:ext uri="{FF2B5EF4-FFF2-40B4-BE49-F238E27FC236}">
                <a16:creationId xmlns:a16="http://schemas.microsoft.com/office/drawing/2014/main" id="{73766603-F58E-0B4A-597B-B397F97F8906}"/>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6458" name="Line 26">
            <a:extLst>
              <a:ext uri="{FF2B5EF4-FFF2-40B4-BE49-F238E27FC236}">
                <a16:creationId xmlns:a16="http://schemas.microsoft.com/office/drawing/2014/main" id="{2F107E0B-43E6-66E8-AE5E-6BC1DAD792C1}"/>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3" name="Line 27">
            <a:extLst>
              <a:ext uri="{FF2B5EF4-FFF2-40B4-BE49-F238E27FC236}">
                <a16:creationId xmlns:a16="http://schemas.microsoft.com/office/drawing/2014/main" id="{B96D13BB-DC24-3D65-718A-B80A1B235C22}"/>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44" name="Text Box 28">
            <a:extLst>
              <a:ext uri="{FF2B5EF4-FFF2-40B4-BE49-F238E27FC236}">
                <a16:creationId xmlns:a16="http://schemas.microsoft.com/office/drawing/2014/main" id="{A416AEBA-636C-8726-5B86-F0ACE73883A4}"/>
              </a:ext>
            </a:extLst>
          </p:cNvPr>
          <p:cNvSpPr txBox="1">
            <a:spLocks noChangeArrowheads="1"/>
          </p:cNvSpPr>
          <p:nvPr/>
        </p:nvSpPr>
        <p:spPr bwMode="auto">
          <a:xfrm>
            <a:off x="5715000" y="1981200"/>
            <a:ext cx="4191000" cy="311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t>AB	CE	15</a:t>
            </a:r>
            <a:r>
              <a:rPr lang="en-US" altLang="it-IT" sz="1800">
                <a:solidFill>
                  <a:srgbClr val="FF0000"/>
                </a:solidFill>
              </a:rPr>
              <a:t>+100</a:t>
            </a:r>
            <a:endParaRPr lang="en-US" altLang="it-IT" sz="1800"/>
          </a:p>
          <a:p>
            <a:pPr eaLnBrk="1" hangingPunct="1">
              <a:spcBef>
                <a:spcPct val="0"/>
              </a:spcBef>
              <a:buFontTx/>
              <a:buNone/>
            </a:pP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BE</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endParaRPr lang="en-US" altLang="it-IT" sz="1800"/>
          </a:p>
          <a:p>
            <a:pPr eaLnBrk="1" hangingPunct="1">
              <a:spcBef>
                <a:spcPct val="0"/>
              </a:spcBef>
              <a:buFontTx/>
              <a:buNone/>
            </a:pPr>
            <a:r>
              <a:rPr lang="en-US" altLang="it-IT" sz="1800"/>
              <a:t>DE	CE	35</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15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a:t>
            </a:r>
            <a:r>
              <a:rPr lang="en-US" altLang="it-IT" sz="1800">
                <a:solidFill>
                  <a:srgbClr val="FF0000"/>
                </a:solidFill>
              </a:rPr>
              <a:t>+100</a:t>
            </a:r>
            <a:r>
              <a:rPr lang="en-US" altLang="it-IT" sz="1800"/>
              <a:t>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AC</a:t>
            </a:r>
            <a:r>
              <a:rPr lang="en-US" altLang="it-IT" sz="1800"/>
              <a:t>	  5</a:t>
            </a:r>
            <a:r>
              <a:rPr lang="en-US" altLang="it-IT" sz="1800">
                <a:solidFill>
                  <a:srgbClr val="FF0000"/>
                </a:solidFill>
              </a:rPr>
              <a:t>+100+100</a:t>
            </a:r>
          </a:p>
        </p:txBody>
      </p:sp>
      <p:sp>
        <p:nvSpPr>
          <p:cNvPr id="146461" name="Oval 29">
            <a:extLst>
              <a:ext uri="{FF2B5EF4-FFF2-40B4-BE49-F238E27FC236}">
                <a16:creationId xmlns:a16="http://schemas.microsoft.com/office/drawing/2014/main" id="{5F70A274-187A-28F4-8582-425F2A6C90B3}"/>
              </a:ext>
            </a:extLst>
          </p:cNvPr>
          <p:cNvSpPr>
            <a:spLocks noChangeArrowheads="1"/>
          </p:cNvSpPr>
          <p:nvPr/>
        </p:nvSpPr>
        <p:spPr bwMode="auto">
          <a:xfrm>
            <a:off x="5486400" y="3629025"/>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6463" name="Text Box 31">
            <a:extLst>
              <a:ext uri="{FF2B5EF4-FFF2-40B4-BE49-F238E27FC236}">
                <a16:creationId xmlns:a16="http://schemas.microsoft.com/office/drawing/2014/main" id="{DC64F4FD-7015-313E-D3B5-B089A731C8BF}"/>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BE</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6464" name="Text Box 32">
            <a:extLst>
              <a:ext uri="{FF2B5EF4-FFF2-40B4-BE49-F238E27FC236}">
                <a16:creationId xmlns:a16="http://schemas.microsoft.com/office/drawing/2014/main" id="{DA36961F-C9DB-4C14-4BAC-4F07751E59A9}"/>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6048" name="Line 33">
            <a:extLst>
              <a:ext uri="{FF2B5EF4-FFF2-40B4-BE49-F238E27FC236}">
                <a16:creationId xmlns:a16="http://schemas.microsoft.com/office/drawing/2014/main" id="{6040A32E-1591-4E03-4D7B-77D8DF6DF0A6}"/>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6" name="Text Box 34">
            <a:extLst>
              <a:ext uri="{FF2B5EF4-FFF2-40B4-BE49-F238E27FC236}">
                <a16:creationId xmlns:a16="http://schemas.microsoft.com/office/drawing/2014/main" id="{083FBEEA-1D5E-1259-59D0-10E190AD524D}"/>
              </a:ext>
            </a:extLst>
          </p:cNvPr>
          <p:cNvSpPr txBox="1">
            <a:spLocks noChangeArrowheads="1"/>
          </p:cNvSpPr>
          <p:nvPr/>
        </p:nvSpPr>
        <p:spPr bwMode="auto">
          <a:xfrm>
            <a:off x="5638800" y="6324600"/>
            <a:ext cx="439544"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DE</a:t>
            </a:r>
          </a:p>
        </p:txBody>
      </p:sp>
      <p:sp>
        <p:nvSpPr>
          <p:cNvPr id="146467" name="Line 35">
            <a:extLst>
              <a:ext uri="{FF2B5EF4-FFF2-40B4-BE49-F238E27FC236}">
                <a16:creationId xmlns:a16="http://schemas.microsoft.com/office/drawing/2014/main" id="{89961391-4EF6-6330-FDA2-000ED06F80B9}"/>
              </a:ext>
            </a:extLst>
          </p:cNvPr>
          <p:cNvSpPr>
            <a:spLocks noChangeShapeType="1"/>
          </p:cNvSpPr>
          <p:nvPr/>
        </p:nvSpPr>
        <p:spPr bwMode="auto">
          <a:xfrm>
            <a:off x="56388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68" name="Line 36">
            <a:extLst>
              <a:ext uri="{FF2B5EF4-FFF2-40B4-BE49-F238E27FC236}">
                <a16:creationId xmlns:a16="http://schemas.microsoft.com/office/drawing/2014/main" id="{95661218-E5DA-F7D9-507F-069FDEBED2DF}"/>
              </a:ext>
            </a:extLst>
          </p:cNvPr>
          <p:cNvSpPr>
            <a:spLocks noChangeShapeType="1"/>
          </p:cNvSpPr>
          <p:nvPr/>
        </p:nvSpPr>
        <p:spPr bwMode="auto">
          <a:xfrm flipH="1">
            <a:off x="5715000" y="57150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6052" name="Line 37">
            <a:extLst>
              <a:ext uri="{FF2B5EF4-FFF2-40B4-BE49-F238E27FC236}">
                <a16:creationId xmlns:a16="http://schemas.microsoft.com/office/drawing/2014/main" id="{B8EFEE41-7A8E-D75E-95FE-C611C053A704}"/>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6470" name="Line 38">
            <a:extLst>
              <a:ext uri="{FF2B5EF4-FFF2-40B4-BE49-F238E27FC236}">
                <a16:creationId xmlns:a16="http://schemas.microsoft.com/office/drawing/2014/main" id="{C1B45936-EA50-5199-2B88-51A04C672621}"/>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6461"/>
                                        </p:tgtEl>
                                        <p:attrNameLst>
                                          <p:attrName>style.visibility</p:attrName>
                                        </p:attrNameLst>
                                      </p:cBhvr>
                                      <p:to>
                                        <p:strVal val="visible"/>
                                      </p:to>
                                    </p:set>
                                    <p:anim calcmode="lin" valueType="num">
                                      <p:cBhvr>
                                        <p:cTn id="7" dur="1000" fill="hold"/>
                                        <p:tgtEl>
                                          <p:spTgt spid="146461"/>
                                        </p:tgtEl>
                                        <p:attrNameLst>
                                          <p:attrName>ppt_w</p:attrName>
                                        </p:attrNameLst>
                                      </p:cBhvr>
                                      <p:tavLst>
                                        <p:tav tm="0">
                                          <p:val>
                                            <p:strVal val="#ppt_w*0.70"/>
                                          </p:val>
                                        </p:tav>
                                        <p:tav tm="100000">
                                          <p:val>
                                            <p:strVal val="#ppt_w"/>
                                          </p:val>
                                        </p:tav>
                                      </p:tavLst>
                                    </p:anim>
                                    <p:anim calcmode="lin" valueType="num">
                                      <p:cBhvr>
                                        <p:cTn id="8" dur="1000" fill="hold"/>
                                        <p:tgtEl>
                                          <p:spTgt spid="146461"/>
                                        </p:tgtEl>
                                        <p:attrNameLst>
                                          <p:attrName>ppt_h</p:attrName>
                                        </p:attrNameLst>
                                      </p:cBhvr>
                                      <p:tavLst>
                                        <p:tav tm="0">
                                          <p:val>
                                            <p:strVal val="#ppt_h"/>
                                          </p:val>
                                        </p:tav>
                                        <p:tav tm="100000">
                                          <p:val>
                                            <p:strVal val="#ppt_h"/>
                                          </p:val>
                                        </p:tav>
                                      </p:tavLst>
                                    </p:anim>
                                    <p:animEffect transition="in" filter="fade">
                                      <p:cBhvr>
                                        <p:cTn id="9" dur="1000"/>
                                        <p:tgtEl>
                                          <p:spTgt spid="14646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6458"/>
                                        </p:tgtEl>
                                        <p:attrNameLst>
                                          <p:attrName>ppt_x</p:attrName>
                                        </p:attrNameLst>
                                      </p:cBhvr>
                                      <p:tavLst>
                                        <p:tav tm="0">
                                          <p:val>
                                            <p:strVal val="ppt_x"/>
                                          </p:val>
                                        </p:tav>
                                        <p:tav tm="100000">
                                          <p:val>
                                            <p:strVal val="ppt_x"/>
                                          </p:val>
                                        </p:tav>
                                      </p:tavLst>
                                    </p:anim>
                                    <p:anim calcmode="lin" valueType="num">
                                      <p:cBhvr additive="base">
                                        <p:cTn id="14" dur="500"/>
                                        <p:tgtEl>
                                          <p:spTgt spid="146458"/>
                                        </p:tgtEl>
                                        <p:attrNameLst>
                                          <p:attrName>ppt_y</p:attrName>
                                        </p:attrNameLst>
                                      </p:cBhvr>
                                      <p:tavLst>
                                        <p:tav tm="0">
                                          <p:val>
                                            <p:strVal val="ppt_y"/>
                                          </p:val>
                                        </p:tav>
                                        <p:tav tm="100000">
                                          <p:val>
                                            <p:strVal val="1+ppt_h/2"/>
                                          </p:val>
                                        </p:tav>
                                      </p:tavLst>
                                    </p:anim>
                                    <p:set>
                                      <p:cBhvr>
                                        <p:cTn id="15" dur="1" fill="hold">
                                          <p:stCondLst>
                                            <p:cond delay="499"/>
                                          </p:stCondLst>
                                        </p:cTn>
                                        <p:tgtEl>
                                          <p:spTgt spid="146458"/>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6470"/>
                                        </p:tgtEl>
                                        <p:attrNameLst>
                                          <p:attrName>style.visibility</p:attrName>
                                        </p:attrNameLst>
                                      </p:cBhvr>
                                      <p:to>
                                        <p:strVal val="visible"/>
                                      </p:to>
                                    </p:set>
                                    <p:anim calcmode="lin" valueType="num">
                                      <p:cBhvr>
                                        <p:cTn id="20" dur="1000" fill="hold"/>
                                        <p:tgtEl>
                                          <p:spTgt spid="146470"/>
                                        </p:tgtEl>
                                        <p:attrNameLst>
                                          <p:attrName>ppt_w</p:attrName>
                                        </p:attrNameLst>
                                      </p:cBhvr>
                                      <p:tavLst>
                                        <p:tav tm="0">
                                          <p:val>
                                            <p:strVal val="#ppt_w*0.70"/>
                                          </p:val>
                                        </p:tav>
                                        <p:tav tm="100000">
                                          <p:val>
                                            <p:strVal val="#ppt_w"/>
                                          </p:val>
                                        </p:tav>
                                      </p:tavLst>
                                    </p:anim>
                                    <p:anim calcmode="lin" valueType="num">
                                      <p:cBhvr>
                                        <p:cTn id="21" dur="1000" fill="hold"/>
                                        <p:tgtEl>
                                          <p:spTgt spid="146470"/>
                                        </p:tgtEl>
                                        <p:attrNameLst>
                                          <p:attrName>ppt_h</p:attrName>
                                        </p:attrNameLst>
                                      </p:cBhvr>
                                      <p:tavLst>
                                        <p:tav tm="0">
                                          <p:val>
                                            <p:strVal val="#ppt_h"/>
                                          </p:val>
                                        </p:tav>
                                        <p:tav tm="100000">
                                          <p:val>
                                            <p:strVal val="#ppt_h"/>
                                          </p:val>
                                        </p:tav>
                                      </p:tavLst>
                                    </p:anim>
                                    <p:animEffect transition="in" filter="fade">
                                      <p:cBhvr>
                                        <p:cTn id="22" dur="1000"/>
                                        <p:tgtEl>
                                          <p:spTgt spid="146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46467"/>
                                        </p:tgtEl>
                                        <p:attrNameLst>
                                          <p:attrName>style.visibility</p:attrName>
                                        </p:attrNameLst>
                                      </p:cBhvr>
                                      <p:to>
                                        <p:strVal val="visible"/>
                                      </p:to>
                                    </p:set>
                                    <p:anim calcmode="lin" valueType="num">
                                      <p:cBhvr additive="base">
                                        <p:cTn id="27" dur="500" fill="hold"/>
                                        <p:tgtEl>
                                          <p:spTgt spid="146467"/>
                                        </p:tgtEl>
                                        <p:attrNameLst>
                                          <p:attrName>ppt_x</p:attrName>
                                        </p:attrNameLst>
                                      </p:cBhvr>
                                      <p:tavLst>
                                        <p:tav tm="0">
                                          <p:val>
                                            <p:strVal val="#ppt_x"/>
                                          </p:val>
                                        </p:tav>
                                        <p:tav tm="100000">
                                          <p:val>
                                            <p:strVal val="#ppt_x"/>
                                          </p:val>
                                        </p:tav>
                                      </p:tavLst>
                                    </p:anim>
                                    <p:anim calcmode="lin" valueType="num">
                                      <p:cBhvr additive="base">
                                        <p:cTn id="28" dur="500" fill="hold"/>
                                        <p:tgtEl>
                                          <p:spTgt spid="14646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6468"/>
                                        </p:tgtEl>
                                        <p:attrNameLst>
                                          <p:attrName>style.visibility</p:attrName>
                                        </p:attrNameLst>
                                      </p:cBhvr>
                                      <p:to>
                                        <p:strVal val="visible"/>
                                      </p:to>
                                    </p:set>
                                    <p:anim calcmode="lin" valueType="num">
                                      <p:cBhvr additive="base">
                                        <p:cTn id="31" dur="500" fill="hold"/>
                                        <p:tgtEl>
                                          <p:spTgt spid="146468"/>
                                        </p:tgtEl>
                                        <p:attrNameLst>
                                          <p:attrName>ppt_x</p:attrName>
                                        </p:attrNameLst>
                                      </p:cBhvr>
                                      <p:tavLst>
                                        <p:tav tm="0">
                                          <p:val>
                                            <p:strVal val="#ppt_x"/>
                                          </p:val>
                                        </p:tav>
                                        <p:tav tm="100000">
                                          <p:val>
                                            <p:strVal val="#ppt_x"/>
                                          </p:val>
                                        </p:tav>
                                      </p:tavLst>
                                    </p:anim>
                                    <p:anim calcmode="lin" valueType="num">
                                      <p:cBhvr additive="base">
                                        <p:cTn id="32" dur="500" fill="hold"/>
                                        <p:tgtEl>
                                          <p:spTgt spid="146468"/>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55" presetClass="entr" presetSubtype="0" fill="hold" nodeType="clickEffect">
                                  <p:stCondLst>
                                    <p:cond delay="0"/>
                                  </p:stCondLst>
                                  <p:childTnLst>
                                    <p:set>
                                      <p:cBhvr>
                                        <p:cTn id="36" dur="1" fill="hold">
                                          <p:stCondLst>
                                            <p:cond delay="0"/>
                                          </p:stCondLst>
                                        </p:cTn>
                                        <p:tgtEl>
                                          <p:spTgt spid="146466"/>
                                        </p:tgtEl>
                                        <p:attrNameLst>
                                          <p:attrName>style.visibility</p:attrName>
                                        </p:attrNameLst>
                                      </p:cBhvr>
                                      <p:to>
                                        <p:strVal val="visible"/>
                                      </p:to>
                                    </p:set>
                                    <p:anim calcmode="lin" valueType="num">
                                      <p:cBhvr>
                                        <p:cTn id="37" dur="1000" fill="hold"/>
                                        <p:tgtEl>
                                          <p:spTgt spid="146466"/>
                                        </p:tgtEl>
                                        <p:attrNameLst>
                                          <p:attrName>ppt_w</p:attrName>
                                        </p:attrNameLst>
                                      </p:cBhvr>
                                      <p:tavLst>
                                        <p:tav tm="0">
                                          <p:val>
                                            <p:strVal val="#ppt_w*0.70"/>
                                          </p:val>
                                        </p:tav>
                                        <p:tav tm="100000">
                                          <p:val>
                                            <p:strVal val="#ppt_w"/>
                                          </p:val>
                                        </p:tav>
                                      </p:tavLst>
                                    </p:anim>
                                    <p:anim calcmode="lin" valueType="num">
                                      <p:cBhvr>
                                        <p:cTn id="38" dur="1000" fill="hold"/>
                                        <p:tgtEl>
                                          <p:spTgt spid="146466"/>
                                        </p:tgtEl>
                                        <p:attrNameLst>
                                          <p:attrName>ppt_h</p:attrName>
                                        </p:attrNameLst>
                                      </p:cBhvr>
                                      <p:tavLst>
                                        <p:tav tm="0">
                                          <p:val>
                                            <p:strVal val="#ppt_h"/>
                                          </p:val>
                                        </p:tav>
                                        <p:tav tm="100000">
                                          <p:val>
                                            <p:strVal val="#ppt_h"/>
                                          </p:val>
                                        </p:tav>
                                      </p:tavLst>
                                    </p:anim>
                                    <p:animEffect transition="in" filter="fade">
                                      <p:cBhvr>
                                        <p:cTn id="39" dur="1000"/>
                                        <p:tgtEl>
                                          <p:spTgt spid="146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61" grpId="0" animBg="1"/>
      <p:bldP spid="14646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70A62DF-E3B9-DB94-CD93-FE9A1B4B140C}"/>
              </a:ext>
            </a:extLst>
          </p:cNvPr>
          <p:cNvSpPr>
            <a:spLocks noGrp="1" noChangeArrowheads="1"/>
          </p:cNvSpPr>
          <p:nvPr>
            <p:ph type="body" idx="1"/>
          </p:nvPr>
        </p:nvSpPr>
        <p:spPr>
          <a:xfrm>
            <a:off x="1524000" y="152400"/>
            <a:ext cx="8915400" cy="1676400"/>
          </a:xfrm>
        </p:spPr>
        <p:txBody>
          <a:bodyPr>
            <a:normAutofit lnSpcReduction="10000"/>
          </a:bodyPr>
          <a:lstStyle/>
          <a:p>
            <a:pPr eaLnBrk="1" hangingPunct="1">
              <a:lnSpc>
                <a:spcPct val="80000"/>
              </a:lnSpc>
              <a:buFontTx/>
              <a:buNone/>
            </a:pPr>
            <a:r>
              <a:rPr lang="en-US" altLang="it-IT" sz="1800"/>
              <a:t>La nuova soluzione corrente T</a:t>
            </a:r>
            <a:r>
              <a:rPr lang="en-US" altLang="it-IT" sz="1800" baseline="-25000"/>
              <a:t>5</a:t>
            </a:r>
            <a:r>
              <a:rPr lang="en-US" altLang="it-IT" sz="1800"/>
              <a:t> è ammissibile e ha</a:t>
            </a:r>
            <a:r>
              <a:rPr lang="en-US" altLang="it-IT" sz="1800">
                <a:latin typeface="Arial Unicode MS" pitchFamily="34" charset="-128"/>
                <a:ea typeface="Arial Unicode MS" pitchFamily="34" charset="-128"/>
              </a:rPr>
              <a:t> costo 105.</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5</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CD e DE</a:t>
            </a:r>
          </a:p>
          <a:p>
            <a:pPr eaLnBrk="1" hangingPunct="1">
              <a:lnSpc>
                <a:spcPct val="80000"/>
              </a:lnSpc>
              <a:buFontTx/>
              <a:buNone/>
            </a:pPr>
            <a:r>
              <a:rPr lang="en-US" altLang="it-IT" sz="1800">
                <a:solidFill>
                  <a:srgbClr val="0066FF"/>
                </a:solidFill>
                <a:latin typeface="Arial Unicode MS" pitchFamily="34" charset="-128"/>
                <a:ea typeface="Arial Unicode MS" pitchFamily="34" charset="-128"/>
              </a:rPr>
              <a:t>Nessuna mossa tabù permette di migliorare l’ottimo candidato, per cui non si applica il criterio di aspirazione</a:t>
            </a:r>
          </a:p>
          <a:p>
            <a:pPr eaLnBrk="1" hangingPunct="1">
              <a:lnSpc>
                <a:spcPct val="80000"/>
              </a:lnSpc>
              <a:buFontTx/>
              <a:buNone/>
            </a:pPr>
            <a:r>
              <a:rPr lang="en-US" altLang="it-IT" sz="1800">
                <a:latin typeface="Arial Unicode MS" pitchFamily="34" charset="-128"/>
                <a:ea typeface="Arial Unicode MS" pitchFamily="34" charset="-128"/>
              </a:rPr>
              <a:t>La miglior mossa è di peggioramento e porta fuori dall’ammissibilità: scambio AD con AC,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+105, che porta alla soluzione non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6</a:t>
            </a:r>
            <a:r>
              <a:rPr lang="en-US" altLang="it-IT" sz="1800">
                <a:latin typeface="Arial Unicode MS" pitchFamily="34" charset="-128"/>
                <a:ea typeface="Arial Unicode MS" pitchFamily="34" charset="-128"/>
              </a:rPr>
              <a:t> </a:t>
            </a:r>
            <a:r>
              <a:rPr lang="en-US" altLang="it-IT" sz="1800">
                <a:ea typeface="Arial Unicode MS" pitchFamily="34" charset="-128"/>
              </a:rPr>
              <a:t>di costo 210.</a:t>
            </a:r>
            <a:endParaRPr lang="en-US" altLang="it-IT" sz="1800">
              <a:latin typeface="Arial Unicode MS" pitchFamily="34" charset="-128"/>
              <a:ea typeface="Arial Unicode MS" pitchFamily="34" charset="-128"/>
            </a:endParaRPr>
          </a:p>
          <a:p>
            <a:pPr eaLnBrk="1" hangingPunct="1">
              <a:lnSpc>
                <a:spcPct val="80000"/>
              </a:lnSpc>
              <a:buFontTx/>
              <a:buNone/>
            </a:pPr>
            <a:endParaRPr lang="en-US" altLang="it-IT" sz="1800">
              <a:latin typeface="Arial Unicode MS" pitchFamily="34" charset="-128"/>
              <a:ea typeface="Arial Unicode MS" pitchFamily="34" charset="-128"/>
            </a:endParaRPr>
          </a:p>
        </p:txBody>
      </p:sp>
      <p:sp>
        <p:nvSpPr>
          <p:cNvPr id="88067" name="Oval 3">
            <a:extLst>
              <a:ext uri="{FF2B5EF4-FFF2-40B4-BE49-F238E27FC236}">
                <a16:creationId xmlns:a16="http://schemas.microsoft.com/office/drawing/2014/main" id="{5B7DA292-9BB8-5608-037F-5BE88AC03C29}"/>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8" name="Oval 4">
            <a:extLst>
              <a:ext uri="{FF2B5EF4-FFF2-40B4-BE49-F238E27FC236}">
                <a16:creationId xmlns:a16="http://schemas.microsoft.com/office/drawing/2014/main" id="{0CC4FFE2-321C-1F59-6FBF-AFA853869AEB}"/>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69" name="Oval 5">
            <a:extLst>
              <a:ext uri="{FF2B5EF4-FFF2-40B4-BE49-F238E27FC236}">
                <a16:creationId xmlns:a16="http://schemas.microsoft.com/office/drawing/2014/main" id="{C8E396CA-8A5D-33E4-A452-287B1BB83606}"/>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88070" name="Oval 6">
            <a:extLst>
              <a:ext uri="{FF2B5EF4-FFF2-40B4-BE49-F238E27FC236}">
                <a16:creationId xmlns:a16="http://schemas.microsoft.com/office/drawing/2014/main" id="{02ABF956-D23A-B7D2-5640-25364DA51E27}"/>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1" name="Oval 7">
            <a:extLst>
              <a:ext uri="{FF2B5EF4-FFF2-40B4-BE49-F238E27FC236}">
                <a16:creationId xmlns:a16="http://schemas.microsoft.com/office/drawing/2014/main" id="{B90BADD7-86ED-3E33-F338-3F6787080BF5}"/>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88072" name="Line 8">
            <a:extLst>
              <a:ext uri="{FF2B5EF4-FFF2-40B4-BE49-F238E27FC236}">
                <a16:creationId xmlns:a16="http://schemas.microsoft.com/office/drawing/2014/main" id="{6986D74C-E55C-7D0A-5AB6-E9456999F20D}"/>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3" name="Line 9">
            <a:extLst>
              <a:ext uri="{FF2B5EF4-FFF2-40B4-BE49-F238E27FC236}">
                <a16:creationId xmlns:a16="http://schemas.microsoft.com/office/drawing/2014/main" id="{CCDA47D5-067A-2A7B-254F-1D7C86E3674B}"/>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4" name="Line 10">
            <a:extLst>
              <a:ext uri="{FF2B5EF4-FFF2-40B4-BE49-F238E27FC236}">
                <a16:creationId xmlns:a16="http://schemas.microsoft.com/office/drawing/2014/main" id="{3B76B123-1F49-6E1C-6B1F-EED458834BFD}"/>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5" name="Line 11">
            <a:extLst>
              <a:ext uri="{FF2B5EF4-FFF2-40B4-BE49-F238E27FC236}">
                <a16:creationId xmlns:a16="http://schemas.microsoft.com/office/drawing/2014/main" id="{0EC26022-1B9B-F13E-0A95-07DDF80AB6DB}"/>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6" name="Line 12">
            <a:extLst>
              <a:ext uri="{FF2B5EF4-FFF2-40B4-BE49-F238E27FC236}">
                <a16:creationId xmlns:a16="http://schemas.microsoft.com/office/drawing/2014/main" id="{435EE237-7395-3A29-254B-ED3E87B96947}"/>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7" name="Line 13">
            <a:extLst>
              <a:ext uri="{FF2B5EF4-FFF2-40B4-BE49-F238E27FC236}">
                <a16:creationId xmlns:a16="http://schemas.microsoft.com/office/drawing/2014/main" id="{56BDC62A-2888-1808-745E-A44BF0D741BD}"/>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8" name="Line 14">
            <a:extLst>
              <a:ext uri="{FF2B5EF4-FFF2-40B4-BE49-F238E27FC236}">
                <a16:creationId xmlns:a16="http://schemas.microsoft.com/office/drawing/2014/main" id="{2DAEC1C9-078C-3674-7CCE-2EBB38E515C2}"/>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79" name="Text Box 15">
            <a:extLst>
              <a:ext uri="{FF2B5EF4-FFF2-40B4-BE49-F238E27FC236}">
                <a16:creationId xmlns:a16="http://schemas.microsoft.com/office/drawing/2014/main" id="{048BCBC8-50F9-375C-B7ED-F5AF223D375C}"/>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88080" name="Text Box 16">
            <a:extLst>
              <a:ext uri="{FF2B5EF4-FFF2-40B4-BE49-F238E27FC236}">
                <a16:creationId xmlns:a16="http://schemas.microsoft.com/office/drawing/2014/main" id="{A0903247-F901-775F-F1EA-DAD60EE870A3}"/>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88081" name="Text Box 17">
            <a:extLst>
              <a:ext uri="{FF2B5EF4-FFF2-40B4-BE49-F238E27FC236}">
                <a16:creationId xmlns:a16="http://schemas.microsoft.com/office/drawing/2014/main" id="{D6EA3A53-9B77-85C3-C5D6-E90503B191F5}"/>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88082" name="Text Box 18">
            <a:extLst>
              <a:ext uri="{FF2B5EF4-FFF2-40B4-BE49-F238E27FC236}">
                <a16:creationId xmlns:a16="http://schemas.microsoft.com/office/drawing/2014/main" id="{18FB4AFD-4EFD-699E-1143-9B176D30C65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88083" name="Text Box 19">
            <a:extLst>
              <a:ext uri="{FF2B5EF4-FFF2-40B4-BE49-F238E27FC236}">
                <a16:creationId xmlns:a16="http://schemas.microsoft.com/office/drawing/2014/main" id="{B977717D-7CD8-4737-4630-3CD8238B909B}"/>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88084" name="Text Box 20">
            <a:extLst>
              <a:ext uri="{FF2B5EF4-FFF2-40B4-BE49-F238E27FC236}">
                <a16:creationId xmlns:a16="http://schemas.microsoft.com/office/drawing/2014/main" id="{F038B9C4-6F7F-65C1-3CDD-EE54521EC96C}"/>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88085" name="Text Box 21">
            <a:extLst>
              <a:ext uri="{FF2B5EF4-FFF2-40B4-BE49-F238E27FC236}">
                <a16:creationId xmlns:a16="http://schemas.microsoft.com/office/drawing/2014/main" id="{B4C86BCA-1008-C479-8E61-70D380D09598}"/>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88086" name="Text Box 22">
            <a:extLst>
              <a:ext uri="{FF2B5EF4-FFF2-40B4-BE49-F238E27FC236}">
                <a16:creationId xmlns:a16="http://schemas.microsoft.com/office/drawing/2014/main" id="{9E2A43FB-88D8-EFDB-9ADA-9602E51E68B4}"/>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88087" name="Text Box 23">
            <a:extLst>
              <a:ext uri="{FF2B5EF4-FFF2-40B4-BE49-F238E27FC236}">
                <a16:creationId xmlns:a16="http://schemas.microsoft.com/office/drawing/2014/main" id="{F0226C56-60A6-53EB-E6C3-461BD3DFB4B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88088" name="Text Box 24">
            <a:extLst>
              <a:ext uri="{FF2B5EF4-FFF2-40B4-BE49-F238E27FC236}">
                <a16:creationId xmlns:a16="http://schemas.microsoft.com/office/drawing/2014/main" id="{F3326193-76D0-CF01-88FA-E323F1F5F588}"/>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88089" name="Text Box 25">
            <a:extLst>
              <a:ext uri="{FF2B5EF4-FFF2-40B4-BE49-F238E27FC236}">
                <a16:creationId xmlns:a16="http://schemas.microsoft.com/office/drawing/2014/main" id="{A056BFD0-F8FD-15D6-A2AA-7A70FF27217D}"/>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48506" name="Line 26">
            <a:extLst>
              <a:ext uri="{FF2B5EF4-FFF2-40B4-BE49-F238E27FC236}">
                <a16:creationId xmlns:a16="http://schemas.microsoft.com/office/drawing/2014/main" id="{A12FA8AC-D5C4-D765-54A3-A6826146EC4D}"/>
              </a:ext>
            </a:extLst>
          </p:cNvPr>
          <p:cNvSpPr>
            <a:spLocks noChangeShapeType="1"/>
          </p:cNvSpPr>
          <p:nvPr/>
        </p:nvSpPr>
        <p:spPr bwMode="auto">
          <a:xfrm flipV="1">
            <a:off x="2209800" y="51054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1" name="Text Box 28">
            <a:extLst>
              <a:ext uri="{FF2B5EF4-FFF2-40B4-BE49-F238E27FC236}">
                <a16:creationId xmlns:a16="http://schemas.microsoft.com/office/drawing/2014/main" id="{8412ADDB-1E8F-FEF9-EE03-7889F6035079}"/>
              </a:ext>
            </a:extLst>
          </p:cNvPr>
          <p:cNvSpPr txBox="1">
            <a:spLocks noChangeArrowheads="1"/>
          </p:cNvSpPr>
          <p:nvPr/>
        </p:nvSpPr>
        <p:spPr bwMode="auto">
          <a:xfrm>
            <a:off x="5715000" y="1981201"/>
            <a:ext cx="4191000" cy="338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AC	10</a:t>
            </a:r>
            <a:r>
              <a:rPr lang="en-US" altLang="it-IT" sz="1800">
                <a:solidFill>
                  <a:srgbClr val="FF0000"/>
                </a:solidFill>
              </a:rPr>
              <a:t>+100</a:t>
            </a:r>
            <a:endParaRPr lang="en-US" altLang="it-IT" sz="1800"/>
          </a:p>
          <a:p>
            <a:pPr eaLnBrk="1" hangingPunct="1">
              <a:spcBef>
                <a:spcPct val="0"/>
              </a:spcBef>
              <a:buFontTx/>
              <a:buNone/>
            </a:pP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CD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0066FF"/>
                </a:solidFill>
              </a:rPr>
              <a:t>CD</a:t>
            </a:r>
            <a:r>
              <a:rPr lang="en-US" altLang="it-IT" sz="1800"/>
              <a:t>	-20	    </a:t>
            </a:r>
            <a:r>
              <a:rPr lang="en-US" altLang="it-IT" sz="1800">
                <a:solidFill>
                  <a:srgbClr val="0066FF"/>
                </a:solidFill>
              </a:rPr>
              <a:t>tabu</a:t>
            </a:r>
            <a:endParaRPr lang="en-US" altLang="it-IT" sz="1800"/>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AD</a:t>
            </a:r>
            <a:r>
              <a:rPr lang="en-US" altLang="it-IT" sz="1800"/>
              <a:t>	</a:t>
            </a:r>
            <a:r>
              <a:rPr lang="en-US" altLang="it-IT" sz="1800">
                <a:solidFill>
                  <a:srgbClr val="0066FF"/>
                </a:solidFill>
              </a:rPr>
              <a:t>CD</a:t>
            </a:r>
            <a:r>
              <a:rPr lang="en-US" altLang="it-IT" sz="1800"/>
              <a:t>	-10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AC	  5</a:t>
            </a:r>
            <a:r>
              <a:rPr lang="en-US" altLang="it-IT" sz="1800">
                <a:solidFill>
                  <a:srgbClr val="FF0000"/>
                </a:solidFill>
              </a:rPr>
              <a:t>+100</a:t>
            </a:r>
          </a:p>
        </p:txBody>
      </p:sp>
      <p:sp>
        <p:nvSpPr>
          <p:cNvPr id="148509" name="Oval 29">
            <a:extLst>
              <a:ext uri="{FF2B5EF4-FFF2-40B4-BE49-F238E27FC236}">
                <a16:creationId xmlns:a16="http://schemas.microsoft.com/office/drawing/2014/main" id="{F8D70DDD-11D5-8714-E7E2-B3A4112A1920}"/>
              </a:ext>
            </a:extLst>
          </p:cNvPr>
          <p:cNvSpPr>
            <a:spLocks noChangeArrowheads="1"/>
          </p:cNvSpPr>
          <p:nvPr/>
        </p:nvSpPr>
        <p:spPr bwMode="auto">
          <a:xfrm>
            <a:off x="6019800" y="5029200"/>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48510" name="Text Box 30">
            <a:extLst>
              <a:ext uri="{FF2B5EF4-FFF2-40B4-BE49-F238E27FC236}">
                <a16:creationId xmlns:a16="http://schemas.microsoft.com/office/drawing/2014/main" id="{09DB61AE-079D-C90A-5D8B-1F2F810AD8D9}"/>
              </a:ext>
            </a:extLst>
          </p:cNvPr>
          <p:cNvSpPr txBox="1">
            <a:spLocks noChangeArrowheads="1"/>
          </p:cNvSpPr>
          <p:nvPr/>
        </p:nvSpPr>
        <p:spPr bwMode="auto">
          <a:xfrm>
            <a:off x="5638800" y="5486400"/>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a:solidFill>
                  <a:srgbClr val="008000"/>
                </a:solidFill>
                <a:effectLst>
                  <a:outerShdw blurRad="38100" dist="38100" dir="2700000" algn="tl">
                    <a:srgbClr val="C0C0C0"/>
                  </a:outerShdw>
                </a:effectLst>
              </a:rPr>
              <a:t>Tabu List</a:t>
            </a:r>
          </a:p>
          <a:p>
            <a:pPr eaLnBrk="1" hangingPunct="1">
              <a:defRPr/>
            </a:pPr>
            <a:r>
              <a:rPr lang="en-US" altLang="it-IT">
                <a:solidFill>
                  <a:srgbClr val="008000"/>
                </a:solidFill>
                <a:effectLst>
                  <a:outerShdw blurRad="38100" dist="38100" dir="2700000" algn="tl">
                    <a:srgbClr val="C0C0C0"/>
                  </a:outerShdw>
                </a:effectLst>
              </a:rPr>
              <a:t>CD</a:t>
            </a:r>
          </a:p>
          <a:p>
            <a:pPr eaLnBrk="1" hangingPunct="1">
              <a:defRPr/>
            </a:pPr>
            <a:r>
              <a:rPr lang="en-US" altLang="it-IT">
                <a:solidFill>
                  <a:srgbClr val="008000"/>
                </a:solidFill>
                <a:effectLst>
                  <a:outerShdw blurRad="38100" dist="38100" dir="2700000" algn="tl">
                    <a:srgbClr val="C0C0C0"/>
                  </a:outerShdw>
                </a:effectLst>
              </a:rPr>
              <a:t>DE</a:t>
            </a:r>
          </a:p>
          <a:p>
            <a:pPr eaLnBrk="1" hangingPunct="1">
              <a:defRPr/>
            </a:pPr>
            <a:endParaRPr lang="en-US" altLang="it-IT">
              <a:solidFill>
                <a:srgbClr val="008000"/>
              </a:solidFill>
              <a:effectLst>
                <a:outerShdw blurRad="38100" dist="38100" dir="2700000" algn="tl">
                  <a:srgbClr val="C0C0C0"/>
                </a:outerShdw>
              </a:effectLst>
            </a:endParaRPr>
          </a:p>
        </p:txBody>
      </p:sp>
      <p:sp>
        <p:nvSpPr>
          <p:cNvPr id="148511" name="Text Box 31">
            <a:extLst>
              <a:ext uri="{FF2B5EF4-FFF2-40B4-BE49-F238E27FC236}">
                <a16:creationId xmlns:a16="http://schemas.microsoft.com/office/drawing/2014/main" id="{1DBC575F-C7FD-4579-2987-43FC76807520}"/>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88095" name="Line 32">
            <a:extLst>
              <a:ext uri="{FF2B5EF4-FFF2-40B4-BE49-F238E27FC236}">
                <a16:creationId xmlns:a16="http://schemas.microsoft.com/office/drawing/2014/main" id="{8193DCDE-1C8D-51E9-145B-7FBD4AB1D510}"/>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3" name="Text Box 33">
            <a:extLst>
              <a:ext uri="{FF2B5EF4-FFF2-40B4-BE49-F238E27FC236}">
                <a16:creationId xmlns:a16="http://schemas.microsoft.com/office/drawing/2014/main" id="{5BC481CA-21A6-1AB0-1027-4E2CA55FF1DA}"/>
              </a:ext>
            </a:extLst>
          </p:cNvPr>
          <p:cNvSpPr txBox="1">
            <a:spLocks noChangeArrowheads="1"/>
          </p:cNvSpPr>
          <p:nvPr/>
        </p:nvSpPr>
        <p:spPr bwMode="auto">
          <a:xfrm>
            <a:off x="5638800" y="6324600"/>
            <a:ext cx="460382"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AD</a:t>
            </a:r>
          </a:p>
        </p:txBody>
      </p:sp>
      <p:sp>
        <p:nvSpPr>
          <p:cNvPr id="148514" name="Line 34">
            <a:extLst>
              <a:ext uri="{FF2B5EF4-FFF2-40B4-BE49-F238E27FC236}">
                <a16:creationId xmlns:a16="http://schemas.microsoft.com/office/drawing/2014/main" id="{776A8B71-9FB4-8532-F6F3-427EA268D9AC}"/>
              </a:ext>
            </a:extLst>
          </p:cNvPr>
          <p:cNvSpPr>
            <a:spLocks noChangeShapeType="1"/>
          </p:cNvSpPr>
          <p:nvPr/>
        </p:nvSpPr>
        <p:spPr bwMode="auto">
          <a:xfrm>
            <a:off x="5562600" y="5867400"/>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5" name="Line 35">
            <a:extLst>
              <a:ext uri="{FF2B5EF4-FFF2-40B4-BE49-F238E27FC236}">
                <a16:creationId xmlns:a16="http://schemas.microsoft.com/office/drawing/2014/main" id="{E627F7C2-1AC7-0FAD-2A92-79FF6634910E}"/>
              </a:ext>
            </a:extLst>
          </p:cNvPr>
          <p:cNvSpPr>
            <a:spLocks noChangeShapeType="1"/>
          </p:cNvSpPr>
          <p:nvPr/>
        </p:nvSpPr>
        <p:spPr bwMode="auto">
          <a:xfrm flipH="1">
            <a:off x="5638800" y="5791200"/>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099" name="Line 36">
            <a:extLst>
              <a:ext uri="{FF2B5EF4-FFF2-40B4-BE49-F238E27FC236}">
                <a16:creationId xmlns:a16="http://schemas.microsoft.com/office/drawing/2014/main" id="{1D56B6CA-25E5-3547-40EE-4CD81CB603E5}"/>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8100" name="Line 37">
            <a:extLst>
              <a:ext uri="{FF2B5EF4-FFF2-40B4-BE49-F238E27FC236}">
                <a16:creationId xmlns:a16="http://schemas.microsoft.com/office/drawing/2014/main" id="{4D314273-D314-65F0-8A8D-A6AA20D4DA4C}"/>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8518" name="Line 38">
            <a:extLst>
              <a:ext uri="{FF2B5EF4-FFF2-40B4-BE49-F238E27FC236}">
                <a16:creationId xmlns:a16="http://schemas.microsoft.com/office/drawing/2014/main" id="{517D6976-FD86-A4DF-CDF3-37F46553D0EB}"/>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48509"/>
                                        </p:tgtEl>
                                        <p:attrNameLst>
                                          <p:attrName>style.visibility</p:attrName>
                                        </p:attrNameLst>
                                      </p:cBhvr>
                                      <p:to>
                                        <p:strVal val="visible"/>
                                      </p:to>
                                    </p:set>
                                    <p:anim calcmode="lin" valueType="num">
                                      <p:cBhvr>
                                        <p:cTn id="7" dur="1000" fill="hold"/>
                                        <p:tgtEl>
                                          <p:spTgt spid="148509"/>
                                        </p:tgtEl>
                                        <p:attrNameLst>
                                          <p:attrName>ppt_w</p:attrName>
                                        </p:attrNameLst>
                                      </p:cBhvr>
                                      <p:tavLst>
                                        <p:tav tm="0">
                                          <p:val>
                                            <p:strVal val="#ppt_w*0.70"/>
                                          </p:val>
                                        </p:tav>
                                        <p:tav tm="100000">
                                          <p:val>
                                            <p:strVal val="#ppt_w"/>
                                          </p:val>
                                        </p:tav>
                                      </p:tavLst>
                                    </p:anim>
                                    <p:anim calcmode="lin" valueType="num">
                                      <p:cBhvr>
                                        <p:cTn id="8" dur="1000" fill="hold"/>
                                        <p:tgtEl>
                                          <p:spTgt spid="148509"/>
                                        </p:tgtEl>
                                        <p:attrNameLst>
                                          <p:attrName>ppt_h</p:attrName>
                                        </p:attrNameLst>
                                      </p:cBhvr>
                                      <p:tavLst>
                                        <p:tav tm="0">
                                          <p:val>
                                            <p:strVal val="#ppt_h"/>
                                          </p:val>
                                        </p:tav>
                                        <p:tav tm="100000">
                                          <p:val>
                                            <p:strVal val="#ppt_h"/>
                                          </p:val>
                                        </p:tav>
                                      </p:tavLst>
                                    </p:anim>
                                    <p:animEffect transition="in" filter="fade">
                                      <p:cBhvr>
                                        <p:cTn id="9" dur="1000"/>
                                        <p:tgtEl>
                                          <p:spTgt spid="14850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xit" presetSubtype="4" fill="hold" nodeType="clickEffect">
                                  <p:stCondLst>
                                    <p:cond delay="0"/>
                                  </p:stCondLst>
                                  <p:childTnLst>
                                    <p:anim calcmode="lin" valueType="num">
                                      <p:cBhvr additive="base">
                                        <p:cTn id="13" dur="500"/>
                                        <p:tgtEl>
                                          <p:spTgt spid="148506"/>
                                        </p:tgtEl>
                                        <p:attrNameLst>
                                          <p:attrName>ppt_x</p:attrName>
                                        </p:attrNameLst>
                                      </p:cBhvr>
                                      <p:tavLst>
                                        <p:tav tm="0">
                                          <p:val>
                                            <p:strVal val="ppt_x"/>
                                          </p:val>
                                        </p:tav>
                                        <p:tav tm="100000">
                                          <p:val>
                                            <p:strVal val="ppt_x"/>
                                          </p:val>
                                        </p:tav>
                                      </p:tavLst>
                                    </p:anim>
                                    <p:anim calcmode="lin" valueType="num">
                                      <p:cBhvr additive="base">
                                        <p:cTn id="14" dur="500"/>
                                        <p:tgtEl>
                                          <p:spTgt spid="148506"/>
                                        </p:tgtEl>
                                        <p:attrNameLst>
                                          <p:attrName>ppt_y</p:attrName>
                                        </p:attrNameLst>
                                      </p:cBhvr>
                                      <p:tavLst>
                                        <p:tav tm="0">
                                          <p:val>
                                            <p:strVal val="ppt_y"/>
                                          </p:val>
                                        </p:tav>
                                        <p:tav tm="100000">
                                          <p:val>
                                            <p:strVal val="1+ppt_h/2"/>
                                          </p:val>
                                        </p:tav>
                                      </p:tavLst>
                                    </p:anim>
                                    <p:set>
                                      <p:cBhvr>
                                        <p:cTn id="15" dur="1" fill="hold">
                                          <p:stCondLst>
                                            <p:cond delay="499"/>
                                          </p:stCondLst>
                                        </p:cTn>
                                        <p:tgtEl>
                                          <p:spTgt spid="14850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55" presetClass="entr" presetSubtype="0" fill="hold" nodeType="clickEffect">
                                  <p:stCondLst>
                                    <p:cond delay="0"/>
                                  </p:stCondLst>
                                  <p:childTnLst>
                                    <p:set>
                                      <p:cBhvr>
                                        <p:cTn id="19" dur="1" fill="hold">
                                          <p:stCondLst>
                                            <p:cond delay="0"/>
                                          </p:stCondLst>
                                        </p:cTn>
                                        <p:tgtEl>
                                          <p:spTgt spid="148518"/>
                                        </p:tgtEl>
                                        <p:attrNameLst>
                                          <p:attrName>style.visibility</p:attrName>
                                        </p:attrNameLst>
                                      </p:cBhvr>
                                      <p:to>
                                        <p:strVal val="visible"/>
                                      </p:to>
                                    </p:set>
                                    <p:anim calcmode="lin" valueType="num">
                                      <p:cBhvr>
                                        <p:cTn id="20" dur="1000" fill="hold"/>
                                        <p:tgtEl>
                                          <p:spTgt spid="148518"/>
                                        </p:tgtEl>
                                        <p:attrNameLst>
                                          <p:attrName>ppt_w</p:attrName>
                                        </p:attrNameLst>
                                      </p:cBhvr>
                                      <p:tavLst>
                                        <p:tav tm="0">
                                          <p:val>
                                            <p:strVal val="#ppt_w*0.70"/>
                                          </p:val>
                                        </p:tav>
                                        <p:tav tm="100000">
                                          <p:val>
                                            <p:strVal val="#ppt_w"/>
                                          </p:val>
                                        </p:tav>
                                      </p:tavLst>
                                    </p:anim>
                                    <p:anim calcmode="lin" valueType="num">
                                      <p:cBhvr>
                                        <p:cTn id="21" dur="1000" fill="hold"/>
                                        <p:tgtEl>
                                          <p:spTgt spid="148518"/>
                                        </p:tgtEl>
                                        <p:attrNameLst>
                                          <p:attrName>ppt_h</p:attrName>
                                        </p:attrNameLst>
                                      </p:cBhvr>
                                      <p:tavLst>
                                        <p:tav tm="0">
                                          <p:val>
                                            <p:strVal val="#ppt_h"/>
                                          </p:val>
                                        </p:tav>
                                        <p:tav tm="100000">
                                          <p:val>
                                            <p:strVal val="#ppt_h"/>
                                          </p:val>
                                        </p:tav>
                                      </p:tavLst>
                                    </p:anim>
                                    <p:animEffect transition="in" filter="fade">
                                      <p:cBhvr>
                                        <p:cTn id="22" dur="1000"/>
                                        <p:tgtEl>
                                          <p:spTgt spid="14851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48513"/>
                                        </p:tgtEl>
                                        <p:attrNameLst>
                                          <p:attrName>style.visibility</p:attrName>
                                        </p:attrNameLst>
                                      </p:cBhvr>
                                      <p:to>
                                        <p:strVal val="visible"/>
                                      </p:to>
                                    </p:set>
                                    <p:anim calcmode="lin" valueType="num">
                                      <p:cBhvr>
                                        <p:cTn id="27" dur="1000" fill="hold"/>
                                        <p:tgtEl>
                                          <p:spTgt spid="148513"/>
                                        </p:tgtEl>
                                        <p:attrNameLst>
                                          <p:attrName>ppt_w</p:attrName>
                                        </p:attrNameLst>
                                      </p:cBhvr>
                                      <p:tavLst>
                                        <p:tav tm="0">
                                          <p:val>
                                            <p:strVal val="#ppt_w*0.70"/>
                                          </p:val>
                                        </p:tav>
                                        <p:tav tm="100000">
                                          <p:val>
                                            <p:strVal val="#ppt_w"/>
                                          </p:val>
                                        </p:tav>
                                      </p:tavLst>
                                    </p:anim>
                                    <p:anim calcmode="lin" valueType="num">
                                      <p:cBhvr>
                                        <p:cTn id="28" dur="1000" fill="hold"/>
                                        <p:tgtEl>
                                          <p:spTgt spid="148513"/>
                                        </p:tgtEl>
                                        <p:attrNameLst>
                                          <p:attrName>ppt_h</p:attrName>
                                        </p:attrNameLst>
                                      </p:cBhvr>
                                      <p:tavLst>
                                        <p:tav tm="0">
                                          <p:val>
                                            <p:strVal val="#ppt_h"/>
                                          </p:val>
                                        </p:tav>
                                        <p:tav tm="100000">
                                          <p:val>
                                            <p:strVal val="#ppt_h"/>
                                          </p:val>
                                        </p:tav>
                                      </p:tavLst>
                                    </p:anim>
                                    <p:animEffect transition="in" filter="fade">
                                      <p:cBhvr>
                                        <p:cTn id="29" dur="1000"/>
                                        <p:tgtEl>
                                          <p:spTgt spid="14851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5" presetClass="entr" presetSubtype="0" fill="hold" nodeType="clickEffect">
                                  <p:stCondLst>
                                    <p:cond delay="0"/>
                                  </p:stCondLst>
                                  <p:childTnLst>
                                    <p:set>
                                      <p:cBhvr>
                                        <p:cTn id="33" dur="1" fill="hold">
                                          <p:stCondLst>
                                            <p:cond delay="0"/>
                                          </p:stCondLst>
                                        </p:cTn>
                                        <p:tgtEl>
                                          <p:spTgt spid="148514"/>
                                        </p:tgtEl>
                                        <p:attrNameLst>
                                          <p:attrName>style.visibility</p:attrName>
                                        </p:attrNameLst>
                                      </p:cBhvr>
                                      <p:to>
                                        <p:strVal val="visible"/>
                                      </p:to>
                                    </p:set>
                                    <p:anim calcmode="lin" valueType="num">
                                      <p:cBhvr>
                                        <p:cTn id="34" dur="1000" fill="hold"/>
                                        <p:tgtEl>
                                          <p:spTgt spid="148514"/>
                                        </p:tgtEl>
                                        <p:attrNameLst>
                                          <p:attrName>ppt_w</p:attrName>
                                        </p:attrNameLst>
                                      </p:cBhvr>
                                      <p:tavLst>
                                        <p:tav tm="0">
                                          <p:val>
                                            <p:strVal val="#ppt_w*0.70"/>
                                          </p:val>
                                        </p:tav>
                                        <p:tav tm="100000">
                                          <p:val>
                                            <p:strVal val="#ppt_w"/>
                                          </p:val>
                                        </p:tav>
                                      </p:tavLst>
                                    </p:anim>
                                    <p:anim calcmode="lin" valueType="num">
                                      <p:cBhvr>
                                        <p:cTn id="35" dur="1000" fill="hold"/>
                                        <p:tgtEl>
                                          <p:spTgt spid="148514"/>
                                        </p:tgtEl>
                                        <p:attrNameLst>
                                          <p:attrName>ppt_h</p:attrName>
                                        </p:attrNameLst>
                                      </p:cBhvr>
                                      <p:tavLst>
                                        <p:tav tm="0">
                                          <p:val>
                                            <p:strVal val="#ppt_h"/>
                                          </p:val>
                                        </p:tav>
                                        <p:tav tm="100000">
                                          <p:val>
                                            <p:strVal val="#ppt_h"/>
                                          </p:val>
                                        </p:tav>
                                      </p:tavLst>
                                    </p:anim>
                                    <p:animEffect transition="in" filter="fade">
                                      <p:cBhvr>
                                        <p:cTn id="36" dur="1000"/>
                                        <p:tgtEl>
                                          <p:spTgt spid="148514"/>
                                        </p:tgtEl>
                                      </p:cBhvr>
                                    </p:animEffect>
                                  </p:childTnLst>
                                </p:cTn>
                              </p:par>
                              <p:par>
                                <p:cTn id="37" presetID="55" presetClass="entr" presetSubtype="0" fill="hold" nodeType="withEffect">
                                  <p:stCondLst>
                                    <p:cond delay="0"/>
                                  </p:stCondLst>
                                  <p:childTnLst>
                                    <p:set>
                                      <p:cBhvr>
                                        <p:cTn id="38" dur="1" fill="hold">
                                          <p:stCondLst>
                                            <p:cond delay="0"/>
                                          </p:stCondLst>
                                        </p:cTn>
                                        <p:tgtEl>
                                          <p:spTgt spid="148515"/>
                                        </p:tgtEl>
                                        <p:attrNameLst>
                                          <p:attrName>style.visibility</p:attrName>
                                        </p:attrNameLst>
                                      </p:cBhvr>
                                      <p:to>
                                        <p:strVal val="visible"/>
                                      </p:to>
                                    </p:set>
                                    <p:anim calcmode="lin" valueType="num">
                                      <p:cBhvr>
                                        <p:cTn id="39" dur="1000" fill="hold"/>
                                        <p:tgtEl>
                                          <p:spTgt spid="148515"/>
                                        </p:tgtEl>
                                        <p:attrNameLst>
                                          <p:attrName>ppt_w</p:attrName>
                                        </p:attrNameLst>
                                      </p:cBhvr>
                                      <p:tavLst>
                                        <p:tav tm="0">
                                          <p:val>
                                            <p:strVal val="#ppt_w*0.70"/>
                                          </p:val>
                                        </p:tav>
                                        <p:tav tm="100000">
                                          <p:val>
                                            <p:strVal val="#ppt_w"/>
                                          </p:val>
                                        </p:tav>
                                      </p:tavLst>
                                    </p:anim>
                                    <p:anim calcmode="lin" valueType="num">
                                      <p:cBhvr>
                                        <p:cTn id="40" dur="1000" fill="hold"/>
                                        <p:tgtEl>
                                          <p:spTgt spid="148515"/>
                                        </p:tgtEl>
                                        <p:attrNameLst>
                                          <p:attrName>ppt_h</p:attrName>
                                        </p:attrNameLst>
                                      </p:cBhvr>
                                      <p:tavLst>
                                        <p:tav tm="0">
                                          <p:val>
                                            <p:strVal val="#ppt_h"/>
                                          </p:val>
                                        </p:tav>
                                        <p:tav tm="100000">
                                          <p:val>
                                            <p:strVal val="#ppt_h"/>
                                          </p:val>
                                        </p:tav>
                                      </p:tavLst>
                                    </p:anim>
                                    <p:animEffect transition="in" filter="fade">
                                      <p:cBhvr>
                                        <p:cTn id="41" dur="1000"/>
                                        <p:tgtEl>
                                          <p:spTgt spid="148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09" grpId="0" animBg="1"/>
      <p:bldP spid="14851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D1B605D5-C4C1-9875-AA63-AA98D549F322}"/>
              </a:ext>
            </a:extLst>
          </p:cNvPr>
          <p:cNvSpPr>
            <a:spLocks noGrp="1" noChangeArrowheads="1"/>
          </p:cNvSpPr>
          <p:nvPr>
            <p:ph type="body" idx="1"/>
          </p:nvPr>
        </p:nvSpPr>
        <p:spPr>
          <a:xfrm>
            <a:off x="1676400" y="223839"/>
            <a:ext cx="8763000" cy="3017837"/>
          </a:xfrm>
        </p:spPr>
        <p:txBody>
          <a:bodyPr>
            <a:normAutofit fontScale="92500" lnSpcReduction="20000"/>
          </a:bodyPr>
          <a:lstStyle/>
          <a:p>
            <a:pPr eaLnBrk="1" hangingPunct="1">
              <a:lnSpc>
                <a:spcPct val="80000"/>
              </a:lnSpc>
              <a:buFontTx/>
              <a:buNone/>
            </a:pPr>
            <a:r>
              <a:rPr lang="en-US" altLang="it-IT" sz="1800"/>
              <a:t>La soluzione corrente T</a:t>
            </a:r>
            <a:r>
              <a:rPr lang="en-US" altLang="it-IT" sz="1800" baseline="-25000"/>
              <a:t>6</a:t>
            </a:r>
            <a:r>
              <a:rPr lang="en-US" altLang="it-IT" sz="1800"/>
              <a:t> è  non ammissibile e ha</a:t>
            </a:r>
            <a:r>
              <a:rPr lang="en-US" altLang="it-IT" sz="1800">
                <a:latin typeface="Arial Unicode MS" pitchFamily="34" charset="-128"/>
                <a:ea typeface="Arial Unicode MS" pitchFamily="34" charset="-128"/>
              </a:rPr>
              <a:t> costo 210. </a:t>
            </a:r>
          </a:p>
          <a:p>
            <a:pPr eaLnBrk="1" hangingPunct="1">
              <a:lnSpc>
                <a:spcPct val="80000"/>
              </a:lnSpc>
              <a:buFontTx/>
              <a:buNone/>
            </a:pPr>
            <a:r>
              <a:rPr lang="en-US" altLang="it-IT" sz="1800">
                <a:latin typeface="Arial Unicode MS" pitchFamily="34" charset="-128"/>
                <a:ea typeface="Arial Unicode MS" pitchFamily="34" charset="-128"/>
              </a:rPr>
              <a:t>Esploro l’intorno di </a:t>
            </a:r>
            <a:r>
              <a:rPr lang="en-US" altLang="it-IT" sz="1800"/>
              <a:t>T</a:t>
            </a:r>
            <a:r>
              <a:rPr lang="en-US" altLang="it-IT" sz="1800" baseline="-25000"/>
              <a:t>6</a:t>
            </a:r>
            <a:r>
              <a:rPr lang="en-US" altLang="it-IT" sz="1800">
                <a:latin typeface="Arial Unicode MS" pitchFamily="34" charset="-128"/>
                <a:ea typeface="Arial Unicode MS" pitchFamily="34" charset="-128"/>
              </a:rPr>
              <a:t>:  è </a:t>
            </a:r>
            <a:r>
              <a:rPr lang="en-US" altLang="it-IT" sz="1800">
                <a:solidFill>
                  <a:srgbClr val="0066FF"/>
                </a:solidFill>
                <a:latin typeface="Arial Unicode MS" pitchFamily="34" charset="-128"/>
                <a:ea typeface="Arial Unicode MS" pitchFamily="34" charset="-128"/>
              </a:rPr>
              <a:t>tabu</a:t>
            </a:r>
            <a:r>
              <a:rPr lang="en-US" altLang="it-IT" sz="1800">
                <a:latin typeface="Arial Unicode MS" pitchFamily="34" charset="-128"/>
                <a:ea typeface="Arial Unicode MS" pitchFamily="34" charset="-128"/>
              </a:rPr>
              <a:t> rimuovere </a:t>
            </a:r>
            <a:r>
              <a:rPr lang="en-US" altLang="it-IT" sz="1800">
                <a:solidFill>
                  <a:srgbClr val="0066FF"/>
                </a:solidFill>
                <a:latin typeface="Arial Unicode MS" pitchFamily="34" charset="-128"/>
                <a:ea typeface="Arial Unicode MS" pitchFamily="34" charset="-128"/>
              </a:rPr>
              <a:t>DE e AD</a:t>
            </a:r>
          </a:p>
          <a:p>
            <a:pPr eaLnBrk="1" hangingPunct="1">
              <a:lnSpc>
                <a:spcPct val="80000"/>
              </a:lnSpc>
              <a:buFontTx/>
              <a:buNone/>
            </a:pPr>
            <a:endParaRPr lang="en-US" altLang="it-IT" sz="1800">
              <a:solidFill>
                <a:srgbClr val="0066FF"/>
              </a:solidFill>
              <a:latin typeface="Arial Unicode MS" pitchFamily="34" charset="-128"/>
              <a:ea typeface="Arial Unicode MS" pitchFamily="34" charset="-128"/>
            </a:endParaRP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a:latin typeface="Arial Unicode MS" pitchFamily="34" charset="-128"/>
                <a:ea typeface="Arial Unicode MS" pitchFamily="34" charset="-128"/>
              </a:rPr>
              <a:t>Si osservi che </a:t>
            </a:r>
            <a:r>
              <a:rPr lang="en-US" altLang="it-IT" sz="1800">
                <a:solidFill>
                  <a:srgbClr val="FF0000"/>
                </a:solidFill>
                <a:latin typeface="Arial Unicode MS" pitchFamily="34" charset="-128"/>
                <a:ea typeface="Arial Unicode MS" pitchFamily="34" charset="-128"/>
              </a:rPr>
              <a:t>alcune mosse tabu porterebbero a soluzioni nuove (mossa AB/DE) </a:t>
            </a:r>
            <a:r>
              <a:rPr lang="en-US" altLang="it-IT" sz="1800">
                <a:solidFill>
                  <a:srgbClr val="FF0000"/>
                </a:solidFill>
                <a:latin typeface="Arial Unicode MS" pitchFamily="34" charset="-128"/>
                <a:ea typeface="Arial Unicode MS" pitchFamily="34" charset="-128"/>
                <a:sym typeface="Symbol" panose="05050102010706020507" pitchFamily="18" charset="2"/>
              </a:rPr>
              <a:t></a:t>
            </a:r>
            <a:r>
              <a:rPr lang="en-US" altLang="it-IT" sz="1800">
                <a:solidFill>
                  <a:srgbClr val="FF0000"/>
                </a:solidFill>
                <a:latin typeface="Arial Unicode MS" pitchFamily="34" charset="-128"/>
                <a:ea typeface="Arial Unicode MS" pitchFamily="34" charset="-128"/>
              </a:rPr>
              <a:t> il meccanismo tabù non implementa perfettamente il concetto di “evitare soluzioni gia viste” ma ne è una </a:t>
            </a:r>
            <a:r>
              <a:rPr lang="en-US" altLang="it-IT" sz="1800" u="sng">
                <a:solidFill>
                  <a:srgbClr val="FF0000"/>
                </a:solidFill>
                <a:latin typeface="Arial Unicode MS" pitchFamily="34" charset="-128"/>
                <a:ea typeface="Arial Unicode MS" pitchFamily="34" charset="-128"/>
              </a:rPr>
              <a:t>approssimazione</a:t>
            </a:r>
            <a:r>
              <a:rPr lang="en-US" altLang="it-IT" sz="1800">
                <a:solidFill>
                  <a:srgbClr val="FF0000"/>
                </a:solidFill>
                <a:latin typeface="Arial Unicode MS" pitchFamily="34" charset="-128"/>
                <a:ea typeface="Arial Unicode MS" pitchFamily="34" charset="-128"/>
              </a:rPr>
              <a:t>, in quanto </a:t>
            </a:r>
          </a:p>
          <a:p>
            <a:pPr eaLnBrk="1" hangingPunct="1">
              <a:lnSpc>
                <a:spcPct val="80000"/>
              </a:lnSpc>
              <a:buFontTx/>
              <a:buNone/>
            </a:pPr>
            <a:r>
              <a:rPr lang="en-US" altLang="it-IT" sz="1800">
                <a:solidFill>
                  <a:srgbClr val="FF0000"/>
                </a:solidFill>
                <a:latin typeface="Arial Unicode MS" pitchFamily="34" charset="-128"/>
                <a:ea typeface="Arial Unicode MS" pitchFamily="34" charset="-128"/>
              </a:rPr>
              <a:t>	</a:t>
            </a:r>
            <a:r>
              <a:rPr lang="en-US" altLang="it-IT" sz="1800" u="sng">
                <a:solidFill>
                  <a:srgbClr val="FF0000"/>
                </a:solidFill>
                <a:latin typeface="Arial Unicode MS" pitchFamily="34" charset="-128"/>
                <a:ea typeface="Arial Unicode MS" pitchFamily="34" charset="-128"/>
              </a:rPr>
              <a:t>viene resa tabù la mossa e non la soluzione</a:t>
            </a:r>
            <a:r>
              <a:rPr lang="en-US" altLang="it-IT" sz="1800">
                <a:solidFill>
                  <a:srgbClr val="FF0000"/>
                </a:solidFill>
                <a:latin typeface="Arial Unicode MS" pitchFamily="34" charset="-128"/>
                <a:ea typeface="Arial Unicode MS" pitchFamily="34" charset="-128"/>
              </a:rPr>
              <a:t>.</a:t>
            </a:r>
          </a:p>
          <a:p>
            <a:pPr eaLnBrk="1" hangingPunct="1">
              <a:lnSpc>
                <a:spcPct val="80000"/>
              </a:lnSpc>
              <a:buFontTx/>
              <a:buNone/>
            </a:pPr>
            <a:endParaRPr lang="en-US" altLang="it-IT" sz="1800">
              <a:solidFill>
                <a:srgbClr val="FF0000"/>
              </a:solidFill>
              <a:latin typeface="Arial Unicode MS" pitchFamily="34" charset="-128"/>
              <a:ea typeface="Arial Unicode MS" pitchFamily="34" charset="-128"/>
            </a:endParaRPr>
          </a:p>
          <a:p>
            <a:pPr eaLnBrk="1" hangingPunct="1">
              <a:lnSpc>
                <a:spcPct val="80000"/>
              </a:lnSpc>
              <a:buFontTx/>
              <a:buNone/>
            </a:pPr>
            <a:r>
              <a:rPr lang="en-US" altLang="it-IT" sz="1800">
                <a:latin typeface="Arial Unicode MS" pitchFamily="34" charset="-128"/>
                <a:ea typeface="Arial Unicode MS" pitchFamily="34" charset="-128"/>
              </a:rPr>
              <a:t>La miglior mossa è di miglioramento rispetto alla soluzione precedente, perchè </a:t>
            </a:r>
          </a:p>
          <a:p>
            <a:pPr eaLnBrk="1" hangingPunct="1">
              <a:lnSpc>
                <a:spcPct val="80000"/>
              </a:lnSpc>
              <a:buFontTx/>
              <a:buNone/>
            </a:pPr>
            <a:r>
              <a:rPr lang="en-US" altLang="it-IT" sz="1800">
                <a:latin typeface="Arial Unicode MS" pitchFamily="34" charset="-128"/>
                <a:ea typeface="Arial Unicode MS" pitchFamily="34" charset="-128"/>
              </a:rPr>
              <a:t>riporta la ricerca all’interno dell’ammissibilità, scambiando CE con CD, </a:t>
            </a:r>
            <a:r>
              <a:rPr lang="en-US" altLang="it-IT" sz="1800">
                <a:latin typeface="Symbol" panose="05050102010706020507" pitchFamily="18" charset="2"/>
                <a:ea typeface="Arial Unicode MS" pitchFamily="34" charset="-128"/>
              </a:rPr>
              <a:t>d</a:t>
            </a:r>
            <a:r>
              <a:rPr lang="en-US" altLang="it-IT" sz="1800">
                <a:ea typeface="Arial Unicode MS" pitchFamily="34" charset="-128"/>
              </a:rPr>
              <a:t>= -120, </a:t>
            </a:r>
          </a:p>
          <a:p>
            <a:pPr eaLnBrk="1" hangingPunct="1">
              <a:lnSpc>
                <a:spcPct val="80000"/>
              </a:lnSpc>
              <a:buFontTx/>
              <a:buNone/>
            </a:pPr>
            <a:r>
              <a:rPr lang="en-US" altLang="it-IT" sz="1800">
                <a:ea typeface="Arial Unicode MS" pitchFamily="34" charset="-128"/>
              </a:rPr>
              <a:t>che produce la soluzione </a:t>
            </a:r>
            <a:r>
              <a:rPr lang="en-US" altLang="it-IT" sz="1800">
                <a:latin typeface="Arial Unicode MS" pitchFamily="34" charset="-128"/>
                <a:ea typeface="Arial Unicode MS" pitchFamily="34" charset="-128"/>
              </a:rPr>
              <a:t>ammissibile T</a:t>
            </a:r>
            <a:r>
              <a:rPr lang="en-US" altLang="it-IT" sz="1800" baseline="-25000">
                <a:latin typeface="Arial Unicode MS" pitchFamily="34" charset="-128"/>
                <a:ea typeface="Arial Unicode MS" pitchFamily="34" charset="-128"/>
              </a:rPr>
              <a:t>7</a:t>
            </a:r>
            <a:r>
              <a:rPr lang="en-US" altLang="it-IT" sz="1800">
                <a:latin typeface="Arial Unicode MS" pitchFamily="34" charset="-128"/>
                <a:ea typeface="Arial Unicode MS" pitchFamily="34" charset="-128"/>
              </a:rPr>
              <a:t> </a:t>
            </a:r>
            <a:r>
              <a:rPr lang="en-US" altLang="it-IT" sz="1800">
                <a:ea typeface="Arial Unicode MS" pitchFamily="34" charset="-128"/>
              </a:rPr>
              <a:t>di costo 90.</a:t>
            </a:r>
            <a:endParaRPr lang="en-US" altLang="it-IT" sz="1800">
              <a:latin typeface="Arial Unicode MS" pitchFamily="34" charset="-128"/>
              <a:ea typeface="Arial Unicode MS" pitchFamily="34" charset="-128"/>
            </a:endParaRPr>
          </a:p>
        </p:txBody>
      </p:sp>
      <p:sp>
        <p:nvSpPr>
          <p:cNvPr id="90115" name="Oval 3">
            <a:extLst>
              <a:ext uri="{FF2B5EF4-FFF2-40B4-BE49-F238E27FC236}">
                <a16:creationId xmlns:a16="http://schemas.microsoft.com/office/drawing/2014/main" id="{F8C51CD9-19F6-405F-672F-E69EA79671E4}"/>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6" name="Oval 4">
            <a:extLst>
              <a:ext uri="{FF2B5EF4-FFF2-40B4-BE49-F238E27FC236}">
                <a16:creationId xmlns:a16="http://schemas.microsoft.com/office/drawing/2014/main" id="{CA606E81-9EE5-4417-7DE7-88B2A56CD4CA}"/>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7" name="Oval 5">
            <a:extLst>
              <a:ext uri="{FF2B5EF4-FFF2-40B4-BE49-F238E27FC236}">
                <a16:creationId xmlns:a16="http://schemas.microsoft.com/office/drawing/2014/main" id="{117EEF8D-0A69-BB0E-0EC2-870BC92D0C04}"/>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0118" name="Oval 6">
            <a:extLst>
              <a:ext uri="{FF2B5EF4-FFF2-40B4-BE49-F238E27FC236}">
                <a16:creationId xmlns:a16="http://schemas.microsoft.com/office/drawing/2014/main" id="{B3F558C5-41EF-1A84-C03E-50DF382FFDFC}"/>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19" name="Oval 7">
            <a:extLst>
              <a:ext uri="{FF2B5EF4-FFF2-40B4-BE49-F238E27FC236}">
                <a16:creationId xmlns:a16="http://schemas.microsoft.com/office/drawing/2014/main" id="{4110C2C1-EFD4-5F49-0A3C-E9440965833E}"/>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0120" name="Line 8">
            <a:extLst>
              <a:ext uri="{FF2B5EF4-FFF2-40B4-BE49-F238E27FC236}">
                <a16:creationId xmlns:a16="http://schemas.microsoft.com/office/drawing/2014/main" id="{ECC2AAF8-6044-4B3D-70C8-2FC7922C648E}"/>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1" name="Line 9">
            <a:extLst>
              <a:ext uri="{FF2B5EF4-FFF2-40B4-BE49-F238E27FC236}">
                <a16:creationId xmlns:a16="http://schemas.microsoft.com/office/drawing/2014/main" id="{AE11BB8B-D2EC-E99F-C8D2-F5EBB3718756}"/>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2" name="Line 10">
            <a:extLst>
              <a:ext uri="{FF2B5EF4-FFF2-40B4-BE49-F238E27FC236}">
                <a16:creationId xmlns:a16="http://schemas.microsoft.com/office/drawing/2014/main" id="{6EFF2060-BFFD-F91E-9846-FE77F0C9A98E}"/>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3" name="Line 11">
            <a:extLst>
              <a:ext uri="{FF2B5EF4-FFF2-40B4-BE49-F238E27FC236}">
                <a16:creationId xmlns:a16="http://schemas.microsoft.com/office/drawing/2014/main" id="{A135E4EC-0AC2-4ED4-B560-CBD3D1A17D9F}"/>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4" name="Line 12">
            <a:extLst>
              <a:ext uri="{FF2B5EF4-FFF2-40B4-BE49-F238E27FC236}">
                <a16:creationId xmlns:a16="http://schemas.microsoft.com/office/drawing/2014/main" id="{2328C7B5-00F8-757A-4C67-675D05C3C19F}"/>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5" name="Line 13">
            <a:extLst>
              <a:ext uri="{FF2B5EF4-FFF2-40B4-BE49-F238E27FC236}">
                <a16:creationId xmlns:a16="http://schemas.microsoft.com/office/drawing/2014/main" id="{C79FC41B-9850-F967-7869-7386BBE0C434}"/>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6" name="Line 14">
            <a:extLst>
              <a:ext uri="{FF2B5EF4-FFF2-40B4-BE49-F238E27FC236}">
                <a16:creationId xmlns:a16="http://schemas.microsoft.com/office/drawing/2014/main" id="{DA2404CD-E913-F57E-53D3-EAA800AF2935}"/>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27" name="Text Box 15">
            <a:extLst>
              <a:ext uri="{FF2B5EF4-FFF2-40B4-BE49-F238E27FC236}">
                <a16:creationId xmlns:a16="http://schemas.microsoft.com/office/drawing/2014/main" id="{D1EBAA36-57A8-FEA5-4700-589FDD7F8842}"/>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0128" name="Text Box 16">
            <a:extLst>
              <a:ext uri="{FF2B5EF4-FFF2-40B4-BE49-F238E27FC236}">
                <a16:creationId xmlns:a16="http://schemas.microsoft.com/office/drawing/2014/main" id="{04FAE30D-5256-0F32-9DF9-9E09B8B74E0E}"/>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0129" name="Text Box 17">
            <a:extLst>
              <a:ext uri="{FF2B5EF4-FFF2-40B4-BE49-F238E27FC236}">
                <a16:creationId xmlns:a16="http://schemas.microsoft.com/office/drawing/2014/main" id="{AD9C5CCC-572F-43A3-2E61-255A861E260F}"/>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0130" name="Text Box 18">
            <a:extLst>
              <a:ext uri="{FF2B5EF4-FFF2-40B4-BE49-F238E27FC236}">
                <a16:creationId xmlns:a16="http://schemas.microsoft.com/office/drawing/2014/main" id="{24505004-FC7F-18A8-BE4C-296DA3A73B23}"/>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0131" name="Text Box 19">
            <a:extLst>
              <a:ext uri="{FF2B5EF4-FFF2-40B4-BE49-F238E27FC236}">
                <a16:creationId xmlns:a16="http://schemas.microsoft.com/office/drawing/2014/main" id="{502693F3-E3EE-E465-5DC8-4BFDDBB048C7}"/>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0132" name="Text Box 20">
            <a:extLst>
              <a:ext uri="{FF2B5EF4-FFF2-40B4-BE49-F238E27FC236}">
                <a16:creationId xmlns:a16="http://schemas.microsoft.com/office/drawing/2014/main" id="{7099A4FF-4555-98D4-485C-FED0C982B213}"/>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0133" name="Text Box 21">
            <a:extLst>
              <a:ext uri="{FF2B5EF4-FFF2-40B4-BE49-F238E27FC236}">
                <a16:creationId xmlns:a16="http://schemas.microsoft.com/office/drawing/2014/main" id="{90B78D32-CDB2-710A-227D-71FEE4C7711D}"/>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0134" name="Text Box 22">
            <a:extLst>
              <a:ext uri="{FF2B5EF4-FFF2-40B4-BE49-F238E27FC236}">
                <a16:creationId xmlns:a16="http://schemas.microsoft.com/office/drawing/2014/main" id="{7889E2A5-BB68-7B97-35CC-E35BFA80DD66}"/>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0135" name="Text Box 23">
            <a:extLst>
              <a:ext uri="{FF2B5EF4-FFF2-40B4-BE49-F238E27FC236}">
                <a16:creationId xmlns:a16="http://schemas.microsoft.com/office/drawing/2014/main" id="{82F5E95C-4710-1A65-BE4A-A4B66BE5544D}"/>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0136" name="Text Box 24">
            <a:extLst>
              <a:ext uri="{FF2B5EF4-FFF2-40B4-BE49-F238E27FC236}">
                <a16:creationId xmlns:a16="http://schemas.microsoft.com/office/drawing/2014/main" id="{A7651B17-3911-38A0-E70D-10483C830CBE}"/>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0137" name="Text Box 25">
            <a:extLst>
              <a:ext uri="{FF2B5EF4-FFF2-40B4-BE49-F238E27FC236}">
                <a16:creationId xmlns:a16="http://schemas.microsoft.com/office/drawing/2014/main" id="{C5CC3509-D57F-F876-1ED7-41DF95D3682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0138" name="Text Box 27">
            <a:extLst>
              <a:ext uri="{FF2B5EF4-FFF2-40B4-BE49-F238E27FC236}">
                <a16:creationId xmlns:a16="http://schemas.microsoft.com/office/drawing/2014/main" id="{07CE8309-1DD1-7BBF-0BC7-92C4E9E9F30F}"/>
              </a:ext>
            </a:extLst>
          </p:cNvPr>
          <p:cNvSpPr txBox="1">
            <a:spLocks noChangeArrowheads="1"/>
          </p:cNvSpPr>
          <p:nvPr/>
        </p:nvSpPr>
        <p:spPr bwMode="auto">
          <a:xfrm>
            <a:off x="6477000" y="3154364"/>
            <a:ext cx="4191000"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IN	OUT	Delta</a:t>
            </a:r>
          </a:p>
          <a:p>
            <a:pPr eaLnBrk="1" hangingPunct="1">
              <a:spcBef>
                <a:spcPct val="0"/>
              </a:spcBef>
              <a:buFontTx/>
              <a:buNone/>
            </a:pPr>
            <a:endParaRPr lang="en-US" altLang="it-IT" sz="1800"/>
          </a:p>
          <a:p>
            <a:pPr eaLnBrk="1" hangingPunct="1">
              <a:spcBef>
                <a:spcPct val="0"/>
              </a:spcBef>
              <a:buFontTx/>
              <a:buNone/>
            </a:pPr>
            <a:r>
              <a:rPr lang="en-US" altLang="it-IT" sz="1800">
                <a:solidFill>
                  <a:srgbClr val="FF0000"/>
                </a:solidFill>
              </a:rPr>
              <a:t>AB</a:t>
            </a:r>
            <a:r>
              <a:rPr lang="en-US" altLang="it-IT" sz="1800"/>
              <a:t>	</a:t>
            </a:r>
            <a:r>
              <a:rPr lang="en-US" altLang="it-IT" sz="1800">
                <a:solidFill>
                  <a:srgbClr val="0066FF"/>
                </a:solidFill>
              </a:rPr>
              <a:t>DE</a:t>
            </a:r>
            <a:r>
              <a:rPr lang="en-US" altLang="it-IT" sz="1800"/>
              <a:t>	20</a:t>
            </a:r>
            <a:r>
              <a:rPr lang="en-US" altLang="it-IT" sz="1800">
                <a:solidFill>
                  <a:srgbClr val="FF0000"/>
                </a:solidFill>
              </a:rPr>
              <a:t>+100	 </a:t>
            </a:r>
            <a:r>
              <a:rPr lang="en-US" altLang="it-IT" sz="1800">
                <a:solidFill>
                  <a:srgbClr val="0066FF"/>
                </a:solidFill>
              </a:rPr>
              <a:t>tabu</a:t>
            </a:r>
            <a:endParaRPr lang="en-US" altLang="it-IT" sz="1800"/>
          </a:p>
          <a:p>
            <a:pPr eaLnBrk="1" hangingPunct="1">
              <a:spcBef>
                <a:spcPct val="0"/>
              </a:spcBef>
              <a:buFontTx/>
              <a:buNone/>
            </a:pPr>
            <a:r>
              <a:rPr lang="en-US" altLang="it-IT" sz="1800"/>
              <a:t>	BE	10</a:t>
            </a:r>
            <a:r>
              <a:rPr lang="en-US" altLang="it-IT" sz="1800">
                <a:solidFill>
                  <a:srgbClr val="FF0000"/>
                </a:solidFill>
              </a:rPr>
              <a:t>+100</a:t>
            </a:r>
          </a:p>
          <a:p>
            <a:pPr eaLnBrk="1" hangingPunct="1">
              <a:spcBef>
                <a:spcPct val="0"/>
              </a:spcBef>
              <a:buFontTx/>
              <a:buNone/>
            </a:pPr>
            <a:r>
              <a:rPr lang="en-US" altLang="it-IT" sz="1800">
                <a:solidFill>
                  <a:srgbClr val="FF0000"/>
                </a:solidFill>
              </a:rPr>
              <a:t>	</a:t>
            </a:r>
            <a:r>
              <a:rPr lang="en-US" altLang="it-IT" sz="1800">
                <a:solidFill>
                  <a:srgbClr val="0066FF"/>
                </a:solidFill>
              </a:rPr>
              <a:t>AD	 -</a:t>
            </a:r>
            <a:r>
              <a:rPr lang="en-US" altLang="it-IT" sz="1800"/>
              <a:t>5</a:t>
            </a:r>
            <a:r>
              <a:rPr lang="en-US" altLang="it-IT" sz="1800">
                <a:solidFill>
                  <a:srgbClr val="0066FF"/>
                </a:solidFill>
              </a:rPr>
              <a:t>	 tabu</a:t>
            </a:r>
          </a:p>
          <a:p>
            <a:pPr eaLnBrk="1" hangingPunct="1">
              <a:spcBef>
                <a:spcPct val="0"/>
              </a:spcBef>
              <a:buFontTx/>
              <a:buNone/>
            </a:pPr>
            <a:endParaRPr lang="en-US" altLang="it-IT" sz="1800"/>
          </a:p>
          <a:p>
            <a:pPr eaLnBrk="1" hangingPunct="1">
              <a:spcBef>
                <a:spcPct val="0"/>
              </a:spcBef>
              <a:buFontTx/>
              <a:buNone/>
            </a:pPr>
            <a:r>
              <a:rPr lang="en-US" altLang="it-IT" sz="1800"/>
              <a:t>CE	</a:t>
            </a:r>
            <a:r>
              <a:rPr lang="en-US" altLang="it-IT" sz="1800">
                <a:solidFill>
                  <a:srgbClr val="0066FF"/>
                </a:solidFill>
              </a:rPr>
              <a:t>DE</a:t>
            </a:r>
            <a:r>
              <a:rPr lang="en-US" altLang="it-IT" sz="1800"/>
              <a:t>	-35	 </a:t>
            </a:r>
            <a:r>
              <a:rPr lang="en-US" altLang="it-IT" sz="1800">
                <a:solidFill>
                  <a:srgbClr val="0066FF"/>
                </a:solidFill>
              </a:rPr>
              <a:t>tabu</a:t>
            </a:r>
            <a:endParaRPr lang="en-US" altLang="it-IT" sz="1800">
              <a:solidFill>
                <a:srgbClr val="FF0000"/>
              </a:solidFill>
            </a:endParaRPr>
          </a:p>
          <a:p>
            <a:pPr eaLnBrk="1" hangingPunct="1">
              <a:spcBef>
                <a:spcPct val="0"/>
              </a:spcBef>
              <a:buFontTx/>
              <a:buNone/>
            </a:pPr>
            <a:r>
              <a:rPr lang="en-US" altLang="it-IT" sz="1800"/>
              <a:t>	</a:t>
            </a:r>
            <a:r>
              <a:rPr lang="en-US" altLang="it-IT" sz="1800">
                <a:solidFill>
                  <a:srgbClr val="FF0000"/>
                </a:solidFill>
              </a:rPr>
              <a:t>CD</a:t>
            </a:r>
            <a:r>
              <a:rPr lang="en-US" altLang="it-IT" sz="1800"/>
              <a:t>	-20</a:t>
            </a:r>
            <a:r>
              <a:rPr lang="en-US" altLang="it-IT" sz="1800">
                <a:solidFill>
                  <a:srgbClr val="FF0000"/>
                </a:solidFill>
              </a:rPr>
              <a:t>-100</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AC	</a:t>
            </a:r>
            <a:r>
              <a:rPr lang="en-US" altLang="it-IT" sz="1800">
                <a:solidFill>
                  <a:srgbClr val="FF0000"/>
                </a:solidFill>
              </a:rPr>
              <a:t>CD</a:t>
            </a:r>
            <a:r>
              <a:rPr lang="en-US" altLang="it-IT" sz="1800"/>
              <a:t>	-15</a:t>
            </a:r>
            <a:r>
              <a:rPr lang="en-US" altLang="it-IT" sz="1800">
                <a:solidFill>
                  <a:srgbClr val="FF0000"/>
                </a:solidFill>
              </a:rPr>
              <a:t>-100</a:t>
            </a:r>
            <a:r>
              <a:rPr lang="en-US" altLang="it-IT" sz="1800"/>
              <a:t>	      		</a:t>
            </a:r>
            <a:r>
              <a:rPr lang="en-US" altLang="it-IT" sz="1800">
                <a:solidFill>
                  <a:srgbClr val="0066FF"/>
                </a:solidFill>
              </a:rPr>
              <a:t>AD</a:t>
            </a:r>
            <a:r>
              <a:rPr lang="en-US" altLang="it-IT" sz="1800"/>
              <a:t>	   5</a:t>
            </a:r>
            <a:r>
              <a:rPr lang="en-US" altLang="it-IT" sz="1800">
                <a:solidFill>
                  <a:srgbClr val="FF0000"/>
                </a:solidFill>
              </a:rPr>
              <a:t>-100	 </a:t>
            </a:r>
            <a:r>
              <a:rPr lang="en-US" altLang="it-IT" sz="1800">
                <a:solidFill>
                  <a:srgbClr val="0066FF"/>
                </a:solidFill>
              </a:rPr>
              <a:t>tabu</a:t>
            </a:r>
          </a:p>
        </p:txBody>
      </p:sp>
      <p:sp>
        <p:nvSpPr>
          <p:cNvPr id="150556" name="Oval 28">
            <a:extLst>
              <a:ext uri="{FF2B5EF4-FFF2-40B4-BE49-F238E27FC236}">
                <a16:creationId xmlns:a16="http://schemas.microsoft.com/office/drawing/2014/main" id="{770E8B2A-6BD6-15A5-99A2-274E024D1B93}"/>
              </a:ext>
            </a:extLst>
          </p:cNvPr>
          <p:cNvSpPr>
            <a:spLocks noChangeArrowheads="1"/>
          </p:cNvSpPr>
          <p:nvPr/>
        </p:nvSpPr>
        <p:spPr bwMode="auto">
          <a:xfrm>
            <a:off x="6499225" y="5113338"/>
            <a:ext cx="3352800" cy="381000"/>
          </a:xfrm>
          <a:prstGeom prst="ellipse">
            <a:avLst/>
          </a:prstGeom>
          <a:noFill/>
          <a:ln w="38100">
            <a:solidFill>
              <a:srgbClr val="FFCC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0557" name="Text Box 29">
            <a:extLst>
              <a:ext uri="{FF2B5EF4-FFF2-40B4-BE49-F238E27FC236}">
                <a16:creationId xmlns:a16="http://schemas.microsoft.com/office/drawing/2014/main" id="{753D6901-F692-10FD-CC24-C2344E979647}"/>
              </a:ext>
            </a:extLst>
          </p:cNvPr>
          <p:cNvSpPr txBox="1">
            <a:spLocks noChangeArrowheads="1"/>
          </p:cNvSpPr>
          <p:nvPr/>
        </p:nvSpPr>
        <p:spPr bwMode="auto">
          <a:xfrm>
            <a:off x="4970463" y="3394075"/>
            <a:ext cx="1143000" cy="1200150"/>
          </a:xfrm>
          <a:prstGeom prst="rect">
            <a:avLst/>
          </a:prstGeom>
          <a:noFill/>
          <a:ln w="9525">
            <a:solidFill>
              <a:srgbClr val="FF0000"/>
            </a:solidFill>
            <a:miter lim="800000"/>
            <a:headEnd/>
            <a:tailEnd/>
          </a:ln>
          <a:effectLst/>
        </p:spPr>
        <p:txBody>
          <a:bodyPr>
            <a:spAutoFit/>
          </a:bodyPr>
          <a:lstStyle/>
          <a:p>
            <a:pPr eaLnBrk="1" hangingPunct="1">
              <a:defRPr/>
            </a:pPr>
            <a:r>
              <a:rPr lang="en-US" altLang="it-IT" dirty="0" err="1">
                <a:solidFill>
                  <a:srgbClr val="008000"/>
                </a:solidFill>
                <a:effectLst>
                  <a:outerShdw blurRad="38100" dist="38100" dir="2700000" algn="tl">
                    <a:srgbClr val="C0C0C0"/>
                  </a:outerShdw>
                </a:effectLst>
              </a:rPr>
              <a:t>Tabu</a:t>
            </a:r>
            <a:r>
              <a:rPr lang="en-US" altLang="it-IT" dirty="0">
                <a:solidFill>
                  <a:srgbClr val="008000"/>
                </a:solidFill>
                <a:effectLst>
                  <a:outerShdw blurRad="38100" dist="38100" dir="2700000" algn="tl">
                    <a:srgbClr val="C0C0C0"/>
                  </a:outerShdw>
                </a:effectLst>
              </a:rPr>
              <a:t> List</a:t>
            </a:r>
          </a:p>
          <a:p>
            <a:pPr eaLnBrk="1" hangingPunct="1">
              <a:defRPr/>
            </a:pPr>
            <a:r>
              <a:rPr lang="en-US" altLang="it-IT" dirty="0">
                <a:solidFill>
                  <a:srgbClr val="008000"/>
                </a:solidFill>
                <a:effectLst>
                  <a:outerShdw blurRad="38100" dist="38100" dir="2700000" algn="tl">
                    <a:srgbClr val="C0C0C0"/>
                  </a:outerShdw>
                </a:effectLst>
              </a:rPr>
              <a:t>DE</a:t>
            </a:r>
          </a:p>
          <a:p>
            <a:pPr eaLnBrk="1" hangingPunct="1">
              <a:defRPr/>
            </a:pPr>
            <a:r>
              <a:rPr lang="en-US" altLang="it-IT" dirty="0">
                <a:solidFill>
                  <a:srgbClr val="008000"/>
                </a:solidFill>
                <a:effectLst>
                  <a:outerShdw blurRad="38100" dist="38100" dir="2700000" algn="tl">
                    <a:srgbClr val="C0C0C0"/>
                  </a:outerShdw>
                </a:effectLst>
              </a:rPr>
              <a:t>AD</a:t>
            </a:r>
          </a:p>
          <a:p>
            <a:pPr eaLnBrk="1" hangingPunct="1">
              <a:defRPr/>
            </a:pPr>
            <a:endParaRPr lang="en-US" altLang="it-IT" dirty="0">
              <a:solidFill>
                <a:srgbClr val="008000"/>
              </a:solidFill>
              <a:effectLst>
                <a:outerShdw blurRad="38100" dist="38100" dir="2700000" algn="tl">
                  <a:srgbClr val="C0C0C0"/>
                </a:outerShdw>
              </a:effectLst>
            </a:endParaRPr>
          </a:p>
        </p:txBody>
      </p:sp>
      <p:sp>
        <p:nvSpPr>
          <p:cNvPr id="150558" name="Text Box 30">
            <a:extLst>
              <a:ext uri="{FF2B5EF4-FFF2-40B4-BE49-F238E27FC236}">
                <a16:creationId xmlns:a16="http://schemas.microsoft.com/office/drawing/2014/main" id="{C98C3F07-2436-8C79-860A-D9C4EC6A60F3}"/>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0142" name="Line 31">
            <a:extLst>
              <a:ext uri="{FF2B5EF4-FFF2-40B4-BE49-F238E27FC236}">
                <a16:creationId xmlns:a16="http://schemas.microsoft.com/office/drawing/2014/main" id="{C3A604FC-9BD4-2199-F8B0-A427705859F1}"/>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0" name="Text Box 32">
            <a:extLst>
              <a:ext uri="{FF2B5EF4-FFF2-40B4-BE49-F238E27FC236}">
                <a16:creationId xmlns:a16="http://schemas.microsoft.com/office/drawing/2014/main" id="{E137B7C6-66B3-5098-C475-17F0921B6D49}"/>
              </a:ext>
            </a:extLst>
          </p:cNvPr>
          <p:cNvSpPr txBox="1">
            <a:spLocks noChangeArrowheads="1"/>
          </p:cNvSpPr>
          <p:nvPr/>
        </p:nvSpPr>
        <p:spPr bwMode="auto">
          <a:xfrm>
            <a:off x="4970463" y="4232275"/>
            <a:ext cx="420308" cy="369332"/>
          </a:xfrm>
          <a:prstGeom prst="rect">
            <a:avLst/>
          </a:prstGeom>
          <a:noFill/>
          <a:ln>
            <a:noFill/>
          </a:ln>
          <a:effectLst/>
        </p:spPr>
        <p:txBody>
          <a:bodyPr wrap="none">
            <a:spAutoFit/>
          </a:bodyPr>
          <a:lstStyle/>
          <a:p>
            <a:pPr eaLnBrk="1" hangingPunct="1">
              <a:defRPr/>
            </a:pPr>
            <a:r>
              <a:rPr lang="en-US" altLang="it-IT">
                <a:solidFill>
                  <a:srgbClr val="008000"/>
                </a:solidFill>
                <a:effectLst>
                  <a:outerShdw blurRad="38100" dist="38100" dir="2700000" algn="tl">
                    <a:srgbClr val="C0C0C0"/>
                  </a:outerShdw>
                </a:effectLst>
              </a:rPr>
              <a:t>CE</a:t>
            </a:r>
          </a:p>
        </p:txBody>
      </p:sp>
      <p:sp>
        <p:nvSpPr>
          <p:cNvPr id="150561" name="Line 33">
            <a:extLst>
              <a:ext uri="{FF2B5EF4-FFF2-40B4-BE49-F238E27FC236}">
                <a16:creationId xmlns:a16="http://schemas.microsoft.com/office/drawing/2014/main" id="{4549120B-063B-C12E-A49D-28DEC4D205E0}"/>
              </a:ext>
            </a:extLst>
          </p:cNvPr>
          <p:cNvSpPr>
            <a:spLocks noChangeShapeType="1"/>
          </p:cNvSpPr>
          <p:nvPr/>
        </p:nvSpPr>
        <p:spPr bwMode="auto">
          <a:xfrm>
            <a:off x="4970463" y="3698875"/>
            <a:ext cx="609600" cy="2286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2" name="Line 34">
            <a:extLst>
              <a:ext uri="{FF2B5EF4-FFF2-40B4-BE49-F238E27FC236}">
                <a16:creationId xmlns:a16="http://schemas.microsoft.com/office/drawing/2014/main" id="{9BDC82E7-B081-7580-C2D4-EEF79F2BF68E}"/>
              </a:ext>
            </a:extLst>
          </p:cNvPr>
          <p:cNvSpPr>
            <a:spLocks noChangeShapeType="1"/>
          </p:cNvSpPr>
          <p:nvPr/>
        </p:nvSpPr>
        <p:spPr bwMode="auto">
          <a:xfrm flipH="1">
            <a:off x="4970463" y="3622675"/>
            <a:ext cx="533400" cy="381000"/>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3" name="Line 35">
            <a:extLst>
              <a:ext uri="{FF2B5EF4-FFF2-40B4-BE49-F238E27FC236}">
                <a16:creationId xmlns:a16="http://schemas.microsoft.com/office/drawing/2014/main" id="{3B4C5806-6BC5-CAB8-404D-0D7B12039526}"/>
              </a:ext>
            </a:extLst>
          </p:cNvPr>
          <p:cNvSpPr>
            <a:spLocks noChangeShapeType="1"/>
          </p:cNvSpPr>
          <p:nvPr/>
        </p:nvSpPr>
        <p:spPr bwMode="auto">
          <a:xfrm flipV="1">
            <a:off x="3276600" y="52578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7" name="Line 36">
            <a:extLst>
              <a:ext uri="{FF2B5EF4-FFF2-40B4-BE49-F238E27FC236}">
                <a16:creationId xmlns:a16="http://schemas.microsoft.com/office/drawing/2014/main" id="{CF7B7315-686A-E25D-92BD-949FAE1C94CD}"/>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0148" name="Line 37">
            <a:extLst>
              <a:ext uri="{FF2B5EF4-FFF2-40B4-BE49-F238E27FC236}">
                <a16:creationId xmlns:a16="http://schemas.microsoft.com/office/drawing/2014/main" id="{8A02AD10-4FB1-29AA-AF97-8ADB006EDBAD}"/>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0566" name="Line 38">
            <a:extLst>
              <a:ext uri="{FF2B5EF4-FFF2-40B4-BE49-F238E27FC236}">
                <a16:creationId xmlns:a16="http://schemas.microsoft.com/office/drawing/2014/main" id="{33DA4FAF-D00B-A4AB-0FC3-0446EF08AD7B}"/>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0556"/>
                                        </p:tgtEl>
                                        <p:attrNameLst>
                                          <p:attrName>style.visibility</p:attrName>
                                        </p:attrNameLst>
                                      </p:cBhvr>
                                      <p:to>
                                        <p:strVal val="visible"/>
                                      </p:to>
                                    </p:set>
                                    <p:anim calcmode="lin" valueType="num">
                                      <p:cBhvr>
                                        <p:cTn id="7" dur="1000" fill="hold"/>
                                        <p:tgtEl>
                                          <p:spTgt spid="150556"/>
                                        </p:tgtEl>
                                        <p:attrNameLst>
                                          <p:attrName>ppt_w</p:attrName>
                                        </p:attrNameLst>
                                      </p:cBhvr>
                                      <p:tavLst>
                                        <p:tav tm="0">
                                          <p:val>
                                            <p:strVal val="#ppt_w*0.70"/>
                                          </p:val>
                                        </p:tav>
                                        <p:tav tm="100000">
                                          <p:val>
                                            <p:strVal val="#ppt_w"/>
                                          </p:val>
                                        </p:tav>
                                      </p:tavLst>
                                    </p:anim>
                                    <p:anim calcmode="lin" valueType="num">
                                      <p:cBhvr>
                                        <p:cTn id="8" dur="1000" fill="hold"/>
                                        <p:tgtEl>
                                          <p:spTgt spid="150556"/>
                                        </p:tgtEl>
                                        <p:attrNameLst>
                                          <p:attrName>ppt_h</p:attrName>
                                        </p:attrNameLst>
                                      </p:cBhvr>
                                      <p:tavLst>
                                        <p:tav tm="0">
                                          <p:val>
                                            <p:strVal val="#ppt_h"/>
                                          </p:val>
                                        </p:tav>
                                        <p:tav tm="100000">
                                          <p:val>
                                            <p:strVal val="#ppt_h"/>
                                          </p:val>
                                        </p:tav>
                                      </p:tavLst>
                                    </p:anim>
                                    <p:animEffect transition="in" filter="fade">
                                      <p:cBhvr>
                                        <p:cTn id="9" dur="1000"/>
                                        <p:tgtEl>
                                          <p:spTgt spid="150556"/>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nodeType="clickEffect">
                                  <p:stCondLst>
                                    <p:cond delay="0"/>
                                  </p:stCondLst>
                                  <p:childTnLst>
                                    <p:set>
                                      <p:cBhvr>
                                        <p:cTn id="13" dur="1" fill="hold">
                                          <p:stCondLst>
                                            <p:cond delay="0"/>
                                          </p:stCondLst>
                                        </p:cTn>
                                        <p:tgtEl>
                                          <p:spTgt spid="150566"/>
                                        </p:tgtEl>
                                        <p:attrNameLst>
                                          <p:attrName>style.visibility</p:attrName>
                                        </p:attrNameLst>
                                      </p:cBhvr>
                                      <p:to>
                                        <p:strVal val="visible"/>
                                      </p:to>
                                    </p:set>
                                    <p:anim calcmode="lin" valueType="num">
                                      <p:cBhvr>
                                        <p:cTn id="14" dur="1000" fill="hold"/>
                                        <p:tgtEl>
                                          <p:spTgt spid="150566"/>
                                        </p:tgtEl>
                                        <p:attrNameLst>
                                          <p:attrName>ppt_w</p:attrName>
                                        </p:attrNameLst>
                                      </p:cBhvr>
                                      <p:tavLst>
                                        <p:tav tm="0">
                                          <p:val>
                                            <p:strVal val="#ppt_w*0.70"/>
                                          </p:val>
                                        </p:tav>
                                        <p:tav tm="100000">
                                          <p:val>
                                            <p:strVal val="#ppt_w"/>
                                          </p:val>
                                        </p:tav>
                                      </p:tavLst>
                                    </p:anim>
                                    <p:anim calcmode="lin" valueType="num">
                                      <p:cBhvr>
                                        <p:cTn id="15" dur="1000" fill="hold"/>
                                        <p:tgtEl>
                                          <p:spTgt spid="150566"/>
                                        </p:tgtEl>
                                        <p:attrNameLst>
                                          <p:attrName>ppt_h</p:attrName>
                                        </p:attrNameLst>
                                      </p:cBhvr>
                                      <p:tavLst>
                                        <p:tav tm="0">
                                          <p:val>
                                            <p:strVal val="#ppt_h"/>
                                          </p:val>
                                        </p:tav>
                                        <p:tav tm="100000">
                                          <p:val>
                                            <p:strVal val="#ppt_h"/>
                                          </p:val>
                                        </p:tav>
                                      </p:tavLst>
                                    </p:anim>
                                    <p:animEffect transition="in" filter="fade">
                                      <p:cBhvr>
                                        <p:cTn id="16" dur="1000"/>
                                        <p:tgtEl>
                                          <p:spTgt spid="15056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xit" presetSubtype="4" fill="hold" nodeType="clickEffect">
                                  <p:stCondLst>
                                    <p:cond delay="0"/>
                                  </p:stCondLst>
                                  <p:childTnLst>
                                    <p:anim calcmode="lin" valueType="num">
                                      <p:cBhvr additive="base">
                                        <p:cTn id="20" dur="500"/>
                                        <p:tgtEl>
                                          <p:spTgt spid="150563"/>
                                        </p:tgtEl>
                                        <p:attrNameLst>
                                          <p:attrName>ppt_x</p:attrName>
                                        </p:attrNameLst>
                                      </p:cBhvr>
                                      <p:tavLst>
                                        <p:tav tm="0">
                                          <p:val>
                                            <p:strVal val="ppt_x"/>
                                          </p:val>
                                        </p:tav>
                                        <p:tav tm="100000">
                                          <p:val>
                                            <p:strVal val="ppt_x"/>
                                          </p:val>
                                        </p:tav>
                                      </p:tavLst>
                                    </p:anim>
                                    <p:anim calcmode="lin" valueType="num">
                                      <p:cBhvr additive="base">
                                        <p:cTn id="21" dur="500"/>
                                        <p:tgtEl>
                                          <p:spTgt spid="150563"/>
                                        </p:tgtEl>
                                        <p:attrNameLst>
                                          <p:attrName>ppt_y</p:attrName>
                                        </p:attrNameLst>
                                      </p:cBhvr>
                                      <p:tavLst>
                                        <p:tav tm="0">
                                          <p:val>
                                            <p:strVal val="ppt_y"/>
                                          </p:val>
                                        </p:tav>
                                        <p:tav tm="100000">
                                          <p:val>
                                            <p:strVal val="1+ppt_h/2"/>
                                          </p:val>
                                        </p:tav>
                                      </p:tavLst>
                                    </p:anim>
                                    <p:set>
                                      <p:cBhvr>
                                        <p:cTn id="22" dur="1" fill="hold">
                                          <p:stCondLst>
                                            <p:cond delay="499"/>
                                          </p:stCondLst>
                                        </p:cTn>
                                        <p:tgtEl>
                                          <p:spTgt spid="150563"/>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55" presetClass="entr" presetSubtype="0" fill="hold" nodeType="clickEffect">
                                  <p:stCondLst>
                                    <p:cond delay="0"/>
                                  </p:stCondLst>
                                  <p:childTnLst>
                                    <p:set>
                                      <p:cBhvr>
                                        <p:cTn id="26" dur="1" fill="hold">
                                          <p:stCondLst>
                                            <p:cond delay="0"/>
                                          </p:stCondLst>
                                        </p:cTn>
                                        <p:tgtEl>
                                          <p:spTgt spid="150561"/>
                                        </p:tgtEl>
                                        <p:attrNameLst>
                                          <p:attrName>style.visibility</p:attrName>
                                        </p:attrNameLst>
                                      </p:cBhvr>
                                      <p:to>
                                        <p:strVal val="visible"/>
                                      </p:to>
                                    </p:set>
                                    <p:anim calcmode="lin" valueType="num">
                                      <p:cBhvr>
                                        <p:cTn id="27" dur="1000" fill="hold"/>
                                        <p:tgtEl>
                                          <p:spTgt spid="150561"/>
                                        </p:tgtEl>
                                        <p:attrNameLst>
                                          <p:attrName>ppt_w</p:attrName>
                                        </p:attrNameLst>
                                      </p:cBhvr>
                                      <p:tavLst>
                                        <p:tav tm="0">
                                          <p:val>
                                            <p:strVal val="#ppt_w*0.70"/>
                                          </p:val>
                                        </p:tav>
                                        <p:tav tm="100000">
                                          <p:val>
                                            <p:strVal val="#ppt_w"/>
                                          </p:val>
                                        </p:tav>
                                      </p:tavLst>
                                    </p:anim>
                                    <p:anim calcmode="lin" valueType="num">
                                      <p:cBhvr>
                                        <p:cTn id="28" dur="1000" fill="hold"/>
                                        <p:tgtEl>
                                          <p:spTgt spid="150561"/>
                                        </p:tgtEl>
                                        <p:attrNameLst>
                                          <p:attrName>ppt_h</p:attrName>
                                        </p:attrNameLst>
                                      </p:cBhvr>
                                      <p:tavLst>
                                        <p:tav tm="0">
                                          <p:val>
                                            <p:strVal val="#ppt_h"/>
                                          </p:val>
                                        </p:tav>
                                        <p:tav tm="100000">
                                          <p:val>
                                            <p:strVal val="#ppt_h"/>
                                          </p:val>
                                        </p:tav>
                                      </p:tavLst>
                                    </p:anim>
                                    <p:animEffect transition="in" filter="fade">
                                      <p:cBhvr>
                                        <p:cTn id="29" dur="1000"/>
                                        <p:tgtEl>
                                          <p:spTgt spid="150561"/>
                                        </p:tgtEl>
                                      </p:cBhvr>
                                    </p:animEffect>
                                  </p:childTnLst>
                                </p:cTn>
                              </p:par>
                              <p:par>
                                <p:cTn id="30" presetID="55" presetClass="entr" presetSubtype="0" fill="hold" nodeType="withEffect">
                                  <p:stCondLst>
                                    <p:cond delay="0"/>
                                  </p:stCondLst>
                                  <p:childTnLst>
                                    <p:set>
                                      <p:cBhvr>
                                        <p:cTn id="31" dur="1" fill="hold">
                                          <p:stCondLst>
                                            <p:cond delay="0"/>
                                          </p:stCondLst>
                                        </p:cTn>
                                        <p:tgtEl>
                                          <p:spTgt spid="150562"/>
                                        </p:tgtEl>
                                        <p:attrNameLst>
                                          <p:attrName>style.visibility</p:attrName>
                                        </p:attrNameLst>
                                      </p:cBhvr>
                                      <p:to>
                                        <p:strVal val="visible"/>
                                      </p:to>
                                    </p:set>
                                    <p:anim calcmode="lin" valueType="num">
                                      <p:cBhvr>
                                        <p:cTn id="32" dur="1000" fill="hold"/>
                                        <p:tgtEl>
                                          <p:spTgt spid="150562"/>
                                        </p:tgtEl>
                                        <p:attrNameLst>
                                          <p:attrName>ppt_w</p:attrName>
                                        </p:attrNameLst>
                                      </p:cBhvr>
                                      <p:tavLst>
                                        <p:tav tm="0">
                                          <p:val>
                                            <p:strVal val="#ppt_w*0.70"/>
                                          </p:val>
                                        </p:tav>
                                        <p:tav tm="100000">
                                          <p:val>
                                            <p:strVal val="#ppt_w"/>
                                          </p:val>
                                        </p:tav>
                                      </p:tavLst>
                                    </p:anim>
                                    <p:anim calcmode="lin" valueType="num">
                                      <p:cBhvr>
                                        <p:cTn id="33" dur="1000" fill="hold"/>
                                        <p:tgtEl>
                                          <p:spTgt spid="150562"/>
                                        </p:tgtEl>
                                        <p:attrNameLst>
                                          <p:attrName>ppt_h</p:attrName>
                                        </p:attrNameLst>
                                      </p:cBhvr>
                                      <p:tavLst>
                                        <p:tav tm="0">
                                          <p:val>
                                            <p:strVal val="#ppt_h"/>
                                          </p:val>
                                        </p:tav>
                                        <p:tav tm="100000">
                                          <p:val>
                                            <p:strVal val="#ppt_h"/>
                                          </p:val>
                                        </p:tav>
                                      </p:tavLst>
                                    </p:anim>
                                    <p:animEffect transition="in" filter="fade">
                                      <p:cBhvr>
                                        <p:cTn id="34" dur="1000"/>
                                        <p:tgtEl>
                                          <p:spTgt spid="15056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5" presetClass="entr" presetSubtype="0" fill="hold" nodeType="clickEffect">
                                  <p:stCondLst>
                                    <p:cond delay="0"/>
                                  </p:stCondLst>
                                  <p:childTnLst>
                                    <p:set>
                                      <p:cBhvr>
                                        <p:cTn id="38" dur="1" fill="hold">
                                          <p:stCondLst>
                                            <p:cond delay="0"/>
                                          </p:stCondLst>
                                        </p:cTn>
                                        <p:tgtEl>
                                          <p:spTgt spid="150560"/>
                                        </p:tgtEl>
                                        <p:attrNameLst>
                                          <p:attrName>style.visibility</p:attrName>
                                        </p:attrNameLst>
                                      </p:cBhvr>
                                      <p:to>
                                        <p:strVal val="visible"/>
                                      </p:to>
                                    </p:set>
                                    <p:anim calcmode="lin" valueType="num">
                                      <p:cBhvr>
                                        <p:cTn id="39" dur="1000" fill="hold"/>
                                        <p:tgtEl>
                                          <p:spTgt spid="150560"/>
                                        </p:tgtEl>
                                        <p:attrNameLst>
                                          <p:attrName>ppt_w</p:attrName>
                                        </p:attrNameLst>
                                      </p:cBhvr>
                                      <p:tavLst>
                                        <p:tav tm="0">
                                          <p:val>
                                            <p:strVal val="#ppt_w*0.70"/>
                                          </p:val>
                                        </p:tav>
                                        <p:tav tm="100000">
                                          <p:val>
                                            <p:strVal val="#ppt_w"/>
                                          </p:val>
                                        </p:tav>
                                      </p:tavLst>
                                    </p:anim>
                                    <p:anim calcmode="lin" valueType="num">
                                      <p:cBhvr>
                                        <p:cTn id="40" dur="1000" fill="hold"/>
                                        <p:tgtEl>
                                          <p:spTgt spid="150560"/>
                                        </p:tgtEl>
                                        <p:attrNameLst>
                                          <p:attrName>ppt_h</p:attrName>
                                        </p:attrNameLst>
                                      </p:cBhvr>
                                      <p:tavLst>
                                        <p:tav tm="0">
                                          <p:val>
                                            <p:strVal val="#ppt_h"/>
                                          </p:val>
                                        </p:tav>
                                        <p:tav tm="100000">
                                          <p:val>
                                            <p:strVal val="#ppt_h"/>
                                          </p:val>
                                        </p:tav>
                                      </p:tavLst>
                                    </p:anim>
                                    <p:animEffect transition="in" filter="fade">
                                      <p:cBhvr>
                                        <p:cTn id="41" dur="1000"/>
                                        <p:tgtEl>
                                          <p:spTgt spid="1505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56" grpId="0" animBg="1"/>
      <p:bldP spid="150560"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75AF4A20-400E-930C-AC6C-B17BFFD25882}"/>
              </a:ext>
            </a:extLst>
          </p:cNvPr>
          <p:cNvSpPr>
            <a:spLocks noGrp="1" noChangeArrowheads="1"/>
          </p:cNvSpPr>
          <p:nvPr>
            <p:ph type="body" idx="1"/>
          </p:nvPr>
        </p:nvSpPr>
        <p:spPr>
          <a:xfrm>
            <a:off x="1524000" y="152400"/>
            <a:ext cx="9144000" cy="3678238"/>
          </a:xfrm>
        </p:spPr>
        <p:txBody>
          <a:bodyPr>
            <a:normAutofit lnSpcReduction="10000"/>
          </a:bodyPr>
          <a:lstStyle/>
          <a:p>
            <a:pPr eaLnBrk="1" hangingPunct="1">
              <a:lnSpc>
                <a:spcPct val="90000"/>
              </a:lnSpc>
              <a:buFontTx/>
              <a:buNone/>
            </a:pPr>
            <a:r>
              <a:rPr lang="en-US" altLang="it-IT" sz="1800"/>
              <a:t>La soluzione corrente T</a:t>
            </a:r>
            <a:r>
              <a:rPr lang="en-US" altLang="it-IT" sz="1800" baseline="-25000"/>
              <a:t>7</a:t>
            </a:r>
            <a:r>
              <a:rPr lang="en-US" altLang="it-IT" sz="1800"/>
              <a:t> è ammissibile e ha</a:t>
            </a:r>
            <a:r>
              <a:rPr lang="en-US" altLang="it-IT" sz="1800">
                <a:latin typeface="Arial Unicode MS" pitchFamily="34" charset="-128"/>
                <a:ea typeface="Arial Unicode MS" pitchFamily="34" charset="-128"/>
              </a:rPr>
              <a:t> costo 90.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Da 3 iterazioni l’ottimo candidato non è migliorato, sono in condizione di </a:t>
            </a:r>
            <a:r>
              <a:rPr lang="en-US" altLang="it-IT" sz="1800">
                <a:solidFill>
                  <a:srgbClr val="0066FF"/>
                </a:solidFill>
                <a:latin typeface="Arial Unicode MS" pitchFamily="34" charset="-128"/>
                <a:ea typeface="Arial Unicode MS" pitchFamily="34" charset="-128"/>
              </a:rPr>
              <a:t>stallo</a:t>
            </a:r>
            <a:r>
              <a:rPr lang="en-US" altLang="it-IT" sz="1800">
                <a:latin typeface="Arial Unicode MS" pitchFamily="34" charset="-128"/>
                <a:ea typeface="Arial Unicode MS" pitchFamily="34" charset="-128"/>
              </a:rPr>
              <a:t>, l’algoritmo </a:t>
            </a:r>
            <a:r>
              <a:rPr lang="en-US" altLang="it-IT" sz="1800">
                <a:solidFill>
                  <a:srgbClr val="0066FF"/>
                </a:solidFill>
                <a:latin typeface="Arial Unicode MS" pitchFamily="34" charset="-128"/>
                <a:ea typeface="Arial Unicode MS" pitchFamily="34" charset="-128"/>
              </a:rPr>
              <a:t>termina</a:t>
            </a:r>
            <a:r>
              <a:rPr lang="en-US" altLang="it-IT" sz="1800">
                <a:latin typeface="Arial Unicode MS" pitchFamily="34" charset="-128"/>
                <a:ea typeface="Arial Unicode MS" pitchFamily="34" charset="-128"/>
              </a:rPr>
              <a:t>, restituendo </a:t>
            </a:r>
            <a:r>
              <a:rPr lang="en-US" altLang="it-IT" sz="1800">
                <a:solidFill>
                  <a:srgbClr val="0066FF"/>
                </a:solidFill>
                <a:latin typeface="Arial Unicode MS" pitchFamily="34" charset="-128"/>
                <a:ea typeface="Arial Unicode MS" pitchFamily="34" charset="-128"/>
              </a:rPr>
              <a:t>l’ottimo candidato </a:t>
            </a:r>
            <a:r>
              <a:rPr lang="en-US" altLang="it-IT" sz="1800">
                <a:latin typeface="Arial Unicode MS" pitchFamily="34" charset="-128"/>
                <a:ea typeface="Arial Unicode MS" pitchFamily="34" charset="-128"/>
              </a:rPr>
              <a:t>T</a:t>
            </a:r>
            <a:r>
              <a:rPr lang="en-US" altLang="it-IT" sz="1800" baseline="-25000">
                <a:latin typeface="Arial Unicode MS" pitchFamily="34" charset="-128"/>
                <a:ea typeface="Arial Unicode MS" pitchFamily="34" charset="-128"/>
              </a:rPr>
              <a:t>4</a:t>
            </a:r>
            <a:r>
              <a:rPr lang="en-US" altLang="it-IT" sz="1800">
                <a:latin typeface="Arial Unicode MS" pitchFamily="34" charset="-128"/>
                <a:ea typeface="Arial Unicode MS" pitchFamily="34" charset="-128"/>
              </a:rPr>
              <a:t> di costo 70, che, nell’esempio specifico è anche l’ottimo globale. </a:t>
            </a:r>
          </a:p>
          <a:p>
            <a:pPr eaLnBrk="1" hangingPunct="1">
              <a:lnSpc>
                <a:spcPct val="90000"/>
              </a:lnSpc>
              <a:buFontTx/>
              <a:buNone/>
            </a:pPr>
            <a:endParaRPr lang="en-US" altLang="it-IT" sz="1800">
              <a:latin typeface="Arial Unicode MS" pitchFamily="34" charset="-128"/>
              <a:ea typeface="Arial Unicode MS" pitchFamily="34" charset="-128"/>
            </a:endParaRPr>
          </a:p>
          <a:p>
            <a:pPr eaLnBrk="1" hangingPunct="1">
              <a:lnSpc>
                <a:spcPct val="90000"/>
              </a:lnSpc>
              <a:buFontTx/>
              <a:buNone/>
            </a:pPr>
            <a:r>
              <a:rPr lang="en-US" altLang="it-IT" sz="1800">
                <a:latin typeface="Arial Unicode MS" pitchFamily="34" charset="-128"/>
                <a:ea typeface="Arial Unicode MS" pitchFamily="34" charset="-128"/>
              </a:rPr>
              <a:t>In generale gli algoritmi basati sulla Tabù Search raggiungono risultati di buona qualità (alcuni benchmark hanno come miglior risultato un risultato ottenuto tramite una metaeuristica di tipo tabu search), notevolmente superiore al risultato di una ricerca locale. Infatti </a:t>
            </a:r>
            <a:r>
              <a:rPr lang="en-US" altLang="it-IT" sz="1800">
                <a:solidFill>
                  <a:srgbClr val="FF0000"/>
                </a:solidFill>
                <a:latin typeface="Arial Unicode MS" pitchFamily="34" charset="-128"/>
                <a:ea typeface="Arial Unicode MS" pitchFamily="34" charset="-128"/>
              </a:rPr>
              <a:t>l’ottimo candidato</a:t>
            </a:r>
            <a:r>
              <a:rPr lang="en-US" altLang="it-IT" sz="1800">
                <a:latin typeface="Arial Unicode MS" pitchFamily="34" charset="-128"/>
                <a:ea typeface="Arial Unicode MS" pitchFamily="34" charset="-128"/>
              </a:rPr>
              <a:t> è il </a:t>
            </a:r>
            <a:r>
              <a:rPr lang="en-US" altLang="it-IT" sz="1800">
                <a:solidFill>
                  <a:srgbClr val="FF0000"/>
                </a:solidFill>
                <a:latin typeface="Arial Unicode MS" pitchFamily="34" charset="-128"/>
                <a:ea typeface="Arial Unicode MS" pitchFamily="34" charset="-128"/>
              </a:rPr>
              <a:t>migliore</a:t>
            </a:r>
            <a:r>
              <a:rPr lang="en-US" altLang="it-IT" sz="1800">
                <a:latin typeface="Arial Unicode MS" pitchFamily="34" charset="-128"/>
                <a:ea typeface="Arial Unicode MS" pitchFamily="34" charset="-128"/>
              </a:rPr>
              <a:t> di una </a:t>
            </a:r>
            <a:r>
              <a:rPr lang="en-US" altLang="it-IT" sz="1800">
                <a:solidFill>
                  <a:srgbClr val="FF0000"/>
                </a:solidFill>
                <a:latin typeface="Arial Unicode MS" pitchFamily="34" charset="-128"/>
                <a:ea typeface="Arial Unicode MS" pitchFamily="34" charset="-128"/>
              </a:rPr>
              <a:t>sequenza di ottimi locali</a:t>
            </a:r>
            <a:r>
              <a:rPr lang="en-US" altLang="it-IT" sz="1800">
                <a:latin typeface="Arial Unicode MS" pitchFamily="34" charset="-128"/>
                <a:ea typeface="Arial Unicode MS" pitchFamily="34" charset="-128"/>
              </a:rPr>
              <a:t> visitati.</a:t>
            </a:r>
          </a:p>
          <a:p>
            <a:pPr eaLnBrk="1" hangingPunct="1">
              <a:lnSpc>
                <a:spcPct val="90000"/>
              </a:lnSpc>
              <a:buFontTx/>
              <a:buNone/>
            </a:pPr>
            <a:r>
              <a:rPr lang="en-US" altLang="it-IT" sz="1800">
                <a:latin typeface="Arial Unicode MS" pitchFamily="34" charset="-128"/>
                <a:ea typeface="Arial Unicode MS" pitchFamily="34" charset="-128"/>
              </a:rPr>
              <a:t>Per questo però è utile un uso accorto della </a:t>
            </a:r>
            <a:r>
              <a:rPr lang="en-US" altLang="it-IT" sz="1800">
                <a:solidFill>
                  <a:srgbClr val="C00000"/>
                </a:solidFill>
                <a:latin typeface="Arial Unicode MS" pitchFamily="34" charset="-128"/>
                <a:ea typeface="Arial Unicode MS" pitchFamily="34" charset="-128"/>
              </a:rPr>
              <a:t>memoria di medio termine</a:t>
            </a:r>
            <a:r>
              <a:rPr lang="en-US" altLang="it-IT" sz="1800">
                <a:latin typeface="Arial Unicode MS" pitchFamily="34" charset="-128"/>
                <a:ea typeface="Arial Unicode MS" pitchFamily="34" charset="-128"/>
              </a:rPr>
              <a:t>, che consente fasi di intensificazione e di diversificazione, realizzate sempre tramite il meccanismo tabù di inibire alcune mosse.</a:t>
            </a:r>
          </a:p>
        </p:txBody>
      </p:sp>
      <p:sp>
        <p:nvSpPr>
          <p:cNvPr id="92163" name="Oval 3">
            <a:extLst>
              <a:ext uri="{FF2B5EF4-FFF2-40B4-BE49-F238E27FC236}">
                <a16:creationId xmlns:a16="http://schemas.microsoft.com/office/drawing/2014/main" id="{9A82681C-8261-7316-EC02-295D7993CA9A}"/>
              </a:ext>
            </a:extLst>
          </p:cNvPr>
          <p:cNvSpPr>
            <a:spLocks noChangeArrowheads="1"/>
          </p:cNvSpPr>
          <p:nvPr/>
        </p:nvSpPr>
        <p:spPr bwMode="auto">
          <a:xfrm>
            <a:off x="3124200" y="38862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4" name="Oval 4">
            <a:extLst>
              <a:ext uri="{FF2B5EF4-FFF2-40B4-BE49-F238E27FC236}">
                <a16:creationId xmlns:a16="http://schemas.microsoft.com/office/drawing/2014/main" id="{46238140-D6FE-F2EB-1DF2-B20975C36823}"/>
              </a:ext>
            </a:extLst>
          </p:cNvPr>
          <p:cNvSpPr>
            <a:spLocks noChangeArrowheads="1"/>
          </p:cNvSpPr>
          <p:nvPr/>
        </p:nvSpPr>
        <p:spPr bwMode="auto">
          <a:xfrm>
            <a:off x="3124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5" name="Oval 5">
            <a:extLst>
              <a:ext uri="{FF2B5EF4-FFF2-40B4-BE49-F238E27FC236}">
                <a16:creationId xmlns:a16="http://schemas.microsoft.com/office/drawing/2014/main" id="{A2B7CE9C-393A-3FB5-A7C5-23D3F15623B7}"/>
              </a:ext>
            </a:extLst>
          </p:cNvPr>
          <p:cNvSpPr>
            <a:spLocks noChangeArrowheads="1"/>
          </p:cNvSpPr>
          <p:nvPr/>
        </p:nvSpPr>
        <p:spPr bwMode="auto">
          <a:xfrm>
            <a:off x="19050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66" name="Oval 6">
            <a:extLst>
              <a:ext uri="{FF2B5EF4-FFF2-40B4-BE49-F238E27FC236}">
                <a16:creationId xmlns:a16="http://schemas.microsoft.com/office/drawing/2014/main" id="{DF984D4C-4AF1-F628-5C24-C1E3DC5D5F59}"/>
              </a:ext>
            </a:extLst>
          </p:cNvPr>
          <p:cNvSpPr>
            <a:spLocks noChangeArrowheads="1"/>
          </p:cNvSpPr>
          <p:nvPr/>
        </p:nvSpPr>
        <p:spPr bwMode="auto">
          <a:xfrm>
            <a:off x="4648200" y="49530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7" name="Oval 7">
            <a:extLst>
              <a:ext uri="{FF2B5EF4-FFF2-40B4-BE49-F238E27FC236}">
                <a16:creationId xmlns:a16="http://schemas.microsoft.com/office/drawing/2014/main" id="{0597D6EA-9B2B-08A8-0F58-C1D81699D056}"/>
              </a:ext>
            </a:extLst>
          </p:cNvPr>
          <p:cNvSpPr>
            <a:spLocks noChangeArrowheads="1"/>
          </p:cNvSpPr>
          <p:nvPr/>
        </p:nvSpPr>
        <p:spPr bwMode="auto">
          <a:xfrm>
            <a:off x="3124200" y="5867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68" name="Line 8">
            <a:extLst>
              <a:ext uri="{FF2B5EF4-FFF2-40B4-BE49-F238E27FC236}">
                <a16:creationId xmlns:a16="http://schemas.microsoft.com/office/drawing/2014/main" id="{31B3ADDE-80DD-484F-D88D-1EC3CCDCF785}"/>
              </a:ext>
            </a:extLst>
          </p:cNvPr>
          <p:cNvSpPr>
            <a:spLocks noChangeShapeType="1"/>
          </p:cNvSpPr>
          <p:nvPr/>
        </p:nvSpPr>
        <p:spPr bwMode="auto">
          <a:xfrm flipV="1">
            <a:off x="2133600" y="41148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69" name="Line 9">
            <a:extLst>
              <a:ext uri="{FF2B5EF4-FFF2-40B4-BE49-F238E27FC236}">
                <a16:creationId xmlns:a16="http://schemas.microsoft.com/office/drawing/2014/main" id="{B5CF08F2-3C09-8F65-7F6E-59140B4B8914}"/>
              </a:ext>
            </a:extLst>
          </p:cNvPr>
          <p:cNvSpPr>
            <a:spLocks noChangeShapeType="1"/>
          </p:cNvSpPr>
          <p:nvPr/>
        </p:nvSpPr>
        <p:spPr bwMode="auto">
          <a:xfrm>
            <a:off x="2133600" y="52578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0" name="Line 10">
            <a:extLst>
              <a:ext uri="{FF2B5EF4-FFF2-40B4-BE49-F238E27FC236}">
                <a16:creationId xmlns:a16="http://schemas.microsoft.com/office/drawing/2014/main" id="{A4C0B4EA-033D-5190-DF4D-5E3A7B5CF2FC}"/>
              </a:ext>
            </a:extLst>
          </p:cNvPr>
          <p:cNvSpPr>
            <a:spLocks noChangeShapeType="1"/>
          </p:cNvSpPr>
          <p:nvPr/>
        </p:nvSpPr>
        <p:spPr bwMode="auto">
          <a:xfrm flipH="1" flipV="1">
            <a:off x="3429000" y="40386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1" name="Line 11">
            <a:extLst>
              <a:ext uri="{FF2B5EF4-FFF2-40B4-BE49-F238E27FC236}">
                <a16:creationId xmlns:a16="http://schemas.microsoft.com/office/drawing/2014/main" id="{BCD33345-BD5C-8D05-7DE7-36D5F90ABBD7}"/>
              </a:ext>
            </a:extLst>
          </p:cNvPr>
          <p:cNvSpPr>
            <a:spLocks noChangeShapeType="1"/>
          </p:cNvSpPr>
          <p:nvPr/>
        </p:nvSpPr>
        <p:spPr bwMode="auto">
          <a:xfrm flipV="1">
            <a:off x="2209800" y="51054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2" name="Line 12">
            <a:extLst>
              <a:ext uri="{FF2B5EF4-FFF2-40B4-BE49-F238E27FC236}">
                <a16:creationId xmlns:a16="http://schemas.microsoft.com/office/drawing/2014/main" id="{9885455F-2AAD-9FFD-64ED-1977620603DB}"/>
              </a:ext>
            </a:extLst>
          </p:cNvPr>
          <p:cNvSpPr>
            <a:spLocks noChangeShapeType="1"/>
          </p:cNvSpPr>
          <p:nvPr/>
        </p:nvSpPr>
        <p:spPr bwMode="auto">
          <a:xfrm flipV="1">
            <a:off x="3429000" y="52578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3" name="Line 13">
            <a:extLst>
              <a:ext uri="{FF2B5EF4-FFF2-40B4-BE49-F238E27FC236}">
                <a16:creationId xmlns:a16="http://schemas.microsoft.com/office/drawing/2014/main" id="{889C6BD2-7881-8B76-129B-09EA14FCE2F1}"/>
              </a:ext>
            </a:extLst>
          </p:cNvPr>
          <p:cNvSpPr>
            <a:spLocks noChangeShapeType="1"/>
          </p:cNvSpPr>
          <p:nvPr/>
        </p:nvSpPr>
        <p:spPr bwMode="auto">
          <a:xfrm flipV="1">
            <a:off x="3429000" y="51054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4" name="Line 14">
            <a:extLst>
              <a:ext uri="{FF2B5EF4-FFF2-40B4-BE49-F238E27FC236}">
                <a16:creationId xmlns:a16="http://schemas.microsoft.com/office/drawing/2014/main" id="{8B678176-3CFD-F936-0634-6CA6D5391EE9}"/>
              </a:ext>
            </a:extLst>
          </p:cNvPr>
          <p:cNvSpPr>
            <a:spLocks noChangeShapeType="1"/>
          </p:cNvSpPr>
          <p:nvPr/>
        </p:nvSpPr>
        <p:spPr bwMode="auto">
          <a:xfrm flipV="1">
            <a:off x="3276600" y="52578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75" name="Text Box 15">
            <a:extLst>
              <a:ext uri="{FF2B5EF4-FFF2-40B4-BE49-F238E27FC236}">
                <a16:creationId xmlns:a16="http://schemas.microsoft.com/office/drawing/2014/main" id="{EDB50021-7F40-633A-5D25-3C54EB41AB01}"/>
              </a:ext>
            </a:extLst>
          </p:cNvPr>
          <p:cNvSpPr txBox="1">
            <a:spLocks noChangeArrowheads="1"/>
          </p:cNvSpPr>
          <p:nvPr/>
        </p:nvSpPr>
        <p:spPr bwMode="auto">
          <a:xfrm>
            <a:off x="2270125" y="4227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176" name="Text Box 16">
            <a:extLst>
              <a:ext uri="{FF2B5EF4-FFF2-40B4-BE49-F238E27FC236}">
                <a16:creationId xmlns:a16="http://schemas.microsoft.com/office/drawing/2014/main" id="{6970CD80-B190-878D-A93E-DE0B3C4293C1}"/>
              </a:ext>
            </a:extLst>
          </p:cNvPr>
          <p:cNvSpPr txBox="1">
            <a:spLocks noChangeArrowheads="1"/>
          </p:cNvSpPr>
          <p:nvPr/>
        </p:nvSpPr>
        <p:spPr bwMode="auto">
          <a:xfrm>
            <a:off x="2574925" y="4760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177" name="Text Box 17">
            <a:extLst>
              <a:ext uri="{FF2B5EF4-FFF2-40B4-BE49-F238E27FC236}">
                <a16:creationId xmlns:a16="http://schemas.microsoft.com/office/drawing/2014/main" id="{8F4B21EF-4C3D-3EA1-AA89-3D93D3D84734}"/>
              </a:ext>
            </a:extLst>
          </p:cNvPr>
          <p:cNvSpPr txBox="1">
            <a:spLocks noChangeArrowheads="1"/>
          </p:cNvSpPr>
          <p:nvPr/>
        </p:nvSpPr>
        <p:spPr bwMode="auto">
          <a:xfrm>
            <a:off x="3870325" y="4760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178" name="Text Box 18">
            <a:extLst>
              <a:ext uri="{FF2B5EF4-FFF2-40B4-BE49-F238E27FC236}">
                <a16:creationId xmlns:a16="http://schemas.microsoft.com/office/drawing/2014/main" id="{38B034C7-08D9-314A-3EE3-DC26007A922C}"/>
              </a:ext>
            </a:extLst>
          </p:cNvPr>
          <p:cNvSpPr txBox="1">
            <a:spLocks noChangeArrowheads="1"/>
          </p:cNvSpPr>
          <p:nvPr/>
        </p:nvSpPr>
        <p:spPr bwMode="auto">
          <a:xfrm>
            <a:off x="3870325" y="4075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179" name="Text Box 19">
            <a:extLst>
              <a:ext uri="{FF2B5EF4-FFF2-40B4-BE49-F238E27FC236}">
                <a16:creationId xmlns:a16="http://schemas.microsoft.com/office/drawing/2014/main" id="{DD98A828-28C1-0D3E-2752-F55979C26355}"/>
              </a:ext>
            </a:extLst>
          </p:cNvPr>
          <p:cNvSpPr txBox="1">
            <a:spLocks noChangeArrowheads="1"/>
          </p:cNvSpPr>
          <p:nvPr/>
        </p:nvSpPr>
        <p:spPr bwMode="auto">
          <a:xfrm>
            <a:off x="2270125" y="5522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180" name="Text Box 20">
            <a:extLst>
              <a:ext uri="{FF2B5EF4-FFF2-40B4-BE49-F238E27FC236}">
                <a16:creationId xmlns:a16="http://schemas.microsoft.com/office/drawing/2014/main" id="{21DE2D10-4A5F-6044-E74E-2179A9D66356}"/>
              </a:ext>
            </a:extLst>
          </p:cNvPr>
          <p:cNvSpPr txBox="1">
            <a:spLocks noChangeArrowheads="1"/>
          </p:cNvSpPr>
          <p:nvPr/>
        </p:nvSpPr>
        <p:spPr bwMode="auto">
          <a:xfrm>
            <a:off x="33369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181" name="Text Box 21">
            <a:extLst>
              <a:ext uri="{FF2B5EF4-FFF2-40B4-BE49-F238E27FC236}">
                <a16:creationId xmlns:a16="http://schemas.microsoft.com/office/drawing/2014/main" id="{78BE9F5E-0B2E-7511-8194-9F2078BEE851}"/>
              </a:ext>
            </a:extLst>
          </p:cNvPr>
          <p:cNvSpPr txBox="1">
            <a:spLocks noChangeArrowheads="1"/>
          </p:cNvSpPr>
          <p:nvPr/>
        </p:nvSpPr>
        <p:spPr bwMode="auto">
          <a:xfrm>
            <a:off x="3946525" y="55991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182" name="Text Box 22">
            <a:extLst>
              <a:ext uri="{FF2B5EF4-FFF2-40B4-BE49-F238E27FC236}">
                <a16:creationId xmlns:a16="http://schemas.microsoft.com/office/drawing/2014/main" id="{D8DD8D14-638A-F089-58F7-F8F3C03C1207}"/>
              </a:ext>
            </a:extLst>
          </p:cNvPr>
          <p:cNvSpPr txBox="1">
            <a:spLocks noChangeArrowheads="1"/>
          </p:cNvSpPr>
          <p:nvPr/>
        </p:nvSpPr>
        <p:spPr bwMode="auto">
          <a:xfrm>
            <a:off x="3124200" y="38862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183" name="Text Box 23">
            <a:extLst>
              <a:ext uri="{FF2B5EF4-FFF2-40B4-BE49-F238E27FC236}">
                <a16:creationId xmlns:a16="http://schemas.microsoft.com/office/drawing/2014/main" id="{884AB1D8-527B-39FD-D537-8E4212E4DAAC}"/>
              </a:ext>
            </a:extLst>
          </p:cNvPr>
          <p:cNvSpPr txBox="1">
            <a:spLocks noChangeArrowheads="1"/>
          </p:cNvSpPr>
          <p:nvPr/>
        </p:nvSpPr>
        <p:spPr bwMode="auto">
          <a:xfrm>
            <a:off x="3108325" y="49133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184" name="Text Box 24">
            <a:extLst>
              <a:ext uri="{FF2B5EF4-FFF2-40B4-BE49-F238E27FC236}">
                <a16:creationId xmlns:a16="http://schemas.microsoft.com/office/drawing/2014/main" id="{E0A72459-9372-22BC-C84F-D198EA97CC5C}"/>
              </a:ext>
            </a:extLst>
          </p:cNvPr>
          <p:cNvSpPr txBox="1">
            <a:spLocks noChangeArrowheads="1"/>
          </p:cNvSpPr>
          <p:nvPr/>
        </p:nvSpPr>
        <p:spPr bwMode="auto">
          <a:xfrm>
            <a:off x="3108325" y="5827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185" name="Text Box 25">
            <a:extLst>
              <a:ext uri="{FF2B5EF4-FFF2-40B4-BE49-F238E27FC236}">
                <a16:creationId xmlns:a16="http://schemas.microsoft.com/office/drawing/2014/main" id="{1841C63B-FFE2-0038-6AFA-CAA312047E8B}"/>
              </a:ext>
            </a:extLst>
          </p:cNvPr>
          <p:cNvSpPr txBox="1">
            <a:spLocks noChangeArrowheads="1"/>
          </p:cNvSpPr>
          <p:nvPr/>
        </p:nvSpPr>
        <p:spPr bwMode="auto">
          <a:xfrm>
            <a:off x="4632325" y="49133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153629" name="Text Box 29">
            <a:extLst>
              <a:ext uri="{FF2B5EF4-FFF2-40B4-BE49-F238E27FC236}">
                <a16:creationId xmlns:a16="http://schemas.microsoft.com/office/drawing/2014/main" id="{7C921CE4-1518-FD74-4A41-C0EAAC4288A2}"/>
              </a:ext>
            </a:extLst>
          </p:cNvPr>
          <p:cNvSpPr txBox="1">
            <a:spLocks noChangeArrowheads="1"/>
          </p:cNvSpPr>
          <p:nvPr/>
        </p:nvSpPr>
        <p:spPr bwMode="auto">
          <a:xfrm>
            <a:off x="8077200" y="6324601"/>
            <a:ext cx="184150" cy="366713"/>
          </a:xfrm>
          <a:prstGeom prst="rect">
            <a:avLst/>
          </a:prstGeom>
          <a:noFill/>
          <a:ln>
            <a:noFill/>
          </a:ln>
          <a:effectLst/>
        </p:spPr>
        <p:txBody>
          <a:bodyPr wrap="none">
            <a:spAutoFit/>
          </a:bodyPr>
          <a:lstStyle/>
          <a:p>
            <a:pPr eaLnBrk="1" hangingPunct="1">
              <a:defRPr/>
            </a:pPr>
            <a:endParaRPr lang="it-IT" altLang="it-IT">
              <a:solidFill>
                <a:srgbClr val="008000"/>
              </a:solidFill>
              <a:effectLst>
                <a:outerShdw blurRad="38100" dist="38100" dir="2700000" algn="tl">
                  <a:srgbClr val="C0C0C0"/>
                </a:outerShdw>
              </a:effectLst>
            </a:endParaRPr>
          </a:p>
        </p:txBody>
      </p:sp>
      <p:sp>
        <p:nvSpPr>
          <p:cNvPr id="92187" name="Line 30">
            <a:extLst>
              <a:ext uri="{FF2B5EF4-FFF2-40B4-BE49-F238E27FC236}">
                <a16:creationId xmlns:a16="http://schemas.microsoft.com/office/drawing/2014/main" id="{DB00C5FF-4141-3346-3AEF-0B2CF6A3301A}"/>
              </a:ext>
            </a:extLst>
          </p:cNvPr>
          <p:cNvSpPr>
            <a:spLocks noChangeShapeType="1"/>
          </p:cNvSpPr>
          <p:nvPr/>
        </p:nvSpPr>
        <p:spPr bwMode="auto">
          <a:xfrm flipH="1" flipV="1">
            <a:off x="3429000" y="40386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8" name="Line 35">
            <a:extLst>
              <a:ext uri="{FF2B5EF4-FFF2-40B4-BE49-F238E27FC236}">
                <a16:creationId xmlns:a16="http://schemas.microsoft.com/office/drawing/2014/main" id="{34D73EE4-9140-ACCD-193C-CFCED5EF701F}"/>
              </a:ext>
            </a:extLst>
          </p:cNvPr>
          <p:cNvSpPr>
            <a:spLocks noChangeShapeType="1"/>
          </p:cNvSpPr>
          <p:nvPr/>
        </p:nvSpPr>
        <p:spPr bwMode="auto">
          <a:xfrm flipH="1">
            <a:off x="3429000" y="5257800"/>
            <a:ext cx="12954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89" name="Line 36">
            <a:extLst>
              <a:ext uri="{FF2B5EF4-FFF2-40B4-BE49-F238E27FC236}">
                <a16:creationId xmlns:a16="http://schemas.microsoft.com/office/drawing/2014/main" id="{6C90A746-E666-D7B8-FD98-414C78C90BDA}"/>
              </a:ext>
            </a:extLst>
          </p:cNvPr>
          <p:cNvSpPr>
            <a:spLocks noChangeShapeType="1"/>
          </p:cNvSpPr>
          <p:nvPr/>
        </p:nvSpPr>
        <p:spPr bwMode="auto">
          <a:xfrm>
            <a:off x="2133600" y="5257800"/>
            <a:ext cx="990600" cy="7620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0" name="Line 37">
            <a:extLst>
              <a:ext uri="{FF2B5EF4-FFF2-40B4-BE49-F238E27FC236}">
                <a16:creationId xmlns:a16="http://schemas.microsoft.com/office/drawing/2014/main" id="{40BF712C-03DB-9E3F-BE64-080F582B3803}"/>
              </a:ext>
            </a:extLst>
          </p:cNvPr>
          <p:cNvSpPr>
            <a:spLocks noChangeShapeType="1"/>
          </p:cNvSpPr>
          <p:nvPr/>
        </p:nvSpPr>
        <p:spPr bwMode="auto">
          <a:xfrm flipV="1">
            <a:off x="3429000" y="51054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1" name="Text Box 38">
            <a:extLst>
              <a:ext uri="{FF2B5EF4-FFF2-40B4-BE49-F238E27FC236}">
                <a16:creationId xmlns:a16="http://schemas.microsoft.com/office/drawing/2014/main" id="{7C837616-3884-410E-99C7-991A4C772CBA}"/>
              </a:ext>
            </a:extLst>
          </p:cNvPr>
          <p:cNvSpPr txBox="1">
            <a:spLocks noChangeArrowheads="1"/>
          </p:cNvSpPr>
          <p:nvPr/>
        </p:nvSpPr>
        <p:spPr bwMode="auto">
          <a:xfrm>
            <a:off x="4387850" y="3921126"/>
            <a:ext cx="1441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7</a:t>
            </a:r>
            <a:r>
              <a:rPr lang="en-US" altLang="it-IT" sz="1800"/>
              <a:t>, costo 90</a:t>
            </a:r>
          </a:p>
        </p:txBody>
      </p:sp>
      <p:sp>
        <p:nvSpPr>
          <p:cNvPr id="92192" name="Oval 39">
            <a:extLst>
              <a:ext uri="{FF2B5EF4-FFF2-40B4-BE49-F238E27FC236}">
                <a16:creationId xmlns:a16="http://schemas.microsoft.com/office/drawing/2014/main" id="{24EF5AE2-4AB0-F8D3-2AD0-19CACA3B9FBB}"/>
              </a:ext>
            </a:extLst>
          </p:cNvPr>
          <p:cNvSpPr>
            <a:spLocks noChangeArrowheads="1"/>
          </p:cNvSpPr>
          <p:nvPr/>
        </p:nvSpPr>
        <p:spPr bwMode="auto">
          <a:xfrm>
            <a:off x="7543800" y="36576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3" name="Oval 40">
            <a:extLst>
              <a:ext uri="{FF2B5EF4-FFF2-40B4-BE49-F238E27FC236}">
                <a16:creationId xmlns:a16="http://schemas.microsoft.com/office/drawing/2014/main" id="{E4A6F4B3-688F-2AB5-285E-6F37D3B11E97}"/>
              </a:ext>
            </a:extLst>
          </p:cNvPr>
          <p:cNvSpPr>
            <a:spLocks noChangeArrowheads="1"/>
          </p:cNvSpPr>
          <p:nvPr/>
        </p:nvSpPr>
        <p:spPr bwMode="auto">
          <a:xfrm>
            <a:off x="7543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4" name="Oval 41">
            <a:extLst>
              <a:ext uri="{FF2B5EF4-FFF2-40B4-BE49-F238E27FC236}">
                <a16:creationId xmlns:a16="http://schemas.microsoft.com/office/drawing/2014/main" id="{8BD516B4-40A3-5830-DEBB-A7551E7D2CE6}"/>
              </a:ext>
            </a:extLst>
          </p:cNvPr>
          <p:cNvSpPr>
            <a:spLocks noChangeArrowheads="1"/>
          </p:cNvSpPr>
          <p:nvPr/>
        </p:nvSpPr>
        <p:spPr bwMode="auto">
          <a:xfrm>
            <a:off x="63246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800"/>
              <a:t>A</a:t>
            </a:r>
          </a:p>
        </p:txBody>
      </p:sp>
      <p:sp>
        <p:nvSpPr>
          <p:cNvPr id="92195" name="Oval 42">
            <a:extLst>
              <a:ext uri="{FF2B5EF4-FFF2-40B4-BE49-F238E27FC236}">
                <a16:creationId xmlns:a16="http://schemas.microsoft.com/office/drawing/2014/main" id="{5E7FBAE7-ADF8-7452-643E-CCD6CF57C3C6}"/>
              </a:ext>
            </a:extLst>
          </p:cNvPr>
          <p:cNvSpPr>
            <a:spLocks noChangeArrowheads="1"/>
          </p:cNvSpPr>
          <p:nvPr/>
        </p:nvSpPr>
        <p:spPr bwMode="auto">
          <a:xfrm>
            <a:off x="9067800" y="47244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6" name="Oval 43">
            <a:extLst>
              <a:ext uri="{FF2B5EF4-FFF2-40B4-BE49-F238E27FC236}">
                <a16:creationId xmlns:a16="http://schemas.microsoft.com/office/drawing/2014/main" id="{4B487160-3FB2-1ACF-6D13-16787270A67B}"/>
              </a:ext>
            </a:extLst>
          </p:cNvPr>
          <p:cNvSpPr>
            <a:spLocks noChangeArrowheads="1"/>
          </p:cNvSpPr>
          <p:nvPr/>
        </p:nvSpPr>
        <p:spPr bwMode="auto">
          <a:xfrm>
            <a:off x="7543800" y="5638800"/>
            <a:ext cx="304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92197" name="Line 44">
            <a:extLst>
              <a:ext uri="{FF2B5EF4-FFF2-40B4-BE49-F238E27FC236}">
                <a16:creationId xmlns:a16="http://schemas.microsoft.com/office/drawing/2014/main" id="{87EEA4CD-AB2A-7E63-0540-F1788E3A84FD}"/>
              </a:ext>
            </a:extLst>
          </p:cNvPr>
          <p:cNvSpPr>
            <a:spLocks noChangeShapeType="1"/>
          </p:cNvSpPr>
          <p:nvPr/>
        </p:nvSpPr>
        <p:spPr bwMode="auto">
          <a:xfrm flipV="1">
            <a:off x="6553200" y="3886200"/>
            <a:ext cx="9906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8" name="Line 45">
            <a:extLst>
              <a:ext uri="{FF2B5EF4-FFF2-40B4-BE49-F238E27FC236}">
                <a16:creationId xmlns:a16="http://schemas.microsoft.com/office/drawing/2014/main" id="{02C5A7AE-0ABE-0641-D942-A78DBA42E899}"/>
              </a:ext>
            </a:extLst>
          </p:cNvPr>
          <p:cNvSpPr>
            <a:spLocks noChangeShapeType="1"/>
          </p:cNvSpPr>
          <p:nvPr/>
        </p:nvSpPr>
        <p:spPr bwMode="auto">
          <a:xfrm>
            <a:off x="6553200" y="5029200"/>
            <a:ext cx="9906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199" name="Line 46">
            <a:extLst>
              <a:ext uri="{FF2B5EF4-FFF2-40B4-BE49-F238E27FC236}">
                <a16:creationId xmlns:a16="http://schemas.microsoft.com/office/drawing/2014/main" id="{0AEB0101-85E2-5AF5-1D70-3C110BB5A3AF}"/>
              </a:ext>
            </a:extLst>
          </p:cNvPr>
          <p:cNvSpPr>
            <a:spLocks noChangeShapeType="1"/>
          </p:cNvSpPr>
          <p:nvPr/>
        </p:nvSpPr>
        <p:spPr bwMode="auto">
          <a:xfrm flipH="1" flipV="1">
            <a:off x="7848600" y="3810000"/>
            <a:ext cx="12192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0" name="Line 47">
            <a:extLst>
              <a:ext uri="{FF2B5EF4-FFF2-40B4-BE49-F238E27FC236}">
                <a16:creationId xmlns:a16="http://schemas.microsoft.com/office/drawing/2014/main" id="{6BDF5C0A-3E8A-ABA5-27A3-B0DE6456633E}"/>
              </a:ext>
            </a:extLst>
          </p:cNvPr>
          <p:cNvSpPr>
            <a:spLocks noChangeShapeType="1"/>
          </p:cNvSpPr>
          <p:nvPr/>
        </p:nvSpPr>
        <p:spPr bwMode="auto">
          <a:xfrm flipV="1">
            <a:off x="6629400" y="4876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1" name="Line 48">
            <a:extLst>
              <a:ext uri="{FF2B5EF4-FFF2-40B4-BE49-F238E27FC236}">
                <a16:creationId xmlns:a16="http://schemas.microsoft.com/office/drawing/2014/main" id="{778B8771-E165-4E5F-C542-BAE7CE5D0EF2}"/>
              </a:ext>
            </a:extLst>
          </p:cNvPr>
          <p:cNvSpPr>
            <a:spLocks noChangeShapeType="1"/>
          </p:cNvSpPr>
          <p:nvPr/>
        </p:nvSpPr>
        <p:spPr bwMode="auto">
          <a:xfrm flipV="1">
            <a:off x="7848600" y="5029200"/>
            <a:ext cx="12954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2" name="Line 49">
            <a:extLst>
              <a:ext uri="{FF2B5EF4-FFF2-40B4-BE49-F238E27FC236}">
                <a16:creationId xmlns:a16="http://schemas.microsoft.com/office/drawing/2014/main" id="{5B45ED0A-83F9-3F4C-F7A0-AE9CF3BC417E}"/>
              </a:ext>
            </a:extLst>
          </p:cNvPr>
          <p:cNvSpPr>
            <a:spLocks noChangeShapeType="1"/>
          </p:cNvSpPr>
          <p:nvPr/>
        </p:nvSpPr>
        <p:spPr bwMode="auto">
          <a:xfrm flipV="1">
            <a:off x="7848600" y="4876800"/>
            <a:ext cx="1219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3" name="Line 50">
            <a:extLst>
              <a:ext uri="{FF2B5EF4-FFF2-40B4-BE49-F238E27FC236}">
                <a16:creationId xmlns:a16="http://schemas.microsoft.com/office/drawing/2014/main" id="{28E94410-278F-720D-14A8-75A70B426C19}"/>
              </a:ext>
            </a:extLst>
          </p:cNvPr>
          <p:cNvSpPr>
            <a:spLocks noChangeShapeType="1"/>
          </p:cNvSpPr>
          <p:nvPr/>
        </p:nvSpPr>
        <p:spPr bwMode="auto">
          <a:xfrm flipV="1">
            <a:off x="7696200" y="5029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04" name="Text Box 51">
            <a:extLst>
              <a:ext uri="{FF2B5EF4-FFF2-40B4-BE49-F238E27FC236}">
                <a16:creationId xmlns:a16="http://schemas.microsoft.com/office/drawing/2014/main" id="{0CB2A8BA-5221-7452-56B1-56A8ABDD48F2}"/>
              </a:ext>
            </a:extLst>
          </p:cNvPr>
          <p:cNvSpPr txBox="1">
            <a:spLocks noChangeArrowheads="1"/>
          </p:cNvSpPr>
          <p:nvPr/>
        </p:nvSpPr>
        <p:spPr bwMode="auto">
          <a:xfrm>
            <a:off x="6689725" y="3998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20</a:t>
            </a:r>
          </a:p>
        </p:txBody>
      </p:sp>
      <p:sp>
        <p:nvSpPr>
          <p:cNvPr id="92205" name="Text Box 52">
            <a:extLst>
              <a:ext uri="{FF2B5EF4-FFF2-40B4-BE49-F238E27FC236}">
                <a16:creationId xmlns:a16="http://schemas.microsoft.com/office/drawing/2014/main" id="{1A3D836F-CE7B-7BCD-80EE-180E0A774CBF}"/>
              </a:ext>
            </a:extLst>
          </p:cNvPr>
          <p:cNvSpPr txBox="1">
            <a:spLocks noChangeArrowheads="1"/>
          </p:cNvSpPr>
          <p:nvPr/>
        </p:nvSpPr>
        <p:spPr bwMode="auto">
          <a:xfrm>
            <a:off x="6994525" y="4532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10</a:t>
            </a:r>
          </a:p>
        </p:txBody>
      </p:sp>
      <p:sp>
        <p:nvSpPr>
          <p:cNvPr id="92206" name="Text Box 53">
            <a:extLst>
              <a:ext uri="{FF2B5EF4-FFF2-40B4-BE49-F238E27FC236}">
                <a16:creationId xmlns:a16="http://schemas.microsoft.com/office/drawing/2014/main" id="{B03B29FD-5C4B-699E-14A4-049229AAAE39}"/>
              </a:ext>
            </a:extLst>
          </p:cNvPr>
          <p:cNvSpPr txBox="1">
            <a:spLocks noChangeArrowheads="1"/>
          </p:cNvSpPr>
          <p:nvPr/>
        </p:nvSpPr>
        <p:spPr bwMode="auto">
          <a:xfrm>
            <a:off x="8289925" y="45323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5</a:t>
            </a:r>
          </a:p>
        </p:txBody>
      </p:sp>
      <p:sp>
        <p:nvSpPr>
          <p:cNvPr id="92207" name="Text Box 54">
            <a:extLst>
              <a:ext uri="{FF2B5EF4-FFF2-40B4-BE49-F238E27FC236}">
                <a16:creationId xmlns:a16="http://schemas.microsoft.com/office/drawing/2014/main" id="{924EEE0C-68DC-6028-2E26-E1A3C48D9B85}"/>
              </a:ext>
            </a:extLst>
          </p:cNvPr>
          <p:cNvSpPr txBox="1">
            <a:spLocks noChangeArrowheads="1"/>
          </p:cNvSpPr>
          <p:nvPr/>
        </p:nvSpPr>
        <p:spPr bwMode="auto">
          <a:xfrm>
            <a:off x="8289925" y="3846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30</a:t>
            </a:r>
          </a:p>
        </p:txBody>
      </p:sp>
      <p:sp>
        <p:nvSpPr>
          <p:cNvPr id="92208" name="Text Box 55">
            <a:extLst>
              <a:ext uri="{FF2B5EF4-FFF2-40B4-BE49-F238E27FC236}">
                <a16:creationId xmlns:a16="http://schemas.microsoft.com/office/drawing/2014/main" id="{8007FA1D-858D-9C06-9D57-9C81C644B7C5}"/>
              </a:ext>
            </a:extLst>
          </p:cNvPr>
          <p:cNvSpPr txBox="1">
            <a:spLocks noChangeArrowheads="1"/>
          </p:cNvSpPr>
          <p:nvPr/>
        </p:nvSpPr>
        <p:spPr bwMode="auto">
          <a:xfrm>
            <a:off x="6689725" y="52943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15</a:t>
            </a:r>
          </a:p>
        </p:txBody>
      </p:sp>
      <p:sp>
        <p:nvSpPr>
          <p:cNvPr id="92209" name="Text Box 56">
            <a:extLst>
              <a:ext uri="{FF2B5EF4-FFF2-40B4-BE49-F238E27FC236}">
                <a16:creationId xmlns:a16="http://schemas.microsoft.com/office/drawing/2014/main" id="{708D2322-14EE-C06E-AF45-04F353D37921}"/>
              </a:ext>
            </a:extLst>
          </p:cNvPr>
          <p:cNvSpPr txBox="1">
            <a:spLocks noChangeArrowheads="1"/>
          </p:cNvSpPr>
          <p:nvPr/>
        </p:nvSpPr>
        <p:spPr bwMode="auto">
          <a:xfrm>
            <a:off x="7756525" y="51419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25</a:t>
            </a:r>
          </a:p>
        </p:txBody>
      </p:sp>
      <p:sp>
        <p:nvSpPr>
          <p:cNvPr id="92210" name="Text Box 57">
            <a:extLst>
              <a:ext uri="{FF2B5EF4-FFF2-40B4-BE49-F238E27FC236}">
                <a16:creationId xmlns:a16="http://schemas.microsoft.com/office/drawing/2014/main" id="{F79352CE-1799-23F5-D943-84C28A370058}"/>
              </a:ext>
            </a:extLst>
          </p:cNvPr>
          <p:cNvSpPr txBox="1">
            <a:spLocks noChangeArrowheads="1"/>
          </p:cNvSpPr>
          <p:nvPr/>
        </p:nvSpPr>
        <p:spPr bwMode="auto">
          <a:xfrm>
            <a:off x="8366125" y="5370513"/>
            <a:ext cx="438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40</a:t>
            </a:r>
          </a:p>
        </p:txBody>
      </p:sp>
      <p:sp>
        <p:nvSpPr>
          <p:cNvPr id="92211" name="Text Box 58">
            <a:extLst>
              <a:ext uri="{FF2B5EF4-FFF2-40B4-BE49-F238E27FC236}">
                <a16:creationId xmlns:a16="http://schemas.microsoft.com/office/drawing/2014/main" id="{A623BEBE-2457-1D91-7A1D-88E48E7AE366}"/>
              </a:ext>
            </a:extLst>
          </p:cNvPr>
          <p:cNvSpPr txBox="1">
            <a:spLocks noChangeArrowheads="1"/>
          </p:cNvSpPr>
          <p:nvPr/>
        </p:nvSpPr>
        <p:spPr bwMode="auto">
          <a:xfrm>
            <a:off x="7543800" y="3657601"/>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B</a:t>
            </a:r>
          </a:p>
        </p:txBody>
      </p:sp>
      <p:sp>
        <p:nvSpPr>
          <p:cNvPr id="92212" name="Text Box 59">
            <a:extLst>
              <a:ext uri="{FF2B5EF4-FFF2-40B4-BE49-F238E27FC236}">
                <a16:creationId xmlns:a16="http://schemas.microsoft.com/office/drawing/2014/main" id="{BF004C4B-F843-95B2-7757-0A0879EBA7E3}"/>
              </a:ext>
            </a:extLst>
          </p:cNvPr>
          <p:cNvSpPr txBox="1">
            <a:spLocks noChangeArrowheads="1"/>
          </p:cNvSpPr>
          <p:nvPr/>
        </p:nvSpPr>
        <p:spPr bwMode="auto">
          <a:xfrm>
            <a:off x="7527925" y="46847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C</a:t>
            </a:r>
          </a:p>
        </p:txBody>
      </p:sp>
      <p:sp>
        <p:nvSpPr>
          <p:cNvPr id="92213" name="Text Box 60">
            <a:extLst>
              <a:ext uri="{FF2B5EF4-FFF2-40B4-BE49-F238E27FC236}">
                <a16:creationId xmlns:a16="http://schemas.microsoft.com/office/drawing/2014/main" id="{2E5E4636-6365-B96D-F636-8CE1FD27B3BC}"/>
              </a:ext>
            </a:extLst>
          </p:cNvPr>
          <p:cNvSpPr txBox="1">
            <a:spLocks noChangeArrowheads="1"/>
          </p:cNvSpPr>
          <p:nvPr/>
        </p:nvSpPr>
        <p:spPr bwMode="auto">
          <a:xfrm>
            <a:off x="7527925" y="5599113"/>
            <a:ext cx="34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a:t>
            </a:r>
          </a:p>
        </p:txBody>
      </p:sp>
      <p:sp>
        <p:nvSpPr>
          <p:cNvPr id="92214" name="Text Box 61">
            <a:extLst>
              <a:ext uri="{FF2B5EF4-FFF2-40B4-BE49-F238E27FC236}">
                <a16:creationId xmlns:a16="http://schemas.microsoft.com/office/drawing/2014/main" id="{AEC380A6-8F71-FA0B-5843-901D1B9B0459}"/>
              </a:ext>
            </a:extLst>
          </p:cNvPr>
          <p:cNvSpPr txBox="1">
            <a:spLocks noChangeArrowheads="1"/>
          </p:cNvSpPr>
          <p:nvPr/>
        </p:nvSpPr>
        <p:spPr bwMode="auto">
          <a:xfrm>
            <a:off x="9051925" y="4684713"/>
            <a:ext cx="336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E</a:t>
            </a:r>
          </a:p>
        </p:txBody>
      </p:sp>
      <p:sp>
        <p:nvSpPr>
          <p:cNvPr id="92215" name="Line 62">
            <a:extLst>
              <a:ext uri="{FF2B5EF4-FFF2-40B4-BE49-F238E27FC236}">
                <a16:creationId xmlns:a16="http://schemas.microsoft.com/office/drawing/2014/main" id="{2573014C-5978-B30A-B231-E635B06E1103}"/>
              </a:ext>
            </a:extLst>
          </p:cNvPr>
          <p:cNvSpPr>
            <a:spLocks noChangeShapeType="1"/>
          </p:cNvSpPr>
          <p:nvPr/>
        </p:nvSpPr>
        <p:spPr bwMode="auto">
          <a:xfrm flipV="1">
            <a:off x="7848600" y="4876800"/>
            <a:ext cx="12192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6" name="Line 63">
            <a:extLst>
              <a:ext uri="{FF2B5EF4-FFF2-40B4-BE49-F238E27FC236}">
                <a16:creationId xmlns:a16="http://schemas.microsoft.com/office/drawing/2014/main" id="{87DDBE9B-13D0-71B3-8D3E-B20E7D9A7140}"/>
              </a:ext>
            </a:extLst>
          </p:cNvPr>
          <p:cNvSpPr>
            <a:spLocks noChangeShapeType="1"/>
          </p:cNvSpPr>
          <p:nvPr/>
        </p:nvSpPr>
        <p:spPr bwMode="auto">
          <a:xfrm flipV="1">
            <a:off x="6629400" y="4876800"/>
            <a:ext cx="9144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7" name="Line 64">
            <a:extLst>
              <a:ext uri="{FF2B5EF4-FFF2-40B4-BE49-F238E27FC236}">
                <a16:creationId xmlns:a16="http://schemas.microsoft.com/office/drawing/2014/main" id="{A6E8E0FA-337F-76F2-6BD0-BAA76F9D4E3F}"/>
              </a:ext>
            </a:extLst>
          </p:cNvPr>
          <p:cNvSpPr>
            <a:spLocks noChangeShapeType="1"/>
          </p:cNvSpPr>
          <p:nvPr/>
        </p:nvSpPr>
        <p:spPr bwMode="auto">
          <a:xfrm flipH="1" flipV="1">
            <a:off x="7848600" y="3810000"/>
            <a:ext cx="1219200" cy="9144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8" name="Line 65">
            <a:extLst>
              <a:ext uri="{FF2B5EF4-FFF2-40B4-BE49-F238E27FC236}">
                <a16:creationId xmlns:a16="http://schemas.microsoft.com/office/drawing/2014/main" id="{861A5E44-C0D9-8BB6-6C0E-9591BEE4EFC0}"/>
              </a:ext>
            </a:extLst>
          </p:cNvPr>
          <p:cNvSpPr>
            <a:spLocks noChangeShapeType="1"/>
          </p:cNvSpPr>
          <p:nvPr/>
        </p:nvSpPr>
        <p:spPr bwMode="auto">
          <a:xfrm flipV="1">
            <a:off x="7696200" y="5029200"/>
            <a:ext cx="0" cy="609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2219" name="Text Box 67">
            <a:extLst>
              <a:ext uri="{FF2B5EF4-FFF2-40B4-BE49-F238E27FC236}">
                <a16:creationId xmlns:a16="http://schemas.microsoft.com/office/drawing/2014/main" id="{5DFC5280-9FCF-0BC6-639A-FC4F12033775}"/>
              </a:ext>
            </a:extLst>
          </p:cNvPr>
          <p:cNvSpPr txBox="1">
            <a:spLocks noChangeArrowheads="1"/>
          </p:cNvSpPr>
          <p:nvPr/>
        </p:nvSpPr>
        <p:spPr bwMode="auto">
          <a:xfrm>
            <a:off x="9042400" y="3886201"/>
            <a:ext cx="13985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T</a:t>
            </a:r>
            <a:r>
              <a:rPr lang="en-US" altLang="it-IT" sz="1800" baseline="-25000"/>
              <a:t>4</a:t>
            </a:r>
            <a:r>
              <a:rPr lang="en-US" altLang="it-IT" sz="1800"/>
              <a:t>, costo 70</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Tabu search</a:t>
            </a:r>
            <a:endParaRPr lang="en-US" dirty="0"/>
          </a:p>
        </p:txBody>
      </p:sp>
    </p:spTree>
    <p:extLst>
      <p:ext uri="{BB962C8B-B14F-4D97-AF65-F5344CB8AC3E}">
        <p14:creationId xmlns:p14="http://schemas.microsoft.com/office/powerpoint/2010/main" val="1047265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967A02-7D5A-8D4A-7278-582BB9EC85FA}"/>
              </a:ext>
            </a:extLst>
          </p:cNvPr>
          <p:cNvPicPr>
            <a:picLocks noChangeAspect="1"/>
          </p:cNvPicPr>
          <p:nvPr/>
        </p:nvPicPr>
        <p:blipFill>
          <a:blip r:embed="rId2"/>
          <a:stretch>
            <a:fillRect/>
          </a:stretch>
        </p:blipFill>
        <p:spPr>
          <a:xfrm>
            <a:off x="0" y="589422"/>
            <a:ext cx="12192000" cy="5679155"/>
          </a:xfrm>
          <a:prstGeom prst="rect">
            <a:avLst/>
          </a:prstGeom>
        </p:spPr>
      </p:pic>
    </p:spTree>
    <p:extLst>
      <p:ext uri="{BB962C8B-B14F-4D97-AF65-F5344CB8AC3E}">
        <p14:creationId xmlns:p14="http://schemas.microsoft.com/office/powerpoint/2010/main" val="1662853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3E97EC-2A3E-7E0C-2863-584FD0669F27}"/>
              </a:ext>
            </a:extLst>
          </p:cNvPr>
          <p:cNvPicPr>
            <a:picLocks noChangeAspect="1"/>
          </p:cNvPicPr>
          <p:nvPr/>
        </p:nvPicPr>
        <p:blipFill>
          <a:blip r:embed="rId2"/>
          <a:stretch>
            <a:fillRect/>
          </a:stretch>
        </p:blipFill>
        <p:spPr>
          <a:xfrm>
            <a:off x="0" y="469044"/>
            <a:ext cx="12192000" cy="5919912"/>
          </a:xfrm>
          <a:prstGeom prst="rect">
            <a:avLst/>
          </a:prstGeom>
        </p:spPr>
      </p:pic>
    </p:spTree>
    <p:extLst>
      <p:ext uri="{BB962C8B-B14F-4D97-AF65-F5344CB8AC3E}">
        <p14:creationId xmlns:p14="http://schemas.microsoft.com/office/powerpoint/2010/main" val="36634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(2/3)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p:txBody>
          <a:bodyPr/>
          <a:lstStyle/>
          <a:p>
            <a:r>
              <a:rPr lang="en-US" dirty="0" err="1"/>
              <a:t>Modello</a:t>
            </a:r>
            <a:r>
              <a:rPr lang="en-US" dirty="0"/>
              <a:t> </a:t>
            </a:r>
            <a:r>
              <a:rPr lang="en-US" dirty="0" err="1"/>
              <a:t>simmetrico</a:t>
            </a:r>
            <a:r>
              <a:rPr lang="en-US" dirty="0"/>
              <a:t> S-TSPPD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a:xfrm>
            <a:off x="839788" y="2505075"/>
            <a:ext cx="5157787" cy="1519529"/>
          </a:xfrm>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pic>
        <p:nvPicPr>
          <p:cNvPr id="7" name="Picture 6">
            <a:extLst>
              <a:ext uri="{FF2B5EF4-FFF2-40B4-BE49-F238E27FC236}">
                <a16:creationId xmlns:a16="http://schemas.microsoft.com/office/drawing/2014/main" id="{3B81EC19-C53A-07BE-472D-F6EB51B87CCE}"/>
              </a:ext>
            </a:extLst>
          </p:cNvPr>
          <p:cNvPicPr>
            <a:picLocks noChangeAspect="1"/>
          </p:cNvPicPr>
          <p:nvPr/>
        </p:nvPicPr>
        <p:blipFill>
          <a:blip r:embed="rId2"/>
          <a:stretch>
            <a:fillRect/>
          </a:stretch>
        </p:blipFill>
        <p:spPr>
          <a:xfrm>
            <a:off x="836612" y="4535701"/>
            <a:ext cx="4503693" cy="500410"/>
          </a:xfrm>
          <a:prstGeom prst="rect">
            <a:avLst/>
          </a:prstGeom>
        </p:spPr>
      </p:pic>
      <p:sp>
        <p:nvSpPr>
          <p:cNvPr id="9" name="TextBox 8">
            <a:extLst>
              <a:ext uri="{FF2B5EF4-FFF2-40B4-BE49-F238E27FC236}">
                <a16:creationId xmlns:a16="http://schemas.microsoft.com/office/drawing/2014/main" id="{C47F57BE-97A4-CC0E-F685-2E8C375C1B00}"/>
              </a:ext>
            </a:extLst>
          </p:cNvPr>
          <p:cNvSpPr txBox="1"/>
          <p:nvPr/>
        </p:nvSpPr>
        <p:spPr>
          <a:xfrm>
            <a:off x="6453609" y="4601240"/>
            <a:ext cx="3788228" cy="369332"/>
          </a:xfrm>
          <a:prstGeom prst="rect">
            <a:avLst/>
          </a:prstGeom>
          <a:noFill/>
        </p:spPr>
        <p:txBody>
          <a:bodyPr wrap="square">
            <a:spAutoFit/>
          </a:bodyPr>
          <a:lstStyle/>
          <a:p>
            <a:r>
              <a:rPr lang="en-US" dirty="0"/>
              <a:t>In </a:t>
            </a:r>
            <a:r>
              <a:rPr lang="en-US" dirty="0" err="1"/>
              <a:t>ogni</a:t>
            </a:r>
            <a:r>
              <a:rPr lang="en-US" dirty="0"/>
              <a:t> </a:t>
            </a:r>
            <a:r>
              <a:rPr lang="en-US" dirty="0" err="1"/>
              <a:t>nodo</a:t>
            </a:r>
            <a:r>
              <a:rPr lang="en-US" dirty="0"/>
              <a:t> solo </a:t>
            </a:r>
            <a:r>
              <a:rPr lang="en-US" dirty="0" err="1"/>
              <a:t>incidenti</a:t>
            </a:r>
            <a:r>
              <a:rPr lang="en-US" dirty="0"/>
              <a:t> solo 2 </a:t>
            </a:r>
            <a:r>
              <a:rPr lang="en-US" dirty="0" err="1"/>
              <a:t>archi</a:t>
            </a:r>
            <a:endParaRPr lang="en-US" dirty="0"/>
          </a:p>
        </p:txBody>
      </p:sp>
      <p:cxnSp>
        <p:nvCxnSpPr>
          <p:cNvPr id="11" name="Straight Arrow Connector 10">
            <a:extLst>
              <a:ext uri="{FF2B5EF4-FFF2-40B4-BE49-F238E27FC236}">
                <a16:creationId xmlns:a16="http://schemas.microsoft.com/office/drawing/2014/main" id="{980E4638-74E5-35B0-660C-816CEC576E6B}"/>
              </a:ext>
            </a:extLst>
          </p:cNvPr>
          <p:cNvCxnSpPr>
            <a:stCxn id="7" idx="3"/>
            <a:endCxn id="9" idx="1"/>
          </p:cNvCxnSpPr>
          <p:nvPr/>
        </p:nvCxnSpPr>
        <p:spPr>
          <a:xfrm>
            <a:off x="5340305" y="4785906"/>
            <a:ext cx="11133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302DE9C-3D1D-548F-24B0-B5B2A6536462}"/>
              </a:ext>
            </a:extLst>
          </p:cNvPr>
          <p:cNvSpPr txBox="1"/>
          <p:nvPr/>
        </p:nvSpPr>
        <p:spPr>
          <a:xfrm>
            <a:off x="6453609" y="5023657"/>
            <a:ext cx="5865909" cy="1200329"/>
          </a:xfrm>
          <a:prstGeom prst="rect">
            <a:avLst/>
          </a:prstGeom>
          <a:noFill/>
        </p:spPr>
        <p:txBody>
          <a:bodyPr wrap="square">
            <a:spAutoFit/>
          </a:bodyPr>
          <a:lstStyle/>
          <a:p>
            <a:r>
              <a:rPr lang="en-US" dirty="0"/>
              <a:t>Per </a:t>
            </a:r>
            <a:r>
              <a:rPr lang="en-US" dirty="0" err="1"/>
              <a:t>ogni</a:t>
            </a:r>
            <a:r>
              <a:rPr lang="en-US" dirty="0"/>
              <a:t> modo </a:t>
            </a:r>
            <a:r>
              <a:rPr lang="en-US" dirty="0" err="1"/>
              <a:t>che</a:t>
            </a:r>
            <a:r>
              <a:rPr lang="en-US" dirty="0"/>
              <a:t> ho di divider I 2 </a:t>
            </a:r>
            <a:r>
              <a:rPr lang="en-US" dirty="0" err="1"/>
              <a:t>sottoinsiemi</a:t>
            </a:r>
            <a:r>
              <a:rPr lang="en-US" dirty="0"/>
              <a:t> (</a:t>
            </a:r>
            <a:r>
              <a:rPr lang="en-US" dirty="0" err="1"/>
              <a:t>cioè</a:t>
            </a:r>
            <a:r>
              <a:rPr lang="en-US" dirty="0"/>
              <a:t> per </a:t>
            </a:r>
            <a:r>
              <a:rPr lang="en-US" dirty="0" err="1"/>
              <a:t>ogni</a:t>
            </a:r>
            <a:r>
              <a:rPr lang="en-US" dirty="0"/>
              <a:t> </a:t>
            </a:r>
            <a:r>
              <a:rPr lang="en-US" dirty="0" err="1"/>
              <a:t>taglio</a:t>
            </a:r>
            <a:r>
              <a:rPr lang="en-US" dirty="0"/>
              <a:t>). Se </a:t>
            </a:r>
            <a:r>
              <a:rPr lang="en-US" dirty="0" err="1"/>
              <a:t>coloro</a:t>
            </a:r>
            <a:r>
              <a:rPr lang="en-US" dirty="0"/>
              <a:t> </a:t>
            </a:r>
            <a:r>
              <a:rPr lang="en-US" dirty="0" err="1"/>
              <a:t>arbitrariamente</a:t>
            </a:r>
            <a:r>
              <a:rPr lang="en-US" dirty="0"/>
              <a:t> </a:t>
            </a:r>
            <a:r>
              <a:rPr lang="en-US" dirty="0" err="1"/>
              <a:t>i</a:t>
            </a:r>
            <a:r>
              <a:rPr lang="en-US" dirty="0"/>
              <a:t> nodi del </a:t>
            </a:r>
            <a:r>
              <a:rPr lang="en-US" dirty="0" err="1"/>
              <a:t>mio</a:t>
            </a:r>
            <a:r>
              <a:rPr lang="en-US" dirty="0"/>
              <a:t> </a:t>
            </a:r>
            <a:r>
              <a:rPr lang="en-US" dirty="0" err="1"/>
              <a:t>grafo</a:t>
            </a:r>
            <a:r>
              <a:rPr lang="en-US" dirty="0"/>
              <a:t> con </a:t>
            </a:r>
            <a:r>
              <a:rPr lang="en-US" dirty="0" err="1"/>
              <a:t>colore</a:t>
            </a:r>
            <a:r>
              <a:rPr lang="en-US" dirty="0"/>
              <a:t> </a:t>
            </a:r>
            <a:r>
              <a:rPr lang="en-US" dirty="0" err="1"/>
              <a:t>nero</a:t>
            </a:r>
            <a:r>
              <a:rPr lang="en-US" dirty="0"/>
              <a:t> e </a:t>
            </a:r>
            <a:r>
              <a:rPr lang="en-US" dirty="0" err="1"/>
              <a:t>bianco</a:t>
            </a:r>
            <a:r>
              <a:rPr lang="en-US" dirty="0"/>
              <a:t> </a:t>
            </a:r>
            <a:r>
              <a:rPr lang="en-US" dirty="0" err="1"/>
              <a:t>allora</a:t>
            </a:r>
            <a:r>
              <a:rPr lang="en-US" dirty="0"/>
              <a:t> </a:t>
            </a:r>
            <a:r>
              <a:rPr lang="en-US" dirty="0" err="1"/>
              <a:t>vedo</a:t>
            </a:r>
            <a:r>
              <a:rPr lang="en-US" dirty="0"/>
              <a:t> </a:t>
            </a:r>
            <a:r>
              <a:rPr lang="en-US" dirty="0" err="1"/>
              <a:t>che</a:t>
            </a:r>
            <a:r>
              <a:rPr lang="en-US" dirty="0"/>
              <a:t> per </a:t>
            </a:r>
            <a:r>
              <a:rPr lang="en-US" dirty="0" err="1"/>
              <a:t>avere</a:t>
            </a:r>
            <a:r>
              <a:rPr lang="en-US" dirty="0"/>
              <a:t> un </a:t>
            </a:r>
            <a:r>
              <a:rPr lang="en-US" dirty="0" err="1"/>
              <a:t>ciclo</a:t>
            </a:r>
            <a:r>
              <a:rPr lang="en-US" dirty="0"/>
              <a:t> devo </a:t>
            </a:r>
            <a:r>
              <a:rPr lang="en-US" dirty="0" err="1"/>
              <a:t>avere</a:t>
            </a:r>
            <a:r>
              <a:rPr lang="en-US" dirty="0"/>
              <a:t> un </a:t>
            </a:r>
            <a:r>
              <a:rPr lang="en-US" dirty="0" err="1"/>
              <a:t>numero</a:t>
            </a:r>
            <a:r>
              <a:rPr lang="en-US" dirty="0"/>
              <a:t> di </a:t>
            </a:r>
            <a:r>
              <a:rPr lang="en-US" dirty="0" err="1"/>
              <a:t>archi</a:t>
            </a:r>
            <a:r>
              <a:rPr lang="en-US" dirty="0"/>
              <a:t> </a:t>
            </a:r>
            <a:r>
              <a:rPr lang="en-US" dirty="0" err="1"/>
              <a:t>incidenti</a:t>
            </a:r>
            <a:r>
              <a:rPr lang="en-US" dirty="0"/>
              <a:t> </a:t>
            </a:r>
            <a:r>
              <a:rPr lang="en-US" dirty="0" err="1"/>
              <a:t>nel</a:t>
            </a:r>
            <a:r>
              <a:rPr lang="en-US" dirty="0"/>
              <a:t> </a:t>
            </a:r>
            <a:r>
              <a:rPr lang="en-US" dirty="0" err="1"/>
              <a:t>taglio</a:t>
            </a:r>
            <a:r>
              <a:rPr lang="en-US" dirty="0"/>
              <a:t> &gt;=2</a:t>
            </a:r>
          </a:p>
        </p:txBody>
      </p:sp>
      <p:pic>
        <p:nvPicPr>
          <p:cNvPr id="15" name="Picture 14">
            <a:extLst>
              <a:ext uri="{FF2B5EF4-FFF2-40B4-BE49-F238E27FC236}">
                <a16:creationId xmlns:a16="http://schemas.microsoft.com/office/drawing/2014/main" id="{5984100E-1297-2E95-23CF-CD1AC9CBE9E4}"/>
              </a:ext>
            </a:extLst>
          </p:cNvPr>
          <p:cNvPicPr>
            <a:picLocks noChangeAspect="1"/>
          </p:cNvPicPr>
          <p:nvPr/>
        </p:nvPicPr>
        <p:blipFill>
          <a:blip r:embed="rId3"/>
          <a:stretch>
            <a:fillRect/>
          </a:stretch>
        </p:blipFill>
        <p:spPr>
          <a:xfrm>
            <a:off x="836612" y="5428532"/>
            <a:ext cx="4503693" cy="390577"/>
          </a:xfrm>
          <a:prstGeom prst="rect">
            <a:avLst/>
          </a:prstGeom>
        </p:spPr>
      </p:pic>
      <p:cxnSp>
        <p:nvCxnSpPr>
          <p:cNvPr id="17" name="Straight Arrow Connector 16">
            <a:extLst>
              <a:ext uri="{FF2B5EF4-FFF2-40B4-BE49-F238E27FC236}">
                <a16:creationId xmlns:a16="http://schemas.microsoft.com/office/drawing/2014/main" id="{A234DA2C-D0E2-D79B-8285-DC4A6481E9DD}"/>
              </a:ext>
            </a:extLst>
          </p:cNvPr>
          <p:cNvCxnSpPr>
            <a:stCxn id="15" idx="3"/>
            <a:endCxn id="13" idx="1"/>
          </p:cNvCxnSpPr>
          <p:nvPr/>
        </p:nvCxnSpPr>
        <p:spPr>
          <a:xfrm>
            <a:off x="5340305" y="5623821"/>
            <a:ext cx="11133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D0C92B7-A962-1766-3CFB-4051DBEEF624}"/>
              </a:ext>
            </a:extLst>
          </p:cNvPr>
          <p:cNvSpPr txBox="1"/>
          <p:nvPr/>
        </p:nvSpPr>
        <p:spPr>
          <a:xfrm>
            <a:off x="702842" y="6497770"/>
            <a:ext cx="10139330" cy="369332"/>
          </a:xfrm>
          <a:prstGeom prst="rect">
            <a:avLst/>
          </a:prstGeom>
          <a:noFill/>
        </p:spPr>
        <p:txBody>
          <a:bodyPr wrap="square">
            <a:spAutoFit/>
          </a:bodyPr>
          <a:lstStyle/>
          <a:p>
            <a:r>
              <a:rPr lang="en-US" dirty="0"/>
              <a:t>È </a:t>
            </a:r>
            <a:r>
              <a:rPr lang="en-US" dirty="0" err="1"/>
              <a:t>una</a:t>
            </a:r>
            <a:r>
              <a:rPr lang="en-US" dirty="0"/>
              <a:t> </a:t>
            </a:r>
            <a:r>
              <a:rPr lang="en-US" dirty="0" err="1"/>
              <a:t>formulazione</a:t>
            </a:r>
            <a:r>
              <a:rPr lang="en-US" dirty="0"/>
              <a:t> </a:t>
            </a:r>
            <a:r>
              <a:rPr lang="en-US" dirty="0" err="1"/>
              <a:t>che</a:t>
            </a:r>
            <a:r>
              <a:rPr lang="en-US" dirty="0"/>
              <a:t> pone </a:t>
            </a:r>
            <a:r>
              <a:rPr lang="en-US" dirty="0" err="1"/>
              <a:t>dei</a:t>
            </a:r>
            <a:r>
              <a:rPr lang="en-US" dirty="0"/>
              <a:t> problem per il gran </a:t>
            </a:r>
            <a:r>
              <a:rPr lang="en-US" dirty="0" err="1"/>
              <a:t>numero</a:t>
            </a:r>
            <a:r>
              <a:rPr lang="en-US" dirty="0"/>
              <a:t> di </a:t>
            </a:r>
            <a:r>
              <a:rPr lang="en-US" dirty="0" err="1"/>
              <a:t>vincoli</a:t>
            </a:r>
            <a:r>
              <a:rPr lang="en-US" dirty="0"/>
              <a:t>, ma a </a:t>
            </a:r>
            <a:r>
              <a:rPr lang="en-US" dirty="0" err="1"/>
              <a:t>noi</a:t>
            </a:r>
            <a:r>
              <a:rPr lang="en-US" dirty="0"/>
              <a:t> non </a:t>
            </a:r>
            <a:r>
              <a:rPr lang="en-US" dirty="0" err="1"/>
              <a:t>interessa</a:t>
            </a:r>
            <a:r>
              <a:rPr lang="en-US" dirty="0"/>
              <a:t>.. </a:t>
            </a:r>
          </a:p>
        </p:txBody>
      </p:sp>
      <p:pic>
        <p:nvPicPr>
          <p:cNvPr id="21" name="Picture 20">
            <a:extLst>
              <a:ext uri="{FF2B5EF4-FFF2-40B4-BE49-F238E27FC236}">
                <a16:creationId xmlns:a16="http://schemas.microsoft.com/office/drawing/2014/main" id="{62AC8109-CBDB-0E27-65E5-5C09BB6099E1}"/>
              </a:ext>
            </a:extLst>
          </p:cNvPr>
          <p:cNvPicPr>
            <a:picLocks noChangeAspect="1"/>
          </p:cNvPicPr>
          <p:nvPr/>
        </p:nvPicPr>
        <p:blipFill>
          <a:blip r:embed="rId4"/>
          <a:stretch>
            <a:fillRect/>
          </a:stretch>
        </p:blipFill>
        <p:spPr>
          <a:xfrm>
            <a:off x="836612" y="6193056"/>
            <a:ext cx="3172751" cy="282975"/>
          </a:xfrm>
          <a:prstGeom prst="rect">
            <a:avLst/>
          </a:prstGeom>
        </p:spPr>
      </p:pic>
      <p:pic>
        <p:nvPicPr>
          <p:cNvPr id="23" name="Picture 22">
            <a:extLst>
              <a:ext uri="{FF2B5EF4-FFF2-40B4-BE49-F238E27FC236}">
                <a16:creationId xmlns:a16="http://schemas.microsoft.com/office/drawing/2014/main" id="{142F8543-592E-F234-73D1-50553DFF894E}"/>
              </a:ext>
            </a:extLst>
          </p:cNvPr>
          <p:cNvPicPr>
            <a:picLocks noChangeAspect="1"/>
          </p:cNvPicPr>
          <p:nvPr/>
        </p:nvPicPr>
        <p:blipFill>
          <a:blip r:embed="rId5"/>
          <a:stretch>
            <a:fillRect/>
          </a:stretch>
        </p:blipFill>
        <p:spPr>
          <a:xfrm>
            <a:off x="718800" y="2850349"/>
            <a:ext cx="5053707" cy="1663613"/>
          </a:xfrm>
          <a:prstGeom prst="rect">
            <a:avLst/>
          </a:prstGeom>
        </p:spPr>
      </p:pic>
    </p:spTree>
    <p:extLst>
      <p:ext uri="{BB962C8B-B14F-4D97-AF65-F5344CB8AC3E}">
        <p14:creationId xmlns:p14="http://schemas.microsoft.com/office/powerpoint/2010/main" val="25360757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5B0022-0BA3-B05E-2D1B-332E93DBDE32}"/>
              </a:ext>
            </a:extLst>
          </p:cNvPr>
          <p:cNvPicPr>
            <a:picLocks noChangeAspect="1"/>
          </p:cNvPicPr>
          <p:nvPr/>
        </p:nvPicPr>
        <p:blipFill>
          <a:blip r:embed="rId2"/>
          <a:stretch>
            <a:fillRect/>
          </a:stretch>
        </p:blipFill>
        <p:spPr>
          <a:xfrm>
            <a:off x="0" y="249813"/>
            <a:ext cx="12192000" cy="6358374"/>
          </a:xfrm>
          <a:prstGeom prst="rect">
            <a:avLst/>
          </a:prstGeom>
        </p:spPr>
      </p:pic>
    </p:spTree>
    <p:extLst>
      <p:ext uri="{BB962C8B-B14F-4D97-AF65-F5344CB8AC3E}">
        <p14:creationId xmlns:p14="http://schemas.microsoft.com/office/powerpoint/2010/main" val="3207006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3E0C9ABE-98CD-0989-7841-247F3AE9C98D}"/>
              </a:ext>
            </a:extLst>
          </p:cNvPr>
          <p:cNvSpPr>
            <a:spLocks noGrp="1" noChangeArrowheads="1"/>
          </p:cNvSpPr>
          <p:nvPr>
            <p:ph type="title"/>
          </p:nvPr>
        </p:nvSpPr>
        <p:spPr>
          <a:xfrm>
            <a:off x="1905000" y="0"/>
            <a:ext cx="8229600" cy="1066800"/>
          </a:xfrm>
        </p:spPr>
        <p:txBody>
          <a:bodyPr/>
          <a:lstStyle/>
          <a:p>
            <a:pPr eaLnBrk="1" hangingPunct="1">
              <a:defRPr/>
            </a:pPr>
            <a:r>
              <a:rPr lang="en-US" altLang="it-IT" dirty="0">
                <a:solidFill>
                  <a:srgbClr val="0066FF"/>
                </a:solidFill>
                <a:effectLst>
                  <a:outerShdw blurRad="38100" dist="38100" dir="2700000" algn="tl">
                    <a:srgbClr val="C0C0C0"/>
                  </a:outerShdw>
                </a:effectLst>
              </a:rPr>
              <a:t>Simulated Annealing</a:t>
            </a:r>
            <a:br>
              <a:rPr lang="en-US" altLang="it-IT" dirty="0"/>
            </a:br>
            <a:r>
              <a:rPr lang="en-US" altLang="it-IT" sz="2400" dirty="0">
                <a:solidFill>
                  <a:srgbClr val="33CC33"/>
                </a:solidFill>
              </a:rPr>
              <a:t>[Kirkpatrick, </a:t>
            </a:r>
            <a:r>
              <a:rPr lang="en-US" altLang="it-IT" sz="2400" dirty="0" err="1">
                <a:solidFill>
                  <a:srgbClr val="33CC33"/>
                </a:solidFill>
              </a:rPr>
              <a:t>Gelatt</a:t>
            </a:r>
            <a:r>
              <a:rPr lang="en-US" altLang="it-IT" sz="2400" dirty="0">
                <a:solidFill>
                  <a:srgbClr val="33CC33"/>
                </a:solidFill>
              </a:rPr>
              <a:t>, </a:t>
            </a:r>
            <a:r>
              <a:rPr lang="en-US" altLang="it-IT" sz="2400" dirty="0" err="1">
                <a:solidFill>
                  <a:srgbClr val="33CC33"/>
                </a:solidFill>
              </a:rPr>
              <a:t>Vecchi</a:t>
            </a:r>
            <a:r>
              <a:rPr lang="en-US" altLang="it-IT" sz="2400" dirty="0">
                <a:solidFill>
                  <a:srgbClr val="33CC33"/>
                </a:solidFill>
              </a:rPr>
              <a:t> 1983]</a:t>
            </a:r>
          </a:p>
        </p:txBody>
      </p:sp>
      <p:sp>
        <p:nvSpPr>
          <p:cNvPr id="138243" name="Rectangle 3">
            <a:extLst>
              <a:ext uri="{FF2B5EF4-FFF2-40B4-BE49-F238E27FC236}">
                <a16:creationId xmlns:a16="http://schemas.microsoft.com/office/drawing/2014/main" id="{EB157B31-6410-19FC-65EB-BA8B1CA7F43C}"/>
              </a:ext>
            </a:extLst>
          </p:cNvPr>
          <p:cNvSpPr>
            <a:spLocks noGrp="1" noChangeArrowheads="1"/>
          </p:cNvSpPr>
          <p:nvPr>
            <p:ph type="body" idx="1"/>
          </p:nvPr>
        </p:nvSpPr>
        <p:spPr>
          <a:xfrm>
            <a:off x="1524000" y="1143000"/>
            <a:ext cx="9144000" cy="5638800"/>
          </a:xfrm>
        </p:spPr>
        <p:txBody>
          <a:bodyPr>
            <a:normAutofit lnSpcReduction="10000"/>
          </a:bodyPr>
          <a:lstStyle/>
          <a:p>
            <a:pPr algn="ctr" eaLnBrk="1" hangingPunct="1">
              <a:lnSpc>
                <a:spcPct val="80000"/>
              </a:lnSpc>
              <a:buFontTx/>
              <a:buNone/>
              <a:defRPr/>
            </a:pPr>
            <a:r>
              <a:rPr lang="en-US" altLang="it-IT" sz="1800" i="1" dirty="0">
                <a:solidFill>
                  <a:srgbClr val="008000"/>
                </a:solidFill>
              </a:rPr>
              <a:t>Una LS </a:t>
            </a:r>
            <a:r>
              <a:rPr lang="en-US" altLang="it-IT" sz="1800" i="1" dirty="0" err="1">
                <a:solidFill>
                  <a:srgbClr val="008000"/>
                </a:solidFill>
              </a:rPr>
              <a:t>randomizzata</a:t>
            </a:r>
            <a:r>
              <a:rPr lang="en-US" altLang="it-IT" sz="1800" i="1" dirty="0">
                <a:solidFill>
                  <a:srgbClr val="008000"/>
                </a:solidFill>
              </a:rPr>
              <a:t> in cui </a:t>
            </a:r>
            <a:r>
              <a:rPr lang="en-US" altLang="it-IT" sz="1800" i="1" dirty="0" err="1">
                <a:solidFill>
                  <a:srgbClr val="008000"/>
                </a:solidFill>
              </a:rPr>
              <a:t>l’accettazione</a:t>
            </a:r>
            <a:r>
              <a:rPr lang="en-US" altLang="it-IT" sz="1800" i="1" dirty="0">
                <a:solidFill>
                  <a:srgbClr val="008000"/>
                </a:solidFill>
              </a:rPr>
              <a:t> di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soluzione</a:t>
            </a:r>
            <a:r>
              <a:rPr lang="en-US" altLang="it-IT" sz="1800" i="1" dirty="0">
                <a:solidFill>
                  <a:srgbClr val="008000"/>
                </a:solidFill>
              </a:rPr>
              <a:t> </a:t>
            </a:r>
            <a:r>
              <a:rPr lang="en-US" altLang="it-IT" sz="1800" i="1" dirty="0" err="1">
                <a:solidFill>
                  <a:srgbClr val="008000"/>
                </a:solidFill>
              </a:rPr>
              <a:t>peggiore</a:t>
            </a:r>
            <a:r>
              <a:rPr lang="en-US" altLang="it-IT" sz="1800" i="1" dirty="0">
                <a:solidFill>
                  <a:srgbClr val="008000"/>
                </a:solidFill>
              </a:rPr>
              <a:t> è </a:t>
            </a:r>
            <a:r>
              <a:rPr lang="en-US" altLang="it-IT" sz="1800" i="1" dirty="0" err="1">
                <a:solidFill>
                  <a:srgbClr val="008000"/>
                </a:solidFill>
              </a:rPr>
              <a:t>regolata</a:t>
            </a:r>
            <a:r>
              <a:rPr lang="en-US" altLang="it-IT" sz="1800" i="1" dirty="0">
                <a:solidFill>
                  <a:srgbClr val="008000"/>
                </a:solidFill>
              </a:rPr>
              <a:t> 	secondo </a:t>
            </a:r>
            <a:r>
              <a:rPr lang="en-US" altLang="it-IT" sz="1800" i="1" dirty="0" err="1">
                <a:solidFill>
                  <a:srgbClr val="008000"/>
                </a:solidFill>
              </a:rPr>
              <a:t>una</a:t>
            </a:r>
            <a:r>
              <a:rPr lang="en-US" altLang="it-IT" sz="1800" i="1" dirty="0">
                <a:solidFill>
                  <a:srgbClr val="008000"/>
                </a:solidFill>
              </a:rPr>
              <a:t> </a:t>
            </a:r>
            <a:r>
              <a:rPr lang="en-US" altLang="it-IT" sz="1800" i="1" dirty="0" err="1">
                <a:solidFill>
                  <a:srgbClr val="008000"/>
                </a:solidFill>
              </a:rPr>
              <a:t>legge</a:t>
            </a:r>
            <a:r>
              <a:rPr lang="en-US" altLang="it-IT" sz="1800" i="1" dirty="0">
                <a:solidFill>
                  <a:srgbClr val="008000"/>
                </a:solidFill>
              </a:rPr>
              <a:t> </a:t>
            </a:r>
            <a:r>
              <a:rPr lang="en-US" altLang="it-IT" sz="1800" i="1" dirty="0" err="1">
                <a:solidFill>
                  <a:srgbClr val="008000"/>
                </a:solidFill>
              </a:rPr>
              <a:t>probabilistica</a:t>
            </a:r>
            <a:endParaRPr lang="en-US" altLang="it-IT" sz="1800" i="1" dirty="0">
              <a:solidFill>
                <a:srgbClr val="008000"/>
              </a:solidFill>
            </a:endParaRPr>
          </a:p>
          <a:p>
            <a:pPr algn="ctr" eaLnBrk="1" hangingPunct="1">
              <a:lnSpc>
                <a:spcPct val="80000"/>
              </a:lnSpc>
              <a:buFontTx/>
              <a:buNone/>
              <a:defRPr/>
            </a:pPr>
            <a:endParaRPr lang="en-US" altLang="it-IT" sz="1800" i="1" dirty="0">
              <a:solidFill>
                <a:srgbClr val="008000"/>
              </a:solidFill>
            </a:endParaRPr>
          </a:p>
          <a:p>
            <a:pPr eaLnBrk="1" hangingPunct="1">
              <a:lnSpc>
                <a:spcPct val="80000"/>
              </a:lnSpc>
              <a:defRPr/>
            </a:pPr>
            <a:r>
              <a:rPr lang="en-US" altLang="it-IT" sz="1800" dirty="0"/>
              <a:t>Parte da </a:t>
            </a:r>
            <a:r>
              <a:rPr lang="en-US" altLang="it-IT" sz="1800" dirty="0" err="1"/>
              <a:t>una</a:t>
            </a:r>
            <a:r>
              <a:rPr lang="en-US" altLang="it-IT" sz="1800" dirty="0"/>
              <a:t> </a:t>
            </a:r>
            <a:r>
              <a:rPr lang="en-US" altLang="it-IT" sz="1800" dirty="0" err="1"/>
              <a:t>soluzione</a:t>
            </a:r>
            <a:r>
              <a:rPr lang="en-US" altLang="it-IT" sz="1800" dirty="0"/>
              <a:t> </a:t>
            </a:r>
            <a:r>
              <a:rPr lang="en-US" altLang="it-IT" sz="1800" dirty="0" err="1"/>
              <a:t>iniziale</a:t>
            </a:r>
            <a:r>
              <a:rPr lang="en-US" altLang="it-IT" sz="1800" dirty="0"/>
              <a:t> </a:t>
            </a:r>
            <a:r>
              <a:rPr lang="en-US" altLang="it-IT" sz="1800" dirty="0" err="1"/>
              <a:t>ammissibile</a:t>
            </a:r>
            <a:r>
              <a:rPr lang="en-US" altLang="it-IT" sz="1800" dirty="0"/>
              <a:t> x</a:t>
            </a:r>
            <a:r>
              <a:rPr lang="en-US" altLang="it-IT" sz="1800" baseline="-25000" dirty="0"/>
              <a:t>0</a:t>
            </a:r>
          </a:p>
          <a:p>
            <a:pPr eaLnBrk="1" hangingPunct="1">
              <a:lnSpc>
                <a:spcPct val="80000"/>
              </a:lnSpc>
              <a:defRPr/>
            </a:pPr>
            <a:endParaRPr lang="en-US" altLang="it-IT" sz="1200" baseline="-25000" dirty="0"/>
          </a:p>
          <a:p>
            <a:pPr eaLnBrk="1" hangingPunct="1">
              <a:lnSpc>
                <a:spcPct val="80000"/>
              </a:lnSpc>
              <a:defRPr/>
            </a:pPr>
            <a:r>
              <a:rPr lang="en-US" altLang="it-IT" sz="1800" dirty="0"/>
              <a:t>Ad </a:t>
            </a:r>
            <a:r>
              <a:rPr lang="en-US" altLang="it-IT" sz="1800" dirty="0" err="1"/>
              <a:t>ogni</a:t>
            </a:r>
            <a:r>
              <a:rPr lang="en-US" altLang="it-IT" sz="1800" dirty="0"/>
              <a:t> </a:t>
            </a:r>
            <a:r>
              <a:rPr lang="en-US" altLang="it-IT" sz="1800" dirty="0" err="1"/>
              <a:t>iterazione</a:t>
            </a:r>
            <a:r>
              <a:rPr lang="en-US" altLang="it-IT" sz="1800" dirty="0"/>
              <a:t> k, UNA </a:t>
            </a:r>
            <a:r>
              <a:rPr lang="en-US" altLang="it-IT" sz="1800" dirty="0" err="1"/>
              <a:t>soluzione</a:t>
            </a:r>
            <a:r>
              <a:rPr lang="en-US" altLang="it-IT" sz="1800" dirty="0"/>
              <a:t> </a:t>
            </a:r>
            <a:r>
              <a:rPr lang="en-US" altLang="it-IT" sz="1800" dirty="0" err="1"/>
              <a:t>x</a:t>
            </a:r>
            <a:r>
              <a:rPr lang="en-US" altLang="it-IT" sz="1800" baseline="-25000" dirty="0" err="1"/>
              <a:t>next</a:t>
            </a:r>
            <a:r>
              <a:rPr lang="en-US" altLang="it-IT" sz="1800" dirty="0"/>
              <a:t> è </a:t>
            </a:r>
            <a:r>
              <a:rPr lang="en-US" altLang="it-IT" sz="1800" dirty="0" err="1">
                <a:solidFill>
                  <a:srgbClr val="0066FF"/>
                </a:solidFill>
              </a:rPr>
              <a:t>scelta</a:t>
            </a:r>
            <a:r>
              <a:rPr lang="en-US" altLang="it-IT" sz="1800" dirty="0">
                <a:solidFill>
                  <a:srgbClr val="0066FF"/>
                </a:solidFill>
              </a:rPr>
              <a:t> A CASO</a:t>
            </a:r>
            <a:r>
              <a:rPr lang="en-US" altLang="it-IT" sz="1800" dirty="0"/>
              <a:t> </a:t>
            </a:r>
            <a:r>
              <a:rPr lang="en-US" altLang="it-IT" sz="1800" dirty="0" err="1"/>
              <a:t>nell’intorno</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x</a:t>
            </a:r>
            <a:r>
              <a:rPr lang="en-US" altLang="it-IT" sz="1800" baseline="-25000" dirty="0" err="1"/>
              <a:t>k</a:t>
            </a:r>
            <a:r>
              <a:rPr lang="en-US" altLang="it-IT" sz="1800" baseline="-25000" dirty="0"/>
              <a:t>  </a:t>
            </a:r>
            <a:r>
              <a:rPr lang="en-US" altLang="it-IT" sz="1800" dirty="0">
                <a:solidFill>
                  <a:srgbClr val="C00000"/>
                </a:solidFill>
              </a:rPr>
              <a:t>(</a:t>
            </a:r>
            <a:r>
              <a:rPr lang="en-US" altLang="it-IT" sz="1800" dirty="0" err="1">
                <a:solidFill>
                  <a:srgbClr val="C00000"/>
                </a:solidFill>
              </a:rPr>
              <a:t>l’intorno</a:t>
            </a:r>
            <a:r>
              <a:rPr lang="en-US" altLang="it-IT" sz="1800" dirty="0">
                <a:solidFill>
                  <a:srgbClr val="C00000"/>
                </a:solidFill>
              </a:rPr>
              <a:t> non </a:t>
            </a:r>
            <a:r>
              <a:rPr lang="en-US" altLang="it-IT" sz="1800" dirty="0" err="1">
                <a:solidFill>
                  <a:srgbClr val="C00000"/>
                </a:solidFill>
              </a:rPr>
              <a:t>viene</a:t>
            </a:r>
            <a:r>
              <a:rPr lang="en-US" altLang="it-IT" sz="1800" dirty="0">
                <a:solidFill>
                  <a:srgbClr val="C00000"/>
                </a:solidFill>
              </a:rPr>
              <a:t> </a:t>
            </a:r>
            <a:r>
              <a:rPr lang="en-US" altLang="it-IT" sz="1800" dirty="0" err="1">
                <a:solidFill>
                  <a:srgbClr val="C00000"/>
                </a:solidFill>
              </a:rPr>
              <a:t>esplorato</a:t>
            </a:r>
            <a:r>
              <a:rPr lang="en-US" altLang="it-IT" sz="1800" dirty="0">
                <a:solidFill>
                  <a:srgbClr val="C00000"/>
                </a:solidFill>
              </a:rPr>
              <a:t> </a:t>
            </a:r>
            <a:r>
              <a:rPr lang="en-US" altLang="it-IT" sz="1800" dirty="0" err="1">
                <a:solidFill>
                  <a:srgbClr val="C00000"/>
                </a:solidFill>
              </a:rPr>
              <a:t>bensì</a:t>
            </a:r>
            <a:r>
              <a:rPr lang="en-US" altLang="it-IT" sz="1800" dirty="0">
                <a:solidFill>
                  <a:srgbClr val="C00000"/>
                </a:solidFill>
              </a:rPr>
              <a:t> </a:t>
            </a:r>
            <a:r>
              <a:rPr lang="en-US" altLang="it-IT" sz="1800" dirty="0" err="1">
                <a:solidFill>
                  <a:srgbClr val="C00000"/>
                </a:solidFill>
              </a:rPr>
              <a:t>campionato</a:t>
            </a:r>
            <a:r>
              <a:rPr lang="en-US" altLang="it-IT" sz="1800" dirty="0">
                <a:solidFill>
                  <a:srgbClr val="C00000"/>
                </a:solidFill>
              </a:rPr>
              <a:t>)</a:t>
            </a:r>
            <a:endParaRPr lang="en-US" altLang="it-IT" sz="1800" baseline="-25000" dirty="0">
              <a:solidFill>
                <a:srgbClr val="C00000"/>
              </a:solidFill>
            </a:endParaRPr>
          </a:p>
          <a:p>
            <a:pPr eaLnBrk="1" hangingPunct="1">
              <a:lnSpc>
                <a:spcPct val="80000"/>
              </a:lnSpc>
              <a:defRPr/>
            </a:pPr>
            <a:endParaRPr lang="en-US" altLang="it-IT" sz="1200" dirty="0"/>
          </a:p>
          <a:p>
            <a:pPr eaLnBrk="1" hangingPunct="1">
              <a:lnSpc>
                <a:spcPct val="80000"/>
              </a:lnSpc>
              <a:defRPr/>
            </a:pPr>
            <a:r>
              <a:rPr lang="en-US" altLang="it-IT" sz="1800" dirty="0"/>
              <a:t>If f(</a:t>
            </a:r>
            <a:r>
              <a:rPr lang="en-US" altLang="it-IT" sz="1800" dirty="0" err="1"/>
              <a:t>x</a:t>
            </a:r>
            <a:r>
              <a:rPr lang="en-US" altLang="it-IT" sz="1800" baseline="-25000" dirty="0" err="1"/>
              <a:t>next</a:t>
            </a:r>
            <a:r>
              <a:rPr lang="en-US" altLang="it-IT" sz="1800" dirty="0"/>
              <a:t>) &lt; f(</a:t>
            </a:r>
            <a:r>
              <a:rPr lang="en-US" altLang="it-IT" sz="1800" dirty="0" err="1"/>
              <a:t>x</a:t>
            </a:r>
            <a:r>
              <a:rPr lang="en-US" altLang="it-IT" sz="1800" baseline="-25000" dirty="0" err="1"/>
              <a:t>k</a:t>
            </a:r>
            <a:r>
              <a:rPr lang="en-US" altLang="it-IT" sz="1800" dirty="0"/>
              <a:t>) ci </a:t>
            </a:r>
            <a:r>
              <a:rPr lang="en-US" altLang="it-IT" sz="1800" dirty="0" err="1"/>
              <a:t>si</a:t>
            </a:r>
            <a:r>
              <a:rPr lang="en-US" altLang="it-IT" sz="1800" dirty="0"/>
              <a:t> </a:t>
            </a:r>
            <a:r>
              <a:rPr lang="en-US" altLang="it-IT" sz="1800" dirty="0" err="1"/>
              <a:t>sposta</a:t>
            </a:r>
            <a:r>
              <a:rPr lang="en-US" altLang="it-IT" sz="1800" dirty="0"/>
              <a:t> </a:t>
            </a:r>
            <a:r>
              <a:rPr lang="en-US" altLang="it-IT" sz="1800" dirty="0" err="1"/>
              <a:t>sulla</a:t>
            </a:r>
            <a:r>
              <a:rPr lang="en-US" altLang="it-IT" sz="1800" dirty="0"/>
              <a:t>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una</a:t>
            </a:r>
            <a:r>
              <a:rPr lang="en-US" altLang="it-IT" sz="1800" dirty="0"/>
              <a:t> </a:t>
            </a:r>
            <a:r>
              <a:rPr lang="en-US" altLang="it-IT" sz="1800" dirty="0" err="1"/>
              <a:t>mossa</a:t>
            </a:r>
            <a:r>
              <a:rPr lang="en-US" altLang="it-IT" sz="1800" dirty="0"/>
              <a:t> di </a:t>
            </a:r>
            <a:r>
              <a:rPr lang="en-US" altLang="it-IT" sz="1800" dirty="0" err="1">
                <a:solidFill>
                  <a:srgbClr val="0066FF"/>
                </a:solidFill>
              </a:rPr>
              <a:t>miglioramento</a:t>
            </a:r>
            <a:r>
              <a:rPr lang="en-US" altLang="it-IT" sz="1800" dirty="0"/>
              <a:t> </a:t>
            </a:r>
            <a:r>
              <a:rPr lang="en-US" altLang="it-IT" sz="1800" dirty="0" err="1"/>
              <a:t>viene</a:t>
            </a:r>
            <a:r>
              <a:rPr lang="en-US" altLang="it-IT" sz="1800" dirty="0"/>
              <a:t> </a:t>
            </a:r>
            <a:r>
              <a:rPr lang="en-US" altLang="it-IT" sz="1800" dirty="0" err="1"/>
              <a:t>sempre</a:t>
            </a:r>
            <a:r>
              <a:rPr lang="en-US" altLang="it-IT" sz="1800" dirty="0"/>
              <a:t> </a:t>
            </a:r>
            <a:r>
              <a:rPr lang="en-US" altLang="it-IT" sz="1800" dirty="0" err="1">
                <a:solidFill>
                  <a:srgbClr val="0066FF"/>
                </a:solidFill>
              </a:rPr>
              <a:t>accettata</a:t>
            </a:r>
            <a:r>
              <a:rPr lang="en-US" altLang="it-IT" sz="1800" dirty="0"/>
              <a:t>)</a:t>
            </a:r>
          </a:p>
          <a:p>
            <a:pPr eaLnBrk="1" hangingPunct="1">
              <a:lnSpc>
                <a:spcPct val="80000"/>
              </a:lnSpc>
              <a:defRPr/>
            </a:pPr>
            <a:endParaRPr lang="en-US" altLang="it-IT" sz="1200" dirty="0"/>
          </a:p>
          <a:p>
            <a:pPr eaLnBrk="1" hangingPunct="1">
              <a:lnSpc>
                <a:spcPct val="80000"/>
              </a:lnSpc>
              <a:defRPr/>
            </a:pPr>
            <a:r>
              <a:rPr lang="en-US" altLang="it-IT" sz="1800" dirty="0" err="1">
                <a:solidFill>
                  <a:srgbClr val="0066FF"/>
                </a:solidFill>
              </a:rPr>
              <a:t>Altrimenti</a:t>
            </a:r>
            <a:r>
              <a:rPr lang="en-US" altLang="it-IT" sz="1800" dirty="0"/>
              <a:t> la </a:t>
            </a:r>
            <a:r>
              <a:rPr lang="en-US" altLang="it-IT" sz="1800" dirty="0" err="1"/>
              <a:t>decisione</a:t>
            </a:r>
            <a:r>
              <a:rPr lang="en-US" altLang="it-IT" sz="1800" dirty="0"/>
              <a:t> se </a:t>
            </a:r>
            <a:r>
              <a:rPr lang="en-US" altLang="it-IT" sz="1800" dirty="0" err="1">
                <a:solidFill>
                  <a:srgbClr val="C00000"/>
                </a:solidFill>
              </a:rPr>
              <a:t>spostarsi</a:t>
            </a:r>
            <a:r>
              <a:rPr lang="en-US" altLang="it-IT" sz="1800" dirty="0">
                <a:solidFill>
                  <a:srgbClr val="C00000"/>
                </a:solidFill>
              </a:rPr>
              <a:t> </a:t>
            </a:r>
            <a:r>
              <a:rPr lang="en-US" altLang="it-IT" sz="1800" dirty="0" err="1"/>
              <a:t>su</a:t>
            </a:r>
            <a:r>
              <a:rPr lang="en-US" altLang="it-IT" sz="1800" dirty="0"/>
              <a:t> di </a:t>
            </a:r>
            <a:r>
              <a:rPr lang="en-US" altLang="it-IT" sz="1800" dirty="0" err="1"/>
              <a:t>una</a:t>
            </a:r>
            <a:r>
              <a:rPr lang="en-US" altLang="it-IT" sz="1800" dirty="0"/>
              <a:t> </a:t>
            </a:r>
            <a:r>
              <a:rPr lang="en-US" altLang="it-IT" sz="1800" dirty="0" err="1"/>
              <a:t>soluzione</a:t>
            </a:r>
            <a:r>
              <a:rPr lang="en-US" altLang="it-IT" sz="1800" dirty="0"/>
              <a:t> </a:t>
            </a:r>
            <a:r>
              <a:rPr lang="en-US" altLang="it-IT" sz="1800" dirty="0">
                <a:solidFill>
                  <a:srgbClr val="C00000"/>
                </a:solidFill>
              </a:rPr>
              <a:t>PEGGIORE</a:t>
            </a:r>
            <a:r>
              <a:rPr lang="en-US" altLang="it-IT" sz="1800" dirty="0"/>
              <a:t> </a:t>
            </a:r>
            <a:r>
              <a:rPr lang="en-US" altLang="it-IT" sz="1800" dirty="0" err="1"/>
              <a:t>x</a:t>
            </a:r>
            <a:r>
              <a:rPr lang="en-US" altLang="it-IT" sz="1800" baseline="-25000" dirty="0" err="1"/>
              <a:t>next</a:t>
            </a:r>
            <a:r>
              <a:rPr lang="en-US" altLang="it-IT" sz="1800" baseline="-25000" dirty="0"/>
              <a:t> </a:t>
            </a:r>
            <a:r>
              <a:rPr lang="en-US" altLang="it-IT" sz="1800" dirty="0"/>
              <a:t> o </a:t>
            </a:r>
            <a:r>
              <a:rPr lang="en-US" altLang="it-IT" sz="1800" dirty="0" err="1">
                <a:solidFill>
                  <a:srgbClr val="0066FF"/>
                </a:solidFill>
              </a:rPr>
              <a:t>restare</a:t>
            </a:r>
            <a:r>
              <a:rPr lang="en-US" altLang="it-IT" sz="1800" dirty="0">
                <a:solidFill>
                  <a:srgbClr val="0066FF"/>
                </a:solidFill>
              </a:rPr>
              <a:t> </a:t>
            </a:r>
            <a:r>
              <a:rPr lang="en-US" altLang="it-IT" sz="1800" dirty="0"/>
              <a:t>in </a:t>
            </a:r>
            <a:r>
              <a:rPr lang="en-US" altLang="it-IT" sz="1800" dirty="0" err="1"/>
              <a:t>x</a:t>
            </a:r>
            <a:r>
              <a:rPr lang="en-US" altLang="it-IT" sz="1800" baseline="-25000" dirty="0" err="1"/>
              <a:t>k</a:t>
            </a:r>
            <a:r>
              <a:rPr lang="en-US" altLang="it-IT" sz="1800" dirty="0"/>
              <a:t> e </a:t>
            </a:r>
            <a:r>
              <a:rPr lang="en-US" altLang="it-IT" sz="1800" dirty="0" err="1">
                <a:solidFill>
                  <a:srgbClr val="0066FF"/>
                </a:solidFill>
              </a:rPr>
              <a:t>ricampionare</a:t>
            </a:r>
            <a:r>
              <a:rPr lang="en-US" altLang="it-IT" sz="1800" dirty="0"/>
              <a:t>, </a:t>
            </a:r>
            <a:r>
              <a:rPr lang="en-US" altLang="it-IT" sz="1800" dirty="0" err="1"/>
              <a:t>dipende</a:t>
            </a:r>
            <a:r>
              <a:rPr lang="en-US" altLang="it-IT" sz="1800" dirty="0"/>
              <a:t> da </a:t>
            </a:r>
            <a:r>
              <a:rPr lang="en-US" altLang="it-IT" sz="1800" dirty="0" err="1"/>
              <a:t>una</a:t>
            </a:r>
            <a:r>
              <a:rPr lang="en-US" altLang="it-IT" sz="1800" dirty="0"/>
              <a:t> </a:t>
            </a:r>
            <a:r>
              <a:rPr lang="en-US" altLang="it-IT" sz="1800" dirty="0" err="1">
                <a:solidFill>
                  <a:srgbClr val="0066FF"/>
                </a:solidFill>
              </a:rPr>
              <a:t>funzione</a:t>
            </a:r>
            <a:r>
              <a:rPr lang="en-US" altLang="it-IT" sz="1800" dirty="0">
                <a:solidFill>
                  <a:srgbClr val="0066FF"/>
                </a:solidFill>
              </a:rPr>
              <a:t> </a:t>
            </a:r>
            <a:r>
              <a:rPr lang="en-US" altLang="it-IT" sz="1800" dirty="0" err="1">
                <a:solidFill>
                  <a:srgbClr val="0066FF"/>
                </a:solidFill>
              </a:rPr>
              <a:t>casuale</a:t>
            </a:r>
            <a:r>
              <a:rPr lang="en-US" altLang="it-IT" sz="1800" dirty="0"/>
              <a:t> </a:t>
            </a:r>
            <a:r>
              <a:rPr lang="en-US" altLang="it-IT" sz="1800" dirty="0">
                <a:solidFill>
                  <a:srgbClr val="0066FF"/>
                </a:solidFill>
              </a:rPr>
              <a:t>e</a:t>
            </a:r>
            <a:r>
              <a:rPr lang="en-US" altLang="it-IT" sz="1800" baseline="30000" dirty="0">
                <a:solidFill>
                  <a:srgbClr val="0066FF"/>
                </a:solidFill>
              </a:rPr>
              <a:t>-ΔE/T</a:t>
            </a:r>
            <a:r>
              <a:rPr lang="en-US" altLang="it-IT" sz="1800" dirty="0"/>
              <a:t> </a:t>
            </a:r>
            <a:r>
              <a:rPr lang="en-US" altLang="it-IT" sz="1800" dirty="0" err="1"/>
              <a:t>basata</a:t>
            </a:r>
            <a:r>
              <a:rPr lang="en-US" altLang="it-IT" sz="1800" dirty="0"/>
              <a:t> </a:t>
            </a:r>
            <a:r>
              <a:rPr lang="en-US" altLang="it-IT" sz="1800" dirty="0" err="1"/>
              <a:t>su</a:t>
            </a:r>
            <a:r>
              <a:rPr lang="en-US" altLang="it-IT" sz="1800" dirty="0"/>
              <a:t> </a:t>
            </a:r>
          </a:p>
          <a:p>
            <a:pPr lvl="1" eaLnBrk="1" hangingPunct="1">
              <a:lnSpc>
                <a:spcPct val="80000"/>
              </a:lnSpc>
              <a:defRPr/>
            </a:pPr>
            <a:r>
              <a:rPr lang="en-US" altLang="it-IT" sz="1800" dirty="0">
                <a:solidFill>
                  <a:srgbClr val="0066FF"/>
                </a:solidFill>
              </a:rPr>
              <a:t>ΔE</a:t>
            </a:r>
            <a:r>
              <a:rPr lang="en-US" altLang="it-IT" sz="1800" dirty="0"/>
              <a:t> = f(</a:t>
            </a:r>
            <a:r>
              <a:rPr lang="en-US" altLang="it-IT" sz="1800" dirty="0" err="1"/>
              <a:t>x</a:t>
            </a:r>
            <a:r>
              <a:rPr lang="en-US" altLang="it-IT" sz="1800" baseline="-25000" dirty="0" err="1"/>
              <a:t>next</a:t>
            </a:r>
            <a:r>
              <a:rPr lang="en-US" altLang="it-IT" sz="1800" dirty="0"/>
              <a:t>)-f(</a:t>
            </a:r>
            <a:r>
              <a:rPr lang="en-US" altLang="it-IT" sz="1800" dirty="0" err="1"/>
              <a:t>x</a:t>
            </a:r>
            <a:r>
              <a:rPr lang="en-US" altLang="it-IT" sz="1800" baseline="-25000" dirty="0" err="1"/>
              <a:t>k</a:t>
            </a:r>
            <a:r>
              <a:rPr lang="en-US" altLang="it-IT" sz="1800" dirty="0"/>
              <a:t>) la </a:t>
            </a:r>
            <a:r>
              <a:rPr lang="en-US" altLang="it-IT" sz="1800" dirty="0" err="1"/>
              <a:t>variazione</a:t>
            </a:r>
            <a:r>
              <a:rPr lang="en-US" altLang="it-IT" sz="1800" dirty="0"/>
              <a:t> del </a:t>
            </a:r>
            <a:r>
              <a:rPr lang="en-US" altLang="it-IT" sz="1800" dirty="0" err="1"/>
              <a:t>costo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a:t>
            </a:r>
          </a:p>
          <a:p>
            <a:pPr lvl="1" eaLnBrk="1" hangingPunct="1">
              <a:lnSpc>
                <a:spcPct val="80000"/>
              </a:lnSpc>
              <a:defRPr/>
            </a:pPr>
            <a:r>
              <a:rPr lang="en-US" altLang="it-IT" sz="1800" dirty="0"/>
              <a:t>un </a:t>
            </a:r>
            <a:r>
              <a:rPr lang="en-US" altLang="it-IT" sz="1800" dirty="0" err="1"/>
              <a:t>parametro</a:t>
            </a:r>
            <a:r>
              <a:rPr lang="en-US" altLang="it-IT" sz="1800" dirty="0"/>
              <a:t> </a:t>
            </a:r>
            <a:r>
              <a:rPr lang="en-US" altLang="it-IT" sz="1800" dirty="0">
                <a:solidFill>
                  <a:srgbClr val="0066FF"/>
                </a:solidFill>
              </a:rPr>
              <a:t>T</a:t>
            </a:r>
            <a:r>
              <a:rPr lang="en-US" altLang="it-IT" sz="1800" dirty="0"/>
              <a:t> (</a:t>
            </a:r>
            <a:r>
              <a:rPr lang="en-US" altLang="it-IT" sz="1800" dirty="0" err="1"/>
              <a:t>temperatura</a:t>
            </a:r>
            <a:r>
              <a:rPr lang="en-US" altLang="it-IT" sz="1800" dirty="0"/>
              <a:t>) </a:t>
            </a:r>
            <a:r>
              <a:rPr lang="en-US" altLang="it-IT" sz="1800" dirty="0" err="1"/>
              <a:t>che</a:t>
            </a:r>
            <a:r>
              <a:rPr lang="en-US" altLang="it-IT" sz="1800" dirty="0"/>
              <a:t> </a:t>
            </a:r>
            <a:r>
              <a:rPr lang="en-US" altLang="it-IT" sz="1800" dirty="0" err="1"/>
              <a:t>diminuisce</a:t>
            </a:r>
            <a:r>
              <a:rPr lang="en-US" altLang="it-IT" sz="1800" dirty="0"/>
              <a:t> </a:t>
            </a:r>
            <a:r>
              <a:rPr lang="en-US" altLang="it-IT" sz="1800" dirty="0" err="1"/>
              <a:t>lungo</a:t>
            </a:r>
            <a:r>
              <a:rPr lang="en-US" altLang="it-IT" sz="1800" dirty="0"/>
              <a:t> la </a:t>
            </a:r>
            <a:r>
              <a:rPr lang="en-US" altLang="it-IT" sz="1800" dirty="0" err="1"/>
              <a:t>ricerca</a:t>
            </a:r>
            <a:r>
              <a:rPr lang="en-US" altLang="it-IT" sz="1800" dirty="0"/>
              <a:t> secondo </a:t>
            </a:r>
            <a:r>
              <a:rPr lang="en-US" altLang="it-IT" sz="1800" dirty="0" err="1"/>
              <a:t>una</a:t>
            </a:r>
            <a:r>
              <a:rPr lang="en-US" altLang="it-IT" sz="1800" dirty="0"/>
              <a:t> </a:t>
            </a:r>
            <a:r>
              <a:rPr lang="en-US" altLang="it-IT" sz="1800" dirty="0" err="1"/>
              <a:t>determinata</a:t>
            </a:r>
            <a:r>
              <a:rPr lang="en-US" altLang="it-IT" sz="1800" dirty="0"/>
              <a:t> </a:t>
            </a:r>
            <a:r>
              <a:rPr lang="en-US" altLang="it-IT" sz="1800" i="1" dirty="0">
                <a:solidFill>
                  <a:srgbClr val="0066FF"/>
                </a:solidFill>
              </a:rPr>
              <a:t>cooling schedule</a:t>
            </a:r>
          </a:p>
          <a:p>
            <a:pPr marL="457200" lvl="1" indent="0">
              <a:lnSpc>
                <a:spcPct val="80000"/>
              </a:lnSpc>
              <a:buNone/>
              <a:defRPr/>
            </a:pPr>
            <a:endParaRPr lang="en-US" altLang="it-IT" sz="1400" i="1" dirty="0">
              <a:solidFill>
                <a:srgbClr val="0066FF"/>
              </a:solidFill>
            </a:endParaRPr>
          </a:p>
          <a:p>
            <a:pPr marL="457200" lvl="1" indent="0" algn="just">
              <a:lnSpc>
                <a:spcPct val="80000"/>
              </a:lnSpc>
              <a:buNone/>
              <a:defRPr/>
            </a:pPr>
            <a:r>
              <a:rPr lang="en-US" altLang="it-IT" sz="1800" i="1" dirty="0">
                <a:solidFill>
                  <a:srgbClr val="333399"/>
                </a:solidFill>
              </a:rPr>
              <a:t>Si </a:t>
            </a:r>
            <a:r>
              <a:rPr lang="en-US" altLang="it-IT" sz="1800" i="1" dirty="0" err="1">
                <a:solidFill>
                  <a:srgbClr val="333399"/>
                </a:solidFill>
              </a:rPr>
              <a:t>tratta</a:t>
            </a:r>
            <a:r>
              <a:rPr lang="en-US" altLang="it-IT" sz="1800" i="1" dirty="0">
                <a:solidFill>
                  <a:srgbClr val="333399"/>
                </a:solidFill>
              </a:rPr>
              <a:t> </a:t>
            </a:r>
            <a:r>
              <a:rPr lang="en-US" altLang="it-IT" sz="1800" i="1" dirty="0" err="1">
                <a:solidFill>
                  <a:srgbClr val="333399"/>
                </a:solidFill>
              </a:rPr>
              <a:t>dell’unica</a:t>
            </a:r>
            <a:r>
              <a:rPr lang="en-US" altLang="it-IT" sz="1800" i="1" dirty="0">
                <a:solidFill>
                  <a:srgbClr val="333399"/>
                </a:solidFill>
              </a:rPr>
              <a:t> </a:t>
            </a:r>
            <a:r>
              <a:rPr lang="en-US" altLang="it-IT" sz="1800" i="1" dirty="0" err="1">
                <a:solidFill>
                  <a:srgbClr val="333399"/>
                </a:solidFill>
              </a:rPr>
              <a:t>metaeuristica</a:t>
            </a:r>
            <a:r>
              <a:rPr lang="en-US" altLang="it-IT" sz="1800" i="1" dirty="0">
                <a:solidFill>
                  <a:srgbClr val="333399"/>
                </a:solidFill>
              </a:rPr>
              <a:t> per cui </a:t>
            </a:r>
            <a:r>
              <a:rPr lang="en-US" altLang="it-IT" sz="1800" i="1" dirty="0" err="1">
                <a:solidFill>
                  <a:srgbClr val="333399"/>
                </a:solidFill>
              </a:rPr>
              <a:t>esista</a:t>
            </a:r>
            <a:r>
              <a:rPr lang="en-US" altLang="it-IT" sz="1800" i="1" dirty="0">
                <a:solidFill>
                  <a:srgbClr val="333399"/>
                </a:solidFill>
              </a:rPr>
              <a:t> </a:t>
            </a:r>
            <a:r>
              <a:rPr lang="en-US" altLang="it-IT" sz="1800" i="1" dirty="0" err="1">
                <a:solidFill>
                  <a:srgbClr val="333399"/>
                </a:solidFill>
              </a:rPr>
              <a:t>una</a:t>
            </a:r>
            <a:r>
              <a:rPr lang="en-US" altLang="it-IT" sz="1800" i="1" dirty="0">
                <a:solidFill>
                  <a:srgbClr val="333399"/>
                </a:solidFill>
              </a:rPr>
              <a:t> </a:t>
            </a:r>
            <a:r>
              <a:rPr lang="en-US" altLang="it-IT" sz="1800" i="1" dirty="0" err="1">
                <a:solidFill>
                  <a:srgbClr val="333399"/>
                </a:solidFill>
              </a:rPr>
              <a:t>dimostrazione</a:t>
            </a:r>
            <a:r>
              <a:rPr lang="en-US" altLang="it-IT" sz="1800" i="1" dirty="0">
                <a:solidFill>
                  <a:srgbClr val="333399"/>
                </a:solidFill>
              </a:rPr>
              <a:t> di </a:t>
            </a:r>
            <a:r>
              <a:rPr lang="en-US" altLang="it-IT" sz="1800" i="1" dirty="0" err="1">
                <a:solidFill>
                  <a:srgbClr val="333399"/>
                </a:solidFill>
              </a:rPr>
              <a:t>convergenza</a:t>
            </a:r>
            <a:r>
              <a:rPr lang="en-US" altLang="it-IT" sz="1800" i="1" dirty="0">
                <a:solidFill>
                  <a:srgbClr val="333399"/>
                </a:solidFill>
              </a:rPr>
              <a:t> </a:t>
            </a:r>
            <a:r>
              <a:rPr lang="en-US" altLang="it-IT" sz="1800" i="1" dirty="0" err="1">
                <a:solidFill>
                  <a:srgbClr val="333399"/>
                </a:solidFill>
              </a:rPr>
              <a:t>all’ottimo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in </a:t>
            </a:r>
            <a:r>
              <a:rPr lang="en-US" altLang="it-IT" sz="1800" i="1" dirty="0" err="1">
                <a:solidFill>
                  <a:srgbClr val="333399"/>
                </a:solidFill>
              </a:rPr>
              <a:t>probabilità</a:t>
            </a:r>
            <a:r>
              <a:rPr lang="en-US" altLang="it-IT" sz="1800" i="1" dirty="0">
                <a:solidFill>
                  <a:srgbClr val="333399"/>
                </a:solidFill>
              </a:rPr>
              <a:t>. Sotto opportune </a:t>
            </a:r>
            <a:r>
              <a:rPr lang="en-US" altLang="it-IT" sz="1800" i="1" dirty="0" err="1">
                <a:solidFill>
                  <a:srgbClr val="333399"/>
                </a:solidFill>
              </a:rPr>
              <a:t>condizioni</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cooling schedule, in base </a:t>
            </a:r>
            <a:r>
              <a:rPr lang="en-US" altLang="it-IT" sz="1800" i="1" dirty="0" err="1">
                <a:solidFill>
                  <a:srgbClr val="333399"/>
                </a:solidFill>
              </a:rPr>
              <a:t>alle</a:t>
            </a:r>
            <a:r>
              <a:rPr lang="en-US" altLang="it-IT" sz="1800" i="1" dirty="0">
                <a:solidFill>
                  <a:srgbClr val="333399"/>
                </a:solidFill>
              </a:rPr>
              <a:t> </a:t>
            </a:r>
            <a:r>
              <a:rPr lang="en-US" altLang="it-IT" sz="1800" i="1" dirty="0" err="1">
                <a:solidFill>
                  <a:srgbClr val="333399"/>
                </a:solidFill>
              </a:rPr>
              <a:t>proprietà</a:t>
            </a:r>
            <a:r>
              <a:rPr lang="en-US" altLang="it-IT" sz="1800" i="1" dirty="0">
                <a:solidFill>
                  <a:srgbClr val="333399"/>
                </a:solidFill>
              </a:rPr>
              <a:t> </a:t>
            </a:r>
            <a:r>
              <a:rPr lang="en-US" altLang="it-IT" sz="1800" i="1" dirty="0" err="1">
                <a:solidFill>
                  <a:srgbClr val="333399"/>
                </a:solidFill>
              </a:rPr>
              <a:t>delle</a:t>
            </a:r>
            <a:r>
              <a:rPr lang="en-US" altLang="it-IT" sz="1800" i="1" dirty="0">
                <a:solidFill>
                  <a:srgbClr val="333399"/>
                </a:solidFill>
              </a:rPr>
              <a:t> </a:t>
            </a:r>
            <a:r>
              <a:rPr lang="en-US" altLang="it-IT" sz="1800" i="1" dirty="0" err="1">
                <a:solidFill>
                  <a:srgbClr val="333399"/>
                </a:solidFill>
              </a:rPr>
              <a:t>catene</a:t>
            </a:r>
            <a:r>
              <a:rPr lang="en-US" altLang="it-IT" sz="1800" i="1" dirty="0">
                <a:solidFill>
                  <a:srgbClr val="333399"/>
                </a:solidFill>
              </a:rPr>
              <a:t> di Markov non </a:t>
            </a:r>
            <a:r>
              <a:rPr lang="en-US" altLang="it-IT" sz="1800" i="1" dirty="0" err="1">
                <a:solidFill>
                  <a:srgbClr val="333399"/>
                </a:solidFill>
              </a:rPr>
              <a:t>omogenee</a:t>
            </a:r>
            <a:r>
              <a:rPr lang="en-US" altLang="it-IT" sz="1800" i="1" dirty="0">
                <a:solidFill>
                  <a:srgbClr val="333399"/>
                </a:solidFill>
              </a:rPr>
              <a:t>, </a:t>
            </a:r>
            <a:r>
              <a:rPr lang="en-US" altLang="it-IT" sz="1800" i="1" dirty="0" err="1">
                <a:solidFill>
                  <a:srgbClr val="333399"/>
                </a:solidFill>
              </a:rPr>
              <a:t>si</a:t>
            </a:r>
            <a:r>
              <a:rPr lang="en-US" altLang="it-IT" sz="1800" i="1" dirty="0">
                <a:solidFill>
                  <a:srgbClr val="333399"/>
                </a:solidFill>
              </a:rPr>
              <a:t> </a:t>
            </a:r>
            <a:r>
              <a:rPr lang="en-US" altLang="it-IT" sz="1800" i="1" dirty="0" err="1">
                <a:solidFill>
                  <a:srgbClr val="333399"/>
                </a:solidFill>
              </a:rPr>
              <a:t>può</a:t>
            </a:r>
            <a:r>
              <a:rPr lang="en-US" altLang="it-IT" sz="1800" i="1" dirty="0">
                <a:solidFill>
                  <a:srgbClr val="333399"/>
                </a:solidFill>
              </a:rPr>
              <a:t> </a:t>
            </a:r>
            <a:r>
              <a:rPr lang="en-US" altLang="it-IT" sz="1800" i="1" dirty="0" err="1">
                <a:solidFill>
                  <a:srgbClr val="333399"/>
                </a:solidFill>
              </a:rPr>
              <a:t>dimostrare</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limite</a:t>
            </a:r>
            <a:r>
              <a:rPr lang="en-US" altLang="it-IT" sz="1800" i="1" dirty="0">
                <a:solidFill>
                  <a:srgbClr val="333399"/>
                </a:solidFill>
              </a:rPr>
              <a:t> per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numero</a:t>
            </a:r>
            <a:r>
              <a:rPr lang="en-US" altLang="it-IT" sz="1800" i="1" dirty="0">
                <a:solidFill>
                  <a:srgbClr val="333399"/>
                </a:solidFill>
              </a:rPr>
              <a:t> di </a:t>
            </a:r>
            <a:r>
              <a:rPr lang="en-US" altLang="it-IT" sz="1800" i="1" dirty="0" err="1">
                <a:solidFill>
                  <a:srgbClr val="333399"/>
                </a:solidFill>
              </a:rPr>
              <a:t>iterazioni</a:t>
            </a:r>
            <a:r>
              <a:rPr lang="en-US" altLang="it-IT" sz="1800" i="1" dirty="0">
                <a:solidFill>
                  <a:srgbClr val="333399"/>
                </a:solidFill>
              </a:rPr>
              <a:t> </a:t>
            </a:r>
            <a:r>
              <a:rPr lang="en-US" altLang="it-IT" sz="1800" i="1" dirty="0" err="1">
                <a:solidFill>
                  <a:srgbClr val="333399"/>
                </a:solidFill>
              </a:rPr>
              <a:t>che</a:t>
            </a:r>
            <a:r>
              <a:rPr lang="en-US" altLang="it-IT" sz="1800" i="1" dirty="0">
                <a:solidFill>
                  <a:srgbClr val="333399"/>
                </a:solidFill>
              </a:rPr>
              <a:t> </a:t>
            </a:r>
            <a:r>
              <a:rPr lang="en-US" altLang="it-IT" sz="1800" i="1" dirty="0" err="1">
                <a:solidFill>
                  <a:srgbClr val="333399"/>
                </a:solidFill>
              </a:rPr>
              <a:t>va</a:t>
            </a:r>
            <a:r>
              <a:rPr lang="en-US" altLang="it-IT" sz="1800" i="1" dirty="0">
                <a:solidFill>
                  <a:srgbClr val="333399"/>
                </a:solidFill>
              </a:rPr>
              <a:t> a </a:t>
            </a:r>
            <a:r>
              <a:rPr lang="en-US" altLang="it-IT" sz="1800" i="1" dirty="0" err="1">
                <a:solidFill>
                  <a:srgbClr val="333399"/>
                </a:solidFill>
              </a:rPr>
              <a:t>infinito</a:t>
            </a:r>
            <a:r>
              <a:rPr lang="en-US" altLang="it-IT" sz="1800" i="1" dirty="0">
                <a:solidFill>
                  <a:srgbClr val="333399"/>
                </a:solidFill>
              </a:rPr>
              <a:t>, </a:t>
            </a:r>
            <a:r>
              <a:rPr lang="en-US" altLang="it-IT" sz="1800" i="1" dirty="0" err="1">
                <a:solidFill>
                  <a:srgbClr val="333399"/>
                </a:solidFill>
              </a:rPr>
              <a:t>della</a:t>
            </a:r>
            <a:r>
              <a:rPr lang="en-US" altLang="it-IT" sz="1800" i="1" dirty="0">
                <a:solidFill>
                  <a:srgbClr val="333399"/>
                </a:solidFill>
              </a:rPr>
              <a:t> </a:t>
            </a:r>
            <a:r>
              <a:rPr lang="en-US" altLang="it-IT" sz="1800" i="1" dirty="0" err="1">
                <a:solidFill>
                  <a:srgbClr val="333399"/>
                </a:solidFill>
              </a:rPr>
              <a:t>probabilità</a:t>
            </a:r>
            <a:r>
              <a:rPr lang="en-US" altLang="it-IT" sz="1800" i="1" dirty="0">
                <a:solidFill>
                  <a:srgbClr val="333399"/>
                </a:solidFill>
              </a:rPr>
              <a:t> di </a:t>
            </a:r>
            <a:r>
              <a:rPr lang="en-US" altLang="it-IT" sz="1800" i="1" dirty="0" err="1">
                <a:solidFill>
                  <a:srgbClr val="333399"/>
                </a:solidFill>
              </a:rPr>
              <a:t>convergere</a:t>
            </a:r>
            <a:r>
              <a:rPr lang="en-US" altLang="it-IT" sz="1800" i="1" dirty="0">
                <a:solidFill>
                  <a:srgbClr val="333399"/>
                </a:solidFill>
              </a:rPr>
              <a:t> a un </a:t>
            </a:r>
            <a:r>
              <a:rPr lang="en-US" altLang="it-IT" sz="1800" i="1" dirty="0" err="1">
                <a:solidFill>
                  <a:srgbClr val="333399"/>
                </a:solidFill>
              </a:rPr>
              <a:t>ottimo</a:t>
            </a:r>
            <a:r>
              <a:rPr lang="en-US" altLang="it-IT" sz="1800" i="1" dirty="0">
                <a:solidFill>
                  <a:srgbClr val="333399"/>
                </a:solidFill>
              </a:rPr>
              <a:t> </a:t>
            </a:r>
            <a:r>
              <a:rPr lang="en-US" altLang="it-IT" sz="1800" i="1" dirty="0" err="1">
                <a:solidFill>
                  <a:srgbClr val="333399"/>
                </a:solidFill>
              </a:rPr>
              <a:t>globale</a:t>
            </a:r>
            <a:r>
              <a:rPr lang="en-US" altLang="it-IT" sz="1800" i="1" dirty="0">
                <a:solidFill>
                  <a:srgbClr val="333399"/>
                </a:solidFill>
              </a:rPr>
              <a:t> </a:t>
            </a:r>
            <a:r>
              <a:rPr lang="en-US" altLang="it-IT" sz="1800" i="1" dirty="0" err="1">
                <a:solidFill>
                  <a:srgbClr val="333399"/>
                </a:solidFill>
              </a:rPr>
              <a:t>tende</a:t>
            </a:r>
            <a:r>
              <a:rPr lang="en-US" altLang="it-IT" sz="1800" i="1" dirty="0">
                <a:solidFill>
                  <a:srgbClr val="333399"/>
                </a:solidFill>
              </a:rPr>
              <a:t> a 1. </a:t>
            </a:r>
          </a:p>
          <a:p>
            <a:pPr marL="457200" lvl="1" indent="0" algn="just">
              <a:lnSpc>
                <a:spcPct val="80000"/>
              </a:lnSpc>
              <a:buNone/>
              <a:defRPr/>
            </a:pPr>
            <a:r>
              <a:rPr lang="en-US" altLang="it-IT" sz="1800" i="1" dirty="0" err="1">
                <a:solidFill>
                  <a:srgbClr val="333399"/>
                </a:solidFill>
              </a:rPr>
              <a:t>Sono</a:t>
            </a:r>
            <a:r>
              <a:rPr lang="en-US" altLang="it-IT" sz="1800" i="1" dirty="0">
                <a:solidFill>
                  <a:srgbClr val="333399"/>
                </a:solidFill>
              </a:rPr>
              <a:t> schedule molto </a:t>
            </a:r>
            <a:r>
              <a:rPr lang="en-US" altLang="it-IT" sz="1800" i="1" dirty="0" err="1">
                <a:solidFill>
                  <a:srgbClr val="333399"/>
                </a:solidFill>
              </a:rPr>
              <a:t>lente</a:t>
            </a:r>
            <a:r>
              <a:rPr lang="en-US" altLang="it-IT" sz="1800" i="1" dirty="0">
                <a:solidFill>
                  <a:srgbClr val="333399"/>
                </a:solidFill>
              </a:rPr>
              <a:t> per cui in </a:t>
            </a:r>
            <a:r>
              <a:rPr lang="en-US" altLang="it-IT" sz="1800" i="1" dirty="0" err="1">
                <a:solidFill>
                  <a:srgbClr val="333399"/>
                </a:solidFill>
              </a:rPr>
              <a:t>pratica</a:t>
            </a:r>
            <a:r>
              <a:rPr lang="en-US" altLang="it-IT" sz="1800" i="1" dirty="0">
                <a:solidFill>
                  <a:srgbClr val="333399"/>
                </a:solidFill>
              </a:rPr>
              <a:t> non </a:t>
            </a:r>
            <a:r>
              <a:rPr lang="en-US" altLang="it-IT" sz="1800" i="1" dirty="0" err="1">
                <a:solidFill>
                  <a:srgbClr val="333399"/>
                </a:solidFill>
              </a:rPr>
              <a:t>sono</a:t>
            </a:r>
            <a:r>
              <a:rPr lang="en-US" altLang="it-IT" sz="1800" i="1" dirty="0">
                <a:solidFill>
                  <a:srgbClr val="333399"/>
                </a:solidFill>
              </a:rPr>
              <a:t> </a:t>
            </a:r>
            <a:r>
              <a:rPr lang="en-US" altLang="it-IT" sz="1800" i="1" dirty="0" err="1">
                <a:solidFill>
                  <a:srgbClr val="333399"/>
                </a:solidFill>
              </a:rPr>
              <a:t>adottate</a:t>
            </a:r>
            <a:r>
              <a:rPr lang="en-US" altLang="it-IT" sz="1800" i="1" dirty="0">
                <a:solidFill>
                  <a:srgbClr val="333399"/>
                </a:solidFill>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069B8138-40E5-A22F-A3A8-957885C76CF2}"/>
              </a:ext>
            </a:extLst>
          </p:cNvPr>
          <p:cNvSpPr>
            <a:spLocks noGrp="1" noChangeArrowheads="1"/>
          </p:cNvSpPr>
          <p:nvPr>
            <p:ph type="title"/>
          </p:nvPr>
        </p:nvSpPr>
        <p:spPr>
          <a:xfrm>
            <a:off x="1752600" y="152400"/>
            <a:ext cx="8458200" cy="990600"/>
          </a:xfrm>
        </p:spPr>
        <p:txBody>
          <a:bodyPr/>
          <a:lstStyle/>
          <a:p>
            <a:pPr eaLnBrk="1" hangingPunct="1">
              <a:defRPr/>
            </a:pPr>
            <a:r>
              <a:rPr lang="en-US" altLang="it-IT" sz="2800" dirty="0" err="1">
                <a:solidFill>
                  <a:srgbClr val="008000"/>
                </a:solidFill>
                <a:effectLst>
                  <a:outerShdw blurRad="38100" dist="38100" dir="2700000" algn="tl">
                    <a:srgbClr val="C0C0C0"/>
                  </a:outerShdw>
                </a:effectLst>
              </a:rPr>
              <a:t>Ispirazione</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il</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processo</a:t>
            </a:r>
            <a:r>
              <a:rPr lang="en-US" altLang="it-IT" sz="2800" dirty="0">
                <a:solidFill>
                  <a:srgbClr val="008000"/>
                </a:solidFill>
                <a:effectLst>
                  <a:outerShdw blurRad="38100" dist="38100" dir="2700000" algn="tl">
                    <a:srgbClr val="C0C0C0"/>
                  </a:outerShdw>
                </a:effectLst>
              </a:rPr>
              <a:t> di </a:t>
            </a:r>
            <a:r>
              <a:rPr lang="en-US" altLang="it-IT" sz="2800" dirty="0" err="1">
                <a:solidFill>
                  <a:srgbClr val="008000"/>
                </a:solidFill>
                <a:effectLst>
                  <a:outerShdw blurRad="38100" dist="38100" dir="2700000" algn="tl">
                    <a:srgbClr val="C0C0C0"/>
                  </a:outerShdw>
                </a:effectLst>
              </a:rPr>
              <a:t>raffreddamento</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dei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metalli</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nella</a:t>
            </a:r>
            <a:r>
              <a:rPr lang="en-US" altLang="it-IT" sz="2800" dirty="0">
                <a:solidFill>
                  <a:srgbClr val="008000"/>
                </a:solidFill>
                <a:effectLst>
                  <a:outerShdw blurRad="38100" dist="38100" dir="2700000" algn="tl">
                    <a:srgbClr val="C0C0C0"/>
                  </a:outerShdw>
                </a:effectLst>
              </a:rPr>
              <a:t> </a:t>
            </a:r>
            <a:r>
              <a:rPr lang="en-US" altLang="it-IT" sz="2800" dirty="0" err="1">
                <a:solidFill>
                  <a:srgbClr val="008000"/>
                </a:solidFill>
                <a:effectLst>
                  <a:outerShdw blurRad="38100" dist="38100" dir="2700000" algn="tl">
                    <a:srgbClr val="C0C0C0"/>
                  </a:outerShdw>
                </a:effectLst>
              </a:rPr>
              <a:t>termodinamica</a:t>
            </a:r>
            <a:endParaRPr lang="en-US" altLang="it-IT" sz="2800" dirty="0">
              <a:solidFill>
                <a:srgbClr val="008000"/>
              </a:solidFill>
              <a:effectLst>
                <a:outerShdw blurRad="38100" dist="38100" dir="2700000" algn="tl">
                  <a:srgbClr val="C0C0C0"/>
                </a:outerShdw>
              </a:effectLst>
            </a:endParaRPr>
          </a:p>
        </p:txBody>
      </p:sp>
      <p:sp>
        <p:nvSpPr>
          <p:cNvPr id="155651" name="Rectangle 3">
            <a:extLst>
              <a:ext uri="{FF2B5EF4-FFF2-40B4-BE49-F238E27FC236}">
                <a16:creationId xmlns:a16="http://schemas.microsoft.com/office/drawing/2014/main" id="{E72860FB-7B6B-F837-D83D-1CC0EC9A80D0}"/>
              </a:ext>
            </a:extLst>
          </p:cNvPr>
          <p:cNvSpPr>
            <a:spLocks noGrp="1" noChangeArrowheads="1"/>
          </p:cNvSpPr>
          <p:nvPr>
            <p:ph type="body" idx="1"/>
          </p:nvPr>
        </p:nvSpPr>
        <p:spPr>
          <a:xfrm>
            <a:off x="1524000" y="1146176"/>
            <a:ext cx="9144000" cy="5483225"/>
          </a:xfrm>
        </p:spPr>
        <p:txBody>
          <a:bodyPr>
            <a:normAutofit lnSpcReduction="10000"/>
          </a:bodyPr>
          <a:lstStyle/>
          <a:p>
            <a:pPr eaLnBrk="1" hangingPunct="1">
              <a:lnSpc>
                <a:spcPct val="80000"/>
              </a:lnSpc>
              <a:defRPr/>
            </a:pPr>
            <a:r>
              <a:rPr lang="en-US" altLang="it-IT" sz="1600" dirty="0"/>
              <a:t>Annealing è </a:t>
            </a:r>
            <a:r>
              <a:rPr lang="en-US" altLang="it-IT" sz="1600" dirty="0" err="1"/>
              <a:t>il</a:t>
            </a:r>
            <a:r>
              <a:rPr lang="en-US" altLang="it-IT" sz="1600" dirty="0"/>
              <a:t> </a:t>
            </a:r>
            <a:r>
              <a:rPr lang="en-US" altLang="it-IT" sz="1600" dirty="0" err="1"/>
              <a:t>processo</a:t>
            </a:r>
            <a:r>
              <a:rPr lang="en-US" altLang="it-IT" sz="1600" dirty="0"/>
              <a:t> di </a:t>
            </a:r>
            <a:r>
              <a:rPr lang="en-US" altLang="it-IT" sz="1600" dirty="0" err="1"/>
              <a:t>raffreddamento</a:t>
            </a:r>
            <a:r>
              <a:rPr lang="en-US" altLang="it-IT" sz="1600" dirty="0"/>
              <a:t> secondo cui un </a:t>
            </a:r>
            <a:r>
              <a:rPr lang="en-US" altLang="it-IT" sz="1600" dirty="0" err="1"/>
              <a:t>solido</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energia</a:t>
            </a:r>
            <a:r>
              <a:rPr lang="en-US" altLang="it-IT" sz="1600" dirty="0"/>
              <a:t> minima </a:t>
            </a:r>
            <a:r>
              <a:rPr lang="en-US" altLang="it-IT" sz="1600" dirty="0" err="1"/>
              <a:t>che</a:t>
            </a:r>
            <a:r>
              <a:rPr lang="en-US" altLang="it-IT" sz="1600" dirty="0"/>
              <a:t> </a:t>
            </a:r>
            <a:r>
              <a:rPr lang="en-US" altLang="it-IT" sz="1600" dirty="0" err="1"/>
              <a:t>gli</a:t>
            </a:r>
            <a:r>
              <a:rPr lang="en-US" altLang="it-IT" sz="1600" dirty="0"/>
              <a:t> </a:t>
            </a:r>
            <a:r>
              <a:rPr lang="en-US" altLang="it-IT" sz="1600" dirty="0" err="1"/>
              <a:t>conferisce</a:t>
            </a:r>
            <a:r>
              <a:rPr lang="en-US" altLang="it-IT" sz="1600" dirty="0"/>
              <a:t> </a:t>
            </a:r>
            <a:r>
              <a:rPr lang="en-US" altLang="it-IT" sz="1600" dirty="0" err="1"/>
              <a:t>stabilità</a:t>
            </a:r>
            <a:r>
              <a:rPr lang="en-US" altLang="it-IT" sz="1600" dirty="0"/>
              <a:t>. </a:t>
            </a:r>
          </a:p>
          <a:p>
            <a:pPr eaLnBrk="1" hangingPunct="1">
              <a:lnSpc>
                <a:spcPct val="80000"/>
              </a:lnSpc>
              <a:defRPr/>
            </a:pPr>
            <a:r>
              <a:rPr lang="en-US" altLang="it-IT" sz="1600" dirty="0" err="1"/>
              <a:t>Dapprima</a:t>
            </a:r>
            <a:r>
              <a:rPr lang="en-US" altLang="it-IT" sz="1600" dirty="0"/>
              <a:t> la </a:t>
            </a:r>
            <a:r>
              <a:rPr lang="en-US" altLang="it-IT" sz="1600" dirty="0" err="1"/>
              <a:t>materia</a:t>
            </a:r>
            <a:r>
              <a:rPr lang="en-US" altLang="it-IT" sz="1600" dirty="0"/>
              <a:t> </a:t>
            </a:r>
            <a:r>
              <a:rPr lang="en-US" altLang="it-IT" sz="1600" dirty="0" err="1"/>
              <a:t>viene</a:t>
            </a:r>
            <a:r>
              <a:rPr lang="en-US" altLang="it-IT" sz="1600" dirty="0"/>
              <a:t> </a:t>
            </a:r>
            <a:r>
              <a:rPr lang="en-US" altLang="it-IT" sz="1600" dirty="0" err="1"/>
              <a:t>surriscaldata</a:t>
            </a:r>
            <a:r>
              <a:rPr lang="en-US" altLang="it-IT" sz="1600" dirty="0"/>
              <a:t> e poi </a:t>
            </a:r>
            <a:r>
              <a:rPr lang="en-US" altLang="it-IT" sz="1600" dirty="0" err="1"/>
              <a:t>fatta</a:t>
            </a:r>
            <a:r>
              <a:rPr lang="en-US" altLang="it-IT" sz="1600" dirty="0"/>
              <a:t> </a:t>
            </a:r>
            <a:r>
              <a:rPr lang="en-US" altLang="it-IT" sz="1600" dirty="0" err="1"/>
              <a:t>raffreddare</a:t>
            </a:r>
            <a:r>
              <a:rPr lang="en-US" altLang="it-IT" sz="1600" dirty="0"/>
              <a:t> </a:t>
            </a:r>
            <a:r>
              <a:rPr lang="en-US" altLang="it-IT" sz="1600" dirty="0" err="1"/>
              <a:t>controllando</a:t>
            </a:r>
            <a:r>
              <a:rPr lang="en-US" altLang="it-IT" sz="1600" dirty="0"/>
              <a:t> </a:t>
            </a:r>
            <a:r>
              <a:rPr lang="en-US" altLang="it-IT" sz="1600" dirty="0" err="1"/>
              <a:t>esternamente</a:t>
            </a:r>
            <a:r>
              <a:rPr lang="en-US" altLang="it-IT" sz="1600" dirty="0"/>
              <a:t> la </a:t>
            </a:r>
            <a:r>
              <a:rPr lang="en-US" altLang="it-IT" sz="1600" dirty="0" err="1"/>
              <a:t>temperatura</a:t>
            </a:r>
            <a:r>
              <a:rPr lang="en-US" altLang="it-IT" sz="1600" dirty="0"/>
              <a:t> </a:t>
            </a:r>
            <a:r>
              <a:rPr lang="en-US" altLang="it-IT" sz="1600" dirty="0" err="1"/>
              <a:t>che</a:t>
            </a:r>
            <a:r>
              <a:rPr lang="en-US" altLang="it-IT" sz="1600" dirty="0"/>
              <a:t> </a:t>
            </a:r>
            <a:r>
              <a:rPr lang="en-US" altLang="it-IT" sz="1600" dirty="0" err="1"/>
              <a:t>viene</a:t>
            </a:r>
            <a:r>
              <a:rPr lang="en-US" altLang="it-IT" sz="1600" dirty="0"/>
              <a:t> </a:t>
            </a:r>
            <a:r>
              <a:rPr lang="en-US" altLang="it-IT" sz="1600" dirty="0" err="1"/>
              <a:t>progressivamente</a:t>
            </a:r>
            <a:r>
              <a:rPr lang="en-US" altLang="it-IT" sz="1600" dirty="0"/>
              <a:t> </a:t>
            </a:r>
            <a:r>
              <a:rPr lang="en-US" altLang="it-IT" sz="1600" dirty="0" err="1"/>
              <a:t>diminuita</a:t>
            </a:r>
            <a:r>
              <a:rPr lang="en-US" altLang="it-IT" sz="1600" dirty="0"/>
              <a:t> ma solo </a:t>
            </a:r>
            <a:r>
              <a:rPr lang="en-US" altLang="it-IT" sz="1600" dirty="0" err="1"/>
              <a:t>ogni</a:t>
            </a:r>
            <a:r>
              <a:rPr lang="en-US" altLang="it-IT" sz="1600" dirty="0"/>
              <a:t> volta in cui </a:t>
            </a:r>
            <a:r>
              <a:rPr lang="en-US" altLang="it-IT" sz="1600" dirty="0" err="1"/>
              <a:t>alla</a:t>
            </a:r>
            <a:r>
              <a:rPr lang="en-US" altLang="it-IT" sz="1600" dirty="0"/>
              <a:t> </a:t>
            </a:r>
            <a:r>
              <a:rPr lang="en-US" altLang="it-IT" sz="1600" dirty="0" err="1"/>
              <a:t>temperatura</a:t>
            </a:r>
            <a:r>
              <a:rPr lang="en-US" altLang="it-IT" sz="1600" dirty="0"/>
              <a:t> </a:t>
            </a:r>
            <a:r>
              <a:rPr lang="en-US" altLang="it-IT" sz="1600" dirty="0" err="1"/>
              <a:t>corrente</a:t>
            </a:r>
            <a:r>
              <a:rPr lang="en-US" altLang="it-IT" sz="1600" dirty="0"/>
              <a:t> </a:t>
            </a:r>
            <a:r>
              <a:rPr lang="en-US" altLang="it-IT" sz="1600" dirty="0" err="1"/>
              <a:t>si</a:t>
            </a:r>
            <a:r>
              <a:rPr lang="en-US" altLang="it-IT" sz="1600" dirty="0"/>
              <a:t> è </a:t>
            </a:r>
            <a:r>
              <a:rPr lang="en-US" altLang="it-IT" sz="1600" dirty="0" err="1">
                <a:solidFill>
                  <a:srgbClr val="008000"/>
                </a:solidFill>
              </a:rPr>
              <a:t>raggiunto</a:t>
            </a:r>
            <a:r>
              <a:rPr lang="en-US" altLang="it-IT" sz="1600" dirty="0">
                <a:solidFill>
                  <a:srgbClr val="008000"/>
                </a:solidFill>
              </a:rPr>
              <a:t> uno </a:t>
            </a:r>
            <a:r>
              <a:rPr lang="en-US" altLang="it-IT" sz="1600" dirty="0" err="1">
                <a:solidFill>
                  <a:srgbClr val="008000"/>
                </a:solidFill>
              </a:rPr>
              <a:t>stato</a:t>
            </a:r>
            <a:r>
              <a:rPr lang="en-US" altLang="it-IT" sz="1600" dirty="0">
                <a:solidFill>
                  <a:srgbClr val="008000"/>
                </a:solidFill>
              </a:rPr>
              <a:t> stabile </a:t>
            </a:r>
            <a:r>
              <a:rPr lang="en-US" altLang="it-IT" sz="1600" dirty="0" err="1"/>
              <a:t>della</a:t>
            </a:r>
            <a:r>
              <a:rPr lang="en-US" altLang="it-IT" sz="1600" dirty="0"/>
              <a:t> </a:t>
            </a:r>
            <a:r>
              <a:rPr lang="en-US" altLang="it-IT" sz="1600" dirty="0" err="1"/>
              <a:t>materia</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Se </a:t>
            </a:r>
            <a:r>
              <a:rPr lang="en-US" altLang="it-IT" sz="1600" dirty="0" err="1"/>
              <a:t>il</a:t>
            </a:r>
            <a:r>
              <a:rPr lang="en-US" altLang="it-IT" sz="1600" dirty="0"/>
              <a:t> </a:t>
            </a:r>
            <a:r>
              <a:rPr lang="en-US" altLang="it-IT" sz="1600" dirty="0" err="1"/>
              <a:t>raffreddamento</a:t>
            </a:r>
            <a:r>
              <a:rPr lang="en-US" altLang="it-IT" sz="1600" dirty="0"/>
              <a:t> è </a:t>
            </a:r>
            <a:r>
              <a:rPr lang="en-US" altLang="it-IT" sz="1600" dirty="0" err="1"/>
              <a:t>condotto</a:t>
            </a:r>
            <a:r>
              <a:rPr lang="en-US" altLang="it-IT" sz="1600" dirty="0"/>
              <a:t> </a:t>
            </a:r>
            <a:r>
              <a:rPr lang="en-US" altLang="it-IT" sz="1600" dirty="0" err="1"/>
              <a:t>troppo</a:t>
            </a:r>
            <a:r>
              <a:rPr lang="en-US" altLang="it-IT" sz="1600" dirty="0"/>
              <a:t> </a:t>
            </a:r>
            <a:r>
              <a:rPr lang="en-US" altLang="it-IT" sz="1600" dirty="0" err="1"/>
              <a:t>velocemente</a:t>
            </a:r>
            <a:r>
              <a:rPr lang="en-US" altLang="it-IT" sz="1600" dirty="0"/>
              <a:t> </a:t>
            </a:r>
            <a:r>
              <a:rPr lang="en-US" altLang="it-IT" sz="1600" dirty="0" err="1"/>
              <a:t>si</a:t>
            </a:r>
            <a:r>
              <a:rPr lang="en-US" altLang="it-IT" sz="1600" dirty="0"/>
              <a:t> </a:t>
            </a:r>
            <a:r>
              <a:rPr lang="en-US" altLang="it-IT" sz="1600" dirty="0" err="1"/>
              <a:t>verificano</a:t>
            </a:r>
            <a:r>
              <a:rPr lang="en-US" altLang="it-IT" sz="1600" dirty="0"/>
              <a:t> </a:t>
            </a:r>
            <a:r>
              <a:rPr lang="en-US" altLang="it-IT" sz="1600" dirty="0" err="1"/>
              <a:t>delle</a:t>
            </a:r>
            <a:r>
              <a:rPr lang="en-US" altLang="it-IT" sz="1600" dirty="0"/>
              <a:t> </a:t>
            </a:r>
            <a:r>
              <a:rPr lang="en-US" altLang="it-IT" sz="1600" dirty="0" err="1"/>
              <a:t>irregolarità</a:t>
            </a:r>
            <a:r>
              <a:rPr lang="en-US" altLang="it-IT" sz="1600" dirty="0"/>
              <a:t> </a:t>
            </a:r>
            <a:r>
              <a:rPr lang="en-US" altLang="it-IT" sz="1600" dirty="0" err="1"/>
              <a:t>nella</a:t>
            </a:r>
            <a:r>
              <a:rPr lang="en-US" altLang="it-IT" sz="1600" dirty="0"/>
              <a:t> </a:t>
            </a:r>
            <a:r>
              <a:rPr lang="en-US" altLang="it-IT" sz="1600" dirty="0" err="1"/>
              <a:t>struttura</a:t>
            </a:r>
            <a:r>
              <a:rPr lang="en-US" altLang="it-IT" sz="1600" dirty="0"/>
              <a:t> </a:t>
            </a:r>
            <a:r>
              <a:rPr lang="en-US" altLang="it-IT" sz="1600" dirty="0" err="1"/>
              <a:t>fisica</a:t>
            </a:r>
            <a:r>
              <a:rPr lang="en-US" altLang="it-IT" sz="1600" dirty="0"/>
              <a:t> </a:t>
            </a:r>
            <a:r>
              <a:rPr lang="en-US" altLang="it-IT" sz="1600" dirty="0" err="1"/>
              <a:t>della</a:t>
            </a:r>
            <a:r>
              <a:rPr lang="en-US" altLang="it-IT" sz="1600" dirty="0"/>
              <a:t> </a:t>
            </a:r>
            <a:r>
              <a:rPr lang="en-US" altLang="it-IT" sz="1600" dirty="0" err="1"/>
              <a:t>materia</a:t>
            </a:r>
            <a:r>
              <a:rPr lang="en-US" altLang="it-IT" sz="1600" dirty="0"/>
              <a:t> </a:t>
            </a:r>
            <a:r>
              <a:rPr lang="en-US" altLang="it-IT" sz="1600" dirty="0" err="1"/>
              <a:t>che</a:t>
            </a:r>
            <a:r>
              <a:rPr lang="en-US" altLang="it-IT" sz="1600" dirty="0"/>
              <a:t> la </a:t>
            </a:r>
            <a:r>
              <a:rPr lang="en-US" altLang="it-IT" sz="1600" dirty="0" err="1"/>
              <a:t>rendono</a:t>
            </a:r>
            <a:r>
              <a:rPr lang="en-US" altLang="it-IT" sz="1600" dirty="0"/>
              <a:t> fragile  (</a:t>
            </a:r>
            <a:r>
              <a:rPr lang="en-US" altLang="it-IT" sz="1600" dirty="0" err="1"/>
              <a:t>osservate</a:t>
            </a:r>
            <a:r>
              <a:rPr lang="en-US" altLang="it-IT" sz="1600" dirty="0"/>
              <a:t> le diverse </a:t>
            </a:r>
            <a:r>
              <a:rPr lang="en-US" altLang="it-IT" sz="1600" dirty="0" err="1"/>
              <a:t>forme</a:t>
            </a:r>
            <a:r>
              <a:rPr lang="en-US" altLang="it-IT" sz="1600" dirty="0"/>
              <a:t> </a:t>
            </a:r>
            <a:r>
              <a:rPr lang="en-US" altLang="it-IT" sz="1600" dirty="0" err="1"/>
              <a:t>dei</a:t>
            </a:r>
            <a:r>
              <a:rPr lang="en-US" altLang="it-IT" sz="1600" dirty="0"/>
              <a:t> </a:t>
            </a:r>
            <a:r>
              <a:rPr lang="en-US" altLang="it-IT" sz="1600" dirty="0" err="1"/>
              <a:t>cristalli</a:t>
            </a:r>
            <a:r>
              <a:rPr lang="en-US" altLang="it-IT" sz="1600" dirty="0"/>
              <a:t> di neve…). </a:t>
            </a:r>
          </a:p>
          <a:p>
            <a:pPr eaLnBrk="1" hangingPunct="1">
              <a:lnSpc>
                <a:spcPct val="80000"/>
              </a:lnSpc>
              <a:buFontTx/>
              <a:buNone/>
              <a:defRPr/>
            </a:pPr>
            <a:r>
              <a:rPr lang="en-US" altLang="it-IT" sz="1600" dirty="0"/>
              <a:t>	Al </a:t>
            </a:r>
            <a:r>
              <a:rPr lang="en-US" altLang="it-IT" sz="1600" dirty="0" err="1"/>
              <a:t>contrario</a:t>
            </a:r>
            <a:r>
              <a:rPr lang="en-US" altLang="it-IT" sz="1600" dirty="0"/>
              <a:t>, se ad </a:t>
            </a:r>
            <a:r>
              <a:rPr lang="en-US" altLang="it-IT" sz="1600" dirty="0" err="1"/>
              <a:t>ogni</a:t>
            </a:r>
            <a:r>
              <a:rPr lang="en-US" altLang="it-IT" sz="1600" dirty="0"/>
              <a:t> </a:t>
            </a:r>
            <a:r>
              <a:rPr lang="en-US" altLang="it-IT" sz="1600" dirty="0" err="1"/>
              <a:t>temperatura</a:t>
            </a:r>
            <a:r>
              <a:rPr lang="en-US" altLang="it-IT" sz="1600" dirty="0"/>
              <a:t> </a:t>
            </a:r>
            <a:r>
              <a:rPr lang="en-US" altLang="it-IT" sz="1600" dirty="0" err="1"/>
              <a:t>si</a:t>
            </a:r>
            <a:r>
              <a:rPr lang="en-US" altLang="it-IT" sz="1600" dirty="0"/>
              <a:t> </a:t>
            </a:r>
            <a:r>
              <a:rPr lang="en-US" altLang="it-IT" sz="1600" dirty="0" err="1"/>
              <a:t>raggiunge</a:t>
            </a:r>
            <a:r>
              <a:rPr lang="en-US" altLang="it-IT" sz="1600" dirty="0"/>
              <a:t>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la </a:t>
            </a:r>
            <a:r>
              <a:rPr lang="en-US" altLang="it-IT" sz="1600" dirty="0" err="1"/>
              <a:t>materia</a:t>
            </a:r>
            <a:r>
              <a:rPr lang="en-US" altLang="it-IT" sz="1600" dirty="0"/>
              <a:t> </a:t>
            </a:r>
            <a:r>
              <a:rPr lang="en-US" altLang="it-IT" sz="1600" dirty="0" err="1"/>
              <a:t>si</a:t>
            </a:r>
            <a:r>
              <a:rPr lang="en-US" altLang="it-IT" sz="1600" dirty="0"/>
              <a:t> </a:t>
            </a:r>
            <a:r>
              <a:rPr lang="en-US" altLang="it-IT" sz="1600" dirty="0" err="1"/>
              <a:t>struttura</a:t>
            </a:r>
            <a:r>
              <a:rPr lang="en-US" altLang="it-IT" sz="1600" dirty="0"/>
              <a:t> con </a:t>
            </a:r>
            <a:r>
              <a:rPr lang="en-US" altLang="it-IT" sz="1600" dirty="0" err="1"/>
              <a:t>regolarità</a:t>
            </a:r>
            <a:r>
              <a:rPr lang="en-US" altLang="it-IT" sz="1600" dirty="0"/>
              <a:t>. </a:t>
            </a:r>
            <a:r>
              <a:rPr lang="en-US" altLang="it-IT" sz="1600" dirty="0" err="1"/>
              <a:t>L’idea</a:t>
            </a:r>
            <a:r>
              <a:rPr lang="en-US" altLang="it-IT" sz="1600" dirty="0"/>
              <a:t> è </a:t>
            </a:r>
            <a:r>
              <a:rPr lang="en-US" altLang="it-IT" sz="1600" dirty="0" err="1"/>
              <a:t>che</a:t>
            </a:r>
            <a:r>
              <a:rPr lang="en-US" altLang="it-IT" sz="1600" dirty="0"/>
              <a:t> </a:t>
            </a:r>
            <a:r>
              <a:rPr lang="en-US" altLang="it-IT" sz="1600" dirty="0" err="1"/>
              <a:t>sia</a:t>
            </a:r>
            <a:r>
              <a:rPr lang="en-US" altLang="it-IT" sz="1600" dirty="0"/>
              <a:t> + facile </a:t>
            </a:r>
            <a:r>
              <a:rPr lang="en-US" altLang="it-IT" sz="1600" dirty="0" err="1"/>
              <a:t>restare</a:t>
            </a:r>
            <a:r>
              <a:rPr lang="en-US" altLang="it-IT" sz="1600" dirty="0"/>
              <a:t> </a:t>
            </a:r>
            <a:r>
              <a:rPr lang="en-US" altLang="it-IT" sz="1600" dirty="0" err="1"/>
              <a:t>intrappolati</a:t>
            </a:r>
            <a:r>
              <a:rPr lang="en-US" altLang="it-IT" sz="1600" dirty="0"/>
              <a:t> in </a:t>
            </a:r>
            <a:r>
              <a:rPr lang="en-US" altLang="it-IT" sz="1600" dirty="0" err="1"/>
              <a:t>stati</a:t>
            </a:r>
            <a:r>
              <a:rPr lang="en-US" altLang="it-IT" sz="1600" dirty="0"/>
              <a:t> ad </a:t>
            </a:r>
            <a:r>
              <a:rPr lang="en-US" altLang="it-IT" sz="1600" dirty="0" err="1"/>
              <a:t>alta</a:t>
            </a:r>
            <a:r>
              <a:rPr lang="en-US" altLang="it-IT" sz="1600" dirty="0"/>
              <a:t> </a:t>
            </a:r>
            <a:r>
              <a:rPr lang="en-US" altLang="it-IT" sz="1600" dirty="0" err="1"/>
              <a:t>energia</a:t>
            </a:r>
            <a:r>
              <a:rPr lang="en-US" altLang="it-IT" sz="1600" dirty="0"/>
              <a:t> </a:t>
            </a:r>
            <a:r>
              <a:rPr lang="en-US" altLang="it-IT" sz="1600" dirty="0" err="1"/>
              <a:t>quando</a:t>
            </a:r>
            <a:r>
              <a:rPr lang="en-US" altLang="it-IT" sz="1600" dirty="0"/>
              <a:t> </a:t>
            </a:r>
            <a:r>
              <a:rPr lang="en-US" altLang="it-IT" sz="1600" dirty="0" err="1"/>
              <a:t>si</a:t>
            </a:r>
            <a:r>
              <a:rPr lang="en-US" altLang="it-IT" sz="1600" dirty="0"/>
              <a:t> </a:t>
            </a:r>
            <a:r>
              <a:rPr lang="en-US" altLang="it-IT" sz="1600" dirty="0" err="1"/>
              <a:t>permette</a:t>
            </a:r>
            <a:r>
              <a:rPr lang="en-US" altLang="it-IT" sz="1600" dirty="0"/>
              <a:t> </a:t>
            </a:r>
            <a:r>
              <a:rPr lang="en-US" altLang="it-IT" sz="1600" dirty="0" err="1"/>
              <a:t>alla</a:t>
            </a:r>
            <a:r>
              <a:rPr lang="en-US" altLang="it-IT" sz="1600" dirty="0"/>
              <a:t> </a:t>
            </a:r>
            <a:r>
              <a:rPr lang="en-US" altLang="it-IT" sz="1600" dirty="0" err="1"/>
              <a:t>temperatura</a:t>
            </a:r>
            <a:r>
              <a:rPr lang="en-US" altLang="it-IT" sz="1600" dirty="0"/>
              <a:t> di </a:t>
            </a:r>
            <a:r>
              <a:rPr lang="en-US" altLang="it-IT" sz="1600" dirty="0" err="1"/>
              <a:t>scendere</a:t>
            </a:r>
            <a:r>
              <a:rPr lang="en-US" altLang="it-IT" sz="1600" dirty="0"/>
              <a:t> </a:t>
            </a:r>
            <a:r>
              <a:rPr lang="en-US" altLang="it-IT" sz="1600" dirty="0" err="1"/>
              <a:t>bruscamente</a:t>
            </a:r>
            <a:r>
              <a:rPr lang="en-US" altLang="it-IT" sz="1600" dirty="0"/>
              <a:t> a </a:t>
            </a:r>
            <a:r>
              <a:rPr lang="en-US" altLang="it-IT" sz="1600" dirty="0" err="1"/>
              <a:t>livelli</a:t>
            </a:r>
            <a:r>
              <a:rPr lang="en-US" altLang="it-IT" sz="1600" dirty="0"/>
              <a:t> </a:t>
            </a:r>
            <a:r>
              <a:rPr lang="en-US" altLang="it-IT" sz="1600" dirty="0" err="1"/>
              <a:t>troppo</a:t>
            </a:r>
            <a:r>
              <a:rPr lang="en-US" altLang="it-IT" sz="1600" dirty="0"/>
              <a:t> </a:t>
            </a:r>
            <a:r>
              <a:rPr lang="en-US" altLang="it-IT" sz="1600" dirty="0" err="1"/>
              <a:t>distanti</a:t>
            </a:r>
            <a:r>
              <a:rPr lang="en-US" altLang="it-IT" sz="1600" dirty="0"/>
              <a:t> dal </a:t>
            </a:r>
            <a:r>
              <a:rPr lang="en-US" altLang="it-IT" sz="1600" dirty="0" err="1"/>
              <a:t>livello</a:t>
            </a:r>
            <a:r>
              <a:rPr lang="en-US" altLang="it-IT" sz="1600" dirty="0"/>
              <a:t> di </a:t>
            </a:r>
            <a:r>
              <a:rPr lang="en-US" altLang="it-IT" sz="1600" dirty="0" err="1"/>
              <a:t>energia</a:t>
            </a:r>
            <a:r>
              <a:rPr lang="en-US" altLang="it-IT" sz="1600" dirty="0"/>
              <a:t> </a:t>
            </a:r>
            <a:r>
              <a:rPr lang="en-US" altLang="it-IT" sz="1600" dirty="0" err="1"/>
              <a:t>della</a:t>
            </a:r>
            <a:r>
              <a:rPr lang="en-US" altLang="it-IT" sz="1600" dirty="0"/>
              <a:t> </a:t>
            </a:r>
            <a:r>
              <a:rPr lang="en-US" altLang="it-IT" sz="1600" dirty="0" err="1"/>
              <a:t>configurazione</a:t>
            </a:r>
            <a:r>
              <a:rPr lang="en-US" altLang="it-IT" sz="1600" dirty="0"/>
              <a:t> </a:t>
            </a:r>
            <a:r>
              <a:rPr lang="en-US" altLang="it-IT" sz="1600" dirty="0" err="1"/>
              <a:t>attuale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a:t>In O.C. lo </a:t>
            </a:r>
            <a:r>
              <a:rPr lang="en-US" altLang="it-IT" sz="1600" dirty="0" err="1"/>
              <a:t>stato</a:t>
            </a:r>
            <a:r>
              <a:rPr lang="en-US" altLang="it-IT" sz="1600" dirty="0"/>
              <a:t> del </a:t>
            </a:r>
            <a:r>
              <a:rPr lang="en-US" altLang="it-IT" sz="1600" dirty="0" err="1"/>
              <a:t>materiale</a:t>
            </a:r>
            <a:r>
              <a:rPr lang="en-US" altLang="it-IT" sz="1600" dirty="0"/>
              <a:t> è </a:t>
            </a:r>
            <a:r>
              <a:rPr lang="en-US" altLang="it-IT" sz="1600" dirty="0" err="1"/>
              <a:t>una</a:t>
            </a:r>
            <a:r>
              <a:rPr lang="en-US" altLang="it-IT" sz="1600" dirty="0"/>
              <a:t> </a:t>
            </a:r>
            <a:r>
              <a:rPr lang="en-US" altLang="it-IT" sz="1600" dirty="0" err="1"/>
              <a:t>soluzione</a:t>
            </a:r>
            <a:r>
              <a:rPr lang="en-US" altLang="it-IT" sz="1600" dirty="0"/>
              <a:t>, la cui </a:t>
            </a:r>
            <a:r>
              <a:rPr lang="en-US" altLang="it-IT" sz="1600" dirty="0" err="1"/>
              <a:t>energia</a:t>
            </a:r>
            <a:r>
              <a:rPr lang="en-US" altLang="it-IT" sz="1600" dirty="0"/>
              <a:t> è </a:t>
            </a:r>
            <a:r>
              <a:rPr lang="en-US" altLang="it-IT" sz="1600" dirty="0" err="1"/>
              <a:t>il</a:t>
            </a:r>
            <a:r>
              <a:rPr lang="en-US" altLang="it-IT" sz="1600" dirty="0"/>
              <a:t> </a:t>
            </a:r>
            <a:r>
              <a:rPr lang="en-US" altLang="it-IT" sz="1600" dirty="0" err="1"/>
              <a:t>costo</a:t>
            </a:r>
            <a:r>
              <a:rPr lang="en-US" altLang="it-IT" sz="1600" dirty="0"/>
              <a:t>, </a:t>
            </a:r>
            <a:r>
              <a:rPr lang="en-US" altLang="it-IT" sz="1600" dirty="0" err="1"/>
              <a:t>mentre</a:t>
            </a:r>
            <a:r>
              <a:rPr lang="en-US" altLang="it-IT" sz="1600" dirty="0"/>
              <a:t> la </a:t>
            </a:r>
            <a:r>
              <a:rPr lang="en-US" altLang="it-IT" sz="1600" dirty="0" err="1"/>
              <a:t>temperatura</a:t>
            </a:r>
            <a:r>
              <a:rPr lang="en-US" altLang="it-IT" sz="1600" dirty="0"/>
              <a:t> </a:t>
            </a:r>
            <a:r>
              <a:rPr lang="en-US" altLang="it-IT" sz="1600" dirty="0" err="1"/>
              <a:t>definisce</a:t>
            </a:r>
            <a:r>
              <a:rPr lang="en-US" altLang="it-IT" sz="1600" dirty="0"/>
              <a:t> la </a:t>
            </a:r>
            <a:r>
              <a:rPr lang="en-US" altLang="it-IT" sz="1600" dirty="0" err="1"/>
              <a:t>probabilità</a:t>
            </a:r>
            <a:r>
              <a:rPr lang="en-US" altLang="it-IT" sz="1600" dirty="0"/>
              <a:t> di </a:t>
            </a:r>
            <a:r>
              <a:rPr lang="en-US" altLang="it-IT" sz="1600" dirty="0" err="1"/>
              <a:t>accettare</a:t>
            </a:r>
            <a:r>
              <a:rPr lang="en-US" altLang="it-IT" sz="1600" dirty="0"/>
              <a:t> un </a:t>
            </a:r>
            <a:r>
              <a:rPr lang="en-US" altLang="it-IT" sz="1600" dirty="0" err="1"/>
              <a:t>passaggio</a:t>
            </a:r>
            <a:r>
              <a:rPr lang="en-US" altLang="it-IT" sz="1600" dirty="0"/>
              <a:t> ad </a:t>
            </a:r>
            <a:r>
              <a:rPr lang="en-US" altLang="it-IT" sz="1600" dirty="0" err="1"/>
              <a:t>uno</a:t>
            </a:r>
            <a:r>
              <a:rPr lang="en-US" altLang="it-IT" sz="1600" dirty="0"/>
              <a:t> </a:t>
            </a:r>
            <a:r>
              <a:rPr lang="en-US" altLang="it-IT" sz="1600" dirty="0" err="1"/>
              <a:t>stato</a:t>
            </a:r>
            <a:r>
              <a:rPr lang="en-US" altLang="it-IT" sz="1600" dirty="0"/>
              <a:t> di </a:t>
            </a:r>
            <a:r>
              <a:rPr lang="en-US" altLang="it-IT" sz="1600" dirty="0" err="1"/>
              <a:t>maggior</a:t>
            </a:r>
            <a:r>
              <a:rPr lang="en-US" altLang="it-IT" sz="1600" dirty="0"/>
              <a:t> </a:t>
            </a:r>
            <a:r>
              <a:rPr lang="en-US" altLang="it-IT" sz="1600" dirty="0" err="1"/>
              <a:t>energia</a:t>
            </a:r>
            <a:r>
              <a:rPr lang="en-US" altLang="it-IT" sz="1600" dirty="0"/>
              <a:t> (</a:t>
            </a:r>
            <a:r>
              <a:rPr lang="en-US" altLang="it-IT" sz="1600" dirty="0" err="1"/>
              <a:t>criterio</a:t>
            </a:r>
            <a:r>
              <a:rPr lang="en-US" altLang="it-IT" sz="1600" dirty="0"/>
              <a:t> di Metropolis) </a:t>
            </a:r>
            <a:r>
              <a:rPr lang="en-US" altLang="it-IT" sz="1600" dirty="0" err="1"/>
              <a:t>mentre</a:t>
            </a:r>
            <a:r>
              <a:rPr lang="en-US" altLang="it-IT" sz="1600" dirty="0"/>
              <a:t> </a:t>
            </a:r>
            <a:r>
              <a:rPr lang="en-US" altLang="it-IT" sz="1600" dirty="0" err="1"/>
              <a:t>il</a:t>
            </a:r>
            <a:r>
              <a:rPr lang="en-US" altLang="it-IT" sz="1600" dirty="0"/>
              <a:t> </a:t>
            </a:r>
            <a:r>
              <a:rPr lang="en-US" altLang="it-IT" sz="1600" dirty="0" err="1"/>
              <a:t>passaggio</a:t>
            </a:r>
            <a:r>
              <a:rPr lang="en-US" altLang="it-IT" sz="1600" dirty="0"/>
              <a:t> a </a:t>
            </a:r>
            <a:r>
              <a:rPr lang="en-US" altLang="it-IT" sz="1600" dirty="0" err="1"/>
              <a:t>una</a:t>
            </a:r>
            <a:r>
              <a:rPr lang="en-US" altLang="it-IT" sz="1600" dirty="0"/>
              <a:t> </a:t>
            </a:r>
            <a:r>
              <a:rPr lang="en-US" altLang="it-IT" sz="1600" dirty="0" err="1"/>
              <a:t>soluzione</a:t>
            </a:r>
            <a:r>
              <a:rPr lang="en-US" altLang="it-IT" sz="1600" dirty="0"/>
              <a:t> </a:t>
            </a:r>
            <a:r>
              <a:rPr lang="en-US" altLang="it-IT" sz="1600" dirty="0" err="1"/>
              <a:t>migliore</a:t>
            </a:r>
            <a:r>
              <a:rPr lang="en-US" altLang="it-IT" sz="1600" dirty="0"/>
              <a:t> </a:t>
            </a:r>
            <a:r>
              <a:rPr lang="en-US" altLang="it-IT" sz="1600" dirty="0" err="1"/>
              <a:t>viene</a:t>
            </a:r>
            <a:r>
              <a:rPr lang="en-US" altLang="it-IT" sz="1600" dirty="0"/>
              <a:t> </a:t>
            </a:r>
            <a:r>
              <a:rPr lang="en-US" altLang="it-IT" sz="1600" dirty="0" err="1"/>
              <a:t>sempre</a:t>
            </a:r>
            <a:r>
              <a:rPr lang="en-US" altLang="it-IT" sz="1600" dirty="0"/>
              <a:t> </a:t>
            </a:r>
            <a:r>
              <a:rPr lang="en-US" altLang="it-IT" sz="1600" dirty="0" err="1"/>
              <a:t>accettato</a:t>
            </a:r>
            <a:r>
              <a:rPr lang="en-US" altLang="it-IT" sz="1600" dirty="0"/>
              <a:t> e </a:t>
            </a:r>
            <a:r>
              <a:rPr lang="en-US" altLang="it-IT" sz="1600" dirty="0" err="1"/>
              <a:t>corrisponde</a:t>
            </a:r>
            <a:r>
              <a:rPr lang="en-US" altLang="it-IT" sz="1600" dirty="0"/>
              <a:t> a un </a:t>
            </a:r>
            <a:r>
              <a:rPr lang="en-US" altLang="it-IT" sz="1600" dirty="0" err="1"/>
              <a:t>avvicinamento</a:t>
            </a:r>
            <a:r>
              <a:rPr lang="en-US" altLang="it-IT" sz="1600" dirty="0"/>
              <a:t> </a:t>
            </a:r>
            <a:r>
              <a:rPr lang="en-US" altLang="it-IT" sz="1600" dirty="0" err="1"/>
              <a:t>allo</a:t>
            </a:r>
            <a:r>
              <a:rPr lang="en-US" altLang="it-IT" sz="1600" dirty="0"/>
              <a:t> </a:t>
            </a:r>
            <a:r>
              <a:rPr lang="en-US" altLang="it-IT" sz="1600" dirty="0" err="1"/>
              <a:t>stato</a:t>
            </a:r>
            <a:r>
              <a:rPr lang="en-US" altLang="it-IT" sz="1600" dirty="0"/>
              <a:t> di </a:t>
            </a:r>
            <a:r>
              <a:rPr lang="en-US" altLang="it-IT" sz="1600" dirty="0" err="1"/>
              <a:t>equilibrio</a:t>
            </a:r>
            <a:r>
              <a:rPr lang="en-US" altLang="it-IT" sz="1600" dirty="0"/>
              <a:t> per </a:t>
            </a:r>
            <a:r>
              <a:rPr lang="en-US" altLang="it-IT" sz="1600" dirty="0" err="1"/>
              <a:t>quella</a:t>
            </a:r>
            <a:r>
              <a:rPr lang="en-US" altLang="it-IT" sz="1600" dirty="0"/>
              <a:t> </a:t>
            </a:r>
            <a:r>
              <a:rPr lang="en-US" altLang="it-IT" sz="1600" dirty="0" err="1"/>
              <a:t>temperatura</a:t>
            </a:r>
            <a:r>
              <a:rPr lang="en-US" altLang="it-IT" sz="1600" dirty="0"/>
              <a:t>. </a:t>
            </a:r>
            <a:r>
              <a:rPr lang="en-US" altLang="it-IT" sz="1600" dirty="0" err="1"/>
              <a:t>L’intorno</a:t>
            </a:r>
            <a:r>
              <a:rPr lang="en-US" altLang="it-IT" sz="1600" dirty="0"/>
              <a:t> </a:t>
            </a:r>
            <a:r>
              <a:rPr lang="en-US" altLang="it-IT" sz="1600" dirty="0" err="1"/>
              <a:t>definisce</a:t>
            </a:r>
            <a:r>
              <a:rPr lang="en-US" altLang="it-IT" sz="1600" dirty="0"/>
              <a:t> </a:t>
            </a:r>
            <a:r>
              <a:rPr lang="en-US" altLang="it-IT" sz="1600" dirty="0" err="1"/>
              <a:t>l’insieme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 cui </a:t>
            </a:r>
            <a:r>
              <a:rPr lang="en-US" altLang="it-IT" sz="1600" dirty="0" err="1"/>
              <a:t>passare</a:t>
            </a:r>
            <a:r>
              <a:rPr lang="en-US" altLang="it-IT" sz="1600" dirty="0"/>
              <a:t>, </a:t>
            </a:r>
            <a:r>
              <a:rPr lang="en-US" altLang="it-IT" sz="1600" dirty="0" err="1">
                <a:solidFill>
                  <a:srgbClr val="008000"/>
                </a:solidFill>
              </a:rPr>
              <a:t>potenzialmente</a:t>
            </a:r>
            <a:r>
              <a:rPr lang="en-US" altLang="it-IT" sz="1600" dirty="0"/>
              <a:t>, al </a:t>
            </a:r>
            <a:r>
              <a:rPr lang="en-US" altLang="it-IT" sz="1600" dirty="0" err="1"/>
              <a:t>passo</a:t>
            </a:r>
            <a:r>
              <a:rPr lang="en-US" altLang="it-IT" sz="1600" dirty="0"/>
              <a:t> </a:t>
            </a:r>
            <a:r>
              <a:rPr lang="en-US" altLang="it-IT" sz="1600" dirty="0" err="1"/>
              <a:t>successivo</a:t>
            </a:r>
            <a:r>
              <a:rPr lang="en-US" altLang="it-IT" sz="1600" dirty="0"/>
              <a:t>. </a:t>
            </a:r>
            <a:r>
              <a:rPr lang="en-US" altLang="it-IT" sz="1600" dirty="0" err="1"/>
              <a:t>Generalmente</a:t>
            </a:r>
            <a:r>
              <a:rPr lang="en-US" altLang="it-IT" sz="1600" dirty="0"/>
              <a:t>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campiona</a:t>
            </a:r>
            <a:r>
              <a:rPr lang="en-US" altLang="it-IT" sz="1600" dirty="0">
                <a:solidFill>
                  <a:srgbClr val="008000"/>
                </a:solidFill>
              </a:rPr>
              <a:t> a </a:t>
            </a:r>
            <a:r>
              <a:rPr lang="en-US" altLang="it-IT" sz="1600" dirty="0" err="1">
                <a:solidFill>
                  <a:srgbClr val="008000"/>
                </a:solidFill>
              </a:rPr>
              <a:t>caso</a:t>
            </a:r>
            <a:r>
              <a:rPr lang="en-US" altLang="it-IT" sz="1600" dirty="0">
                <a:solidFill>
                  <a:srgbClr val="008000"/>
                </a:solidFill>
              </a:rPr>
              <a:t> </a:t>
            </a:r>
            <a:r>
              <a:rPr lang="en-US" altLang="it-IT" sz="1600" dirty="0" err="1">
                <a:solidFill>
                  <a:srgbClr val="008000"/>
                </a:solidFill>
              </a:rPr>
              <a:t>nell’intorno</a:t>
            </a:r>
            <a:r>
              <a:rPr lang="en-US" altLang="it-IT" sz="1600" dirty="0">
                <a:solidFill>
                  <a:srgbClr val="008000"/>
                </a:solidFill>
              </a:rPr>
              <a:t> e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scartano</a:t>
            </a:r>
            <a:r>
              <a:rPr lang="en-US" altLang="it-IT" sz="1600" dirty="0">
                <a:solidFill>
                  <a:srgbClr val="008000"/>
                </a:solidFill>
              </a:rPr>
              <a:t> (o </a:t>
            </a:r>
            <a:r>
              <a:rPr lang="en-US" altLang="it-IT" sz="1600" dirty="0" err="1">
                <a:solidFill>
                  <a:srgbClr val="008000"/>
                </a:solidFill>
              </a:rPr>
              <a:t>si</a:t>
            </a:r>
            <a:r>
              <a:rPr lang="en-US" altLang="it-IT" sz="1600" dirty="0">
                <a:solidFill>
                  <a:srgbClr val="008000"/>
                </a:solidFill>
              </a:rPr>
              <a:t> </a:t>
            </a:r>
            <a:r>
              <a:rPr lang="en-US" altLang="it-IT" sz="1600" dirty="0" err="1">
                <a:solidFill>
                  <a:srgbClr val="008000"/>
                </a:solidFill>
              </a:rPr>
              <a:t>penalizzano</a:t>
            </a:r>
            <a:r>
              <a:rPr lang="en-US" altLang="it-IT" sz="1600" dirty="0">
                <a:solidFill>
                  <a:srgbClr val="008000"/>
                </a:solidFill>
              </a:rPr>
              <a:t>) le </a:t>
            </a:r>
            <a:r>
              <a:rPr lang="en-US" altLang="it-IT" sz="1600" dirty="0" err="1">
                <a:solidFill>
                  <a:srgbClr val="008000"/>
                </a:solidFill>
              </a:rPr>
              <a:t>soluzioni</a:t>
            </a:r>
            <a:r>
              <a:rPr lang="en-US" altLang="it-IT" sz="1600" dirty="0">
                <a:solidFill>
                  <a:srgbClr val="008000"/>
                </a:solidFill>
              </a:rPr>
              <a:t> non </a:t>
            </a:r>
            <a:r>
              <a:rPr lang="en-US" altLang="it-IT" sz="1600" dirty="0" err="1">
                <a:solidFill>
                  <a:srgbClr val="008000"/>
                </a:solidFill>
              </a:rPr>
              <a:t>ammissibili</a:t>
            </a:r>
            <a:r>
              <a:rPr lang="en-US" altLang="it-IT" sz="1600" dirty="0">
                <a:solidFill>
                  <a:srgbClr val="008000"/>
                </a:solidFill>
              </a:rPr>
              <a:t>.</a:t>
            </a:r>
          </a:p>
          <a:p>
            <a:pPr eaLnBrk="1" hangingPunct="1">
              <a:lnSpc>
                <a:spcPct val="80000"/>
              </a:lnSpc>
              <a:defRPr/>
            </a:pPr>
            <a:endParaRPr lang="en-US" altLang="it-IT" sz="1600" dirty="0">
              <a:solidFill>
                <a:srgbClr val="33CC33"/>
              </a:solidFill>
            </a:endParaRPr>
          </a:p>
          <a:p>
            <a:pPr eaLnBrk="1" hangingPunct="1">
              <a:lnSpc>
                <a:spcPct val="80000"/>
              </a:lnSpc>
              <a:defRPr/>
            </a:pPr>
            <a:r>
              <a:rPr lang="en-US" altLang="it-IT" sz="1600" dirty="0">
                <a:solidFill>
                  <a:srgbClr val="0066FF"/>
                </a:solidFill>
                <a:effectLst>
                  <a:outerShdw blurRad="38100" dist="38100" dir="2700000" algn="tl">
                    <a:srgbClr val="C0C0C0"/>
                  </a:outerShdw>
                </a:effectLst>
              </a:rPr>
              <a:t>Il </a:t>
            </a:r>
            <a:r>
              <a:rPr lang="en-US" altLang="it-IT" sz="1600" dirty="0" err="1">
                <a:solidFill>
                  <a:srgbClr val="0066FF"/>
                </a:solidFill>
                <a:effectLst>
                  <a:outerShdw blurRad="38100" dist="38100" dir="2700000" algn="tl">
                    <a:srgbClr val="C0C0C0"/>
                  </a:outerShdw>
                </a:effectLst>
              </a:rPr>
              <a:t>metodo</a:t>
            </a:r>
            <a:r>
              <a:rPr lang="en-US" altLang="it-IT" sz="1600" dirty="0">
                <a:solidFill>
                  <a:srgbClr val="0066FF"/>
                </a:solidFill>
                <a:effectLst>
                  <a:outerShdw blurRad="38100" dist="38100" dir="2700000" algn="tl">
                    <a:srgbClr val="C0C0C0"/>
                  </a:outerShdw>
                </a:effectLst>
              </a:rPr>
              <a:t> converge </a:t>
            </a:r>
            <a:r>
              <a:rPr lang="en-US" altLang="it-IT" sz="1600" dirty="0" err="1">
                <a:solidFill>
                  <a:srgbClr val="0066FF"/>
                </a:solidFill>
                <a:effectLst>
                  <a:outerShdw blurRad="38100" dist="38100" dir="2700000" algn="tl">
                    <a:srgbClr val="C0C0C0"/>
                  </a:outerShdw>
                </a:effectLst>
              </a:rPr>
              <a:t>asintoticamente</a:t>
            </a:r>
            <a:r>
              <a:rPr lang="en-US" altLang="it-IT" sz="1600" dirty="0">
                <a:solidFill>
                  <a:srgbClr val="0066FF"/>
                </a:solidFill>
                <a:effectLst>
                  <a:outerShdw blurRad="38100" dist="38100" dir="2700000" algn="tl">
                    <a:srgbClr val="C0C0C0"/>
                  </a:outerShdw>
                </a:effectLst>
              </a:rPr>
              <a:t> (</a:t>
            </a:r>
            <a:r>
              <a:rPr lang="en-US" altLang="it-IT" sz="1600" dirty="0">
                <a:solidFill>
                  <a:srgbClr val="0066FF"/>
                </a:solidFill>
                <a:effectLst>
                  <a:outerShdw blurRad="38100" dist="38100" dir="2700000" algn="tl">
                    <a:srgbClr val="C0C0C0"/>
                  </a:outerShdw>
                </a:effectLst>
                <a:sym typeface="Symbol" panose="05050102010706020507" pitchFamily="18" charset="2"/>
              </a:rPr>
              <a:t> </a:t>
            </a:r>
            <a:r>
              <a:rPr lang="en-US" altLang="it-IT" sz="1600" dirty="0" err="1">
                <a:solidFill>
                  <a:srgbClr val="0066FF"/>
                </a:solidFill>
                <a:effectLst>
                  <a:outerShdw blurRad="38100" dist="38100" dir="2700000" algn="tl">
                    <a:srgbClr val="C0C0C0"/>
                  </a:outerShdw>
                </a:effectLst>
                <a:sym typeface="Symbol" panose="05050102010706020507" pitchFamily="18" charset="2"/>
              </a:rPr>
              <a:t>iterazioni</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all’ottimo</a:t>
            </a:r>
            <a:r>
              <a:rPr lang="en-US" altLang="it-IT" sz="1600" dirty="0">
                <a:solidFill>
                  <a:srgbClr val="0066FF"/>
                </a:solidFill>
                <a:effectLst>
                  <a:outerShdw blurRad="38100" dist="38100" dir="2700000" algn="tl">
                    <a:srgbClr val="C0C0C0"/>
                  </a:outerShdw>
                </a:effectLst>
              </a:rPr>
              <a:t> </a:t>
            </a:r>
            <a:r>
              <a:rPr lang="en-US" altLang="it-IT" sz="1600" dirty="0" err="1">
                <a:solidFill>
                  <a:srgbClr val="0066FF"/>
                </a:solidFill>
                <a:effectLst>
                  <a:outerShdw blurRad="38100" dist="38100" dir="2700000" algn="tl">
                    <a:srgbClr val="C0C0C0"/>
                  </a:outerShdw>
                </a:effectLst>
              </a:rPr>
              <a:t>globale</a:t>
            </a:r>
            <a:r>
              <a:rPr lang="en-US" altLang="it-IT" sz="1600" dirty="0">
                <a:solidFill>
                  <a:srgbClr val="0066FF"/>
                </a:solidFill>
                <a:effectLst>
                  <a:outerShdw blurRad="38100" dist="38100" dir="2700000" algn="tl">
                    <a:srgbClr val="C0C0C0"/>
                  </a:outerShdw>
                </a:effectLst>
              </a:rPr>
              <a:t> !!</a:t>
            </a:r>
          </a:p>
          <a:p>
            <a:pPr eaLnBrk="1" hangingPunct="1">
              <a:lnSpc>
                <a:spcPct val="80000"/>
              </a:lnSpc>
              <a:defRPr/>
            </a:pPr>
            <a:endParaRPr lang="en-US" altLang="it-IT" sz="1600" dirty="0">
              <a:solidFill>
                <a:srgbClr val="0066FF"/>
              </a:solidFill>
              <a:effectLst>
                <a:outerShdw blurRad="38100" dist="38100" dir="2700000" algn="tl">
                  <a:srgbClr val="C0C0C0"/>
                </a:outerShdw>
              </a:effectLst>
            </a:endParaRPr>
          </a:p>
          <a:p>
            <a:pPr eaLnBrk="1" hangingPunct="1">
              <a:lnSpc>
                <a:spcPct val="80000"/>
              </a:lnSpc>
              <a:defRPr/>
            </a:pPr>
            <a:r>
              <a:rPr lang="en-US" altLang="it-IT" sz="1600" dirty="0" err="1"/>
              <a:t>Fondamentale</a:t>
            </a:r>
            <a:r>
              <a:rPr lang="en-US" altLang="it-IT" sz="1600" dirty="0"/>
              <a:t> </a:t>
            </a:r>
            <a:r>
              <a:rPr lang="en-US" altLang="it-IT" sz="1600" dirty="0">
                <a:solidFill>
                  <a:srgbClr val="C00000"/>
                </a:solidFill>
              </a:rPr>
              <a:t>è </a:t>
            </a:r>
            <a:r>
              <a:rPr lang="en-US" altLang="it-IT" sz="1600" dirty="0" err="1">
                <a:solidFill>
                  <a:srgbClr val="C00000"/>
                </a:solidFill>
              </a:rPr>
              <a:t>calibrare</a:t>
            </a:r>
            <a:r>
              <a:rPr lang="en-US" altLang="it-IT" sz="1600" dirty="0">
                <a:solidFill>
                  <a:srgbClr val="C00000"/>
                </a:solidFill>
              </a:rPr>
              <a:t> </a:t>
            </a:r>
            <a:r>
              <a:rPr lang="en-US" altLang="it-IT" sz="1600" dirty="0" err="1">
                <a:solidFill>
                  <a:srgbClr val="C00000"/>
                </a:solidFill>
              </a:rPr>
              <a:t>opportunamente</a:t>
            </a:r>
            <a:r>
              <a:rPr lang="en-US" altLang="it-IT" sz="1600" dirty="0">
                <a:solidFill>
                  <a:srgbClr val="C00000"/>
                </a:solidFill>
              </a:rPr>
              <a:t> </a:t>
            </a:r>
            <a:r>
              <a:rPr lang="en-US" altLang="it-IT" sz="1600" dirty="0" err="1">
                <a:solidFill>
                  <a:srgbClr val="C00000"/>
                </a:solidFill>
              </a:rPr>
              <a:t>i</a:t>
            </a:r>
            <a:r>
              <a:rPr lang="en-US" altLang="it-IT" sz="1600" dirty="0">
                <a:solidFill>
                  <a:srgbClr val="C00000"/>
                </a:solidFill>
              </a:rPr>
              <a:t> </a:t>
            </a:r>
            <a:r>
              <a:rPr lang="en-US" altLang="it-IT" sz="1600" dirty="0" err="1">
                <a:solidFill>
                  <a:srgbClr val="C00000"/>
                </a:solidFill>
              </a:rPr>
              <a:t>parametri</a:t>
            </a:r>
            <a:r>
              <a:rPr lang="en-US" altLang="it-IT" sz="1600" dirty="0">
                <a:solidFill>
                  <a:srgbClr val="C00000"/>
                </a:solidFill>
              </a:rPr>
              <a:t> e la </a:t>
            </a:r>
            <a:r>
              <a:rPr lang="en-US" altLang="it-IT" sz="1600" dirty="0" err="1">
                <a:solidFill>
                  <a:srgbClr val="C00000"/>
                </a:solidFill>
              </a:rPr>
              <a:t>legge</a:t>
            </a:r>
            <a:r>
              <a:rPr lang="en-US" altLang="it-IT" sz="1600" dirty="0">
                <a:solidFill>
                  <a:srgbClr val="C00000"/>
                </a:solidFill>
              </a:rPr>
              <a:t> di </a:t>
            </a:r>
            <a:r>
              <a:rPr lang="en-US" altLang="it-IT" sz="1600" dirty="0" err="1">
                <a:solidFill>
                  <a:srgbClr val="C00000"/>
                </a:solidFill>
              </a:rPr>
              <a:t>abbassamento</a:t>
            </a:r>
            <a:r>
              <a:rPr lang="en-US" altLang="it-IT" sz="1600" dirty="0">
                <a:solidFill>
                  <a:srgbClr val="C00000"/>
                </a:solidFill>
              </a:rPr>
              <a:t> </a:t>
            </a:r>
            <a:r>
              <a:rPr lang="en-US" altLang="it-IT" sz="1600" dirty="0" err="1">
                <a:solidFill>
                  <a:srgbClr val="C00000"/>
                </a:solidFill>
              </a:rPr>
              <a:t>della</a:t>
            </a:r>
            <a:r>
              <a:rPr lang="en-US" altLang="it-IT" sz="1600" dirty="0">
                <a:solidFill>
                  <a:srgbClr val="C00000"/>
                </a:solidFill>
              </a:rPr>
              <a:t> </a:t>
            </a:r>
            <a:r>
              <a:rPr lang="en-US" altLang="it-IT" sz="1600" dirty="0" err="1">
                <a:solidFill>
                  <a:srgbClr val="C00000"/>
                </a:solidFill>
              </a:rPr>
              <a:t>temperatura</a:t>
            </a:r>
            <a:r>
              <a:rPr lang="en-US" altLang="it-IT" sz="1600" dirty="0">
                <a:solidFill>
                  <a:srgbClr val="C00000"/>
                </a:solidFill>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98306" name="Rectangle 3">
            <a:extLst>
              <a:ext uri="{FF2B5EF4-FFF2-40B4-BE49-F238E27FC236}">
                <a16:creationId xmlns:a16="http://schemas.microsoft.com/office/drawing/2014/main" id="{3093A13B-A112-3012-3FAD-D3B0FEC2F1AA}"/>
              </a:ext>
            </a:extLst>
          </p:cNvPr>
          <p:cNvSpPr>
            <a:spLocks noGrp="1" noChangeArrowheads="1"/>
          </p:cNvSpPr>
          <p:nvPr>
            <p:ph type="body" idx="1"/>
          </p:nvPr>
        </p:nvSpPr>
        <p:spPr>
          <a:xfrm>
            <a:off x="1676400" y="457200"/>
            <a:ext cx="8991600" cy="5867400"/>
          </a:xfrm>
        </p:spPr>
        <p:txBody>
          <a:bodyPr>
            <a:normAutofit fontScale="92500" lnSpcReduction="20000"/>
          </a:bodyPr>
          <a:lstStyle/>
          <a:p>
            <a:pPr eaLnBrk="1" hangingPunct="1">
              <a:lnSpc>
                <a:spcPct val="80000"/>
              </a:lnSpc>
              <a:buFontTx/>
              <a:buNone/>
            </a:pPr>
            <a:r>
              <a:rPr lang="en-US" altLang="it-IT" sz="2000" b="1"/>
              <a:t>Simulated Annealing(</a:t>
            </a:r>
            <a:r>
              <a:rPr lang="en-US" altLang="it-IT" sz="2000"/>
              <a:t>problem</a:t>
            </a:r>
            <a:r>
              <a:rPr lang="en-US" altLang="it-IT" sz="2000" b="1"/>
              <a:t>) return </a:t>
            </a:r>
            <a:r>
              <a:rPr lang="en-US" altLang="it-IT" sz="2000"/>
              <a:t>a solution</a:t>
            </a:r>
          </a:p>
          <a:p>
            <a:pPr eaLnBrk="1" hangingPunct="1">
              <a:lnSpc>
                <a:spcPct val="80000"/>
              </a:lnSpc>
              <a:buFontTx/>
              <a:buNone/>
            </a:pPr>
            <a:endParaRPr lang="en-US" altLang="it-IT" sz="2000"/>
          </a:p>
          <a:p>
            <a:pPr eaLnBrk="1" hangingPunct="1">
              <a:lnSpc>
                <a:spcPct val="80000"/>
              </a:lnSpc>
              <a:buFontTx/>
              <a:buNone/>
            </a:pPr>
            <a:r>
              <a:rPr lang="en-US" altLang="it-IT" sz="2000"/>
              <a:t>	T ← determine a starting temperature</a:t>
            </a:r>
          </a:p>
          <a:p>
            <a:pPr eaLnBrk="1" hangingPunct="1">
              <a:lnSpc>
                <a:spcPct val="80000"/>
              </a:lnSpc>
              <a:buFontTx/>
              <a:buNone/>
            </a:pPr>
            <a:r>
              <a:rPr lang="en-US" altLang="it-IT" sz="2000"/>
              <a:t>	current ← generate an initial solution</a:t>
            </a:r>
          </a:p>
          <a:p>
            <a:pPr eaLnBrk="1" hangingPunct="1">
              <a:lnSpc>
                <a:spcPct val="80000"/>
              </a:lnSpc>
              <a:buFontTx/>
              <a:buNone/>
            </a:pPr>
            <a:r>
              <a:rPr lang="en-US" altLang="it-IT" sz="2000"/>
              <a:t>	best ← current</a:t>
            </a:r>
          </a:p>
          <a:p>
            <a:pPr eaLnBrk="1" hangingPunct="1">
              <a:lnSpc>
                <a:spcPct val="80000"/>
              </a:lnSpc>
              <a:buFontTx/>
              <a:buNone/>
            </a:pPr>
            <a:r>
              <a:rPr lang="en-US" altLang="it-IT" sz="2000" b="1"/>
              <a:t>	While (</a:t>
            </a:r>
            <a:r>
              <a:rPr lang="en-US" altLang="it-IT" sz="2000"/>
              <a:t>not yet frozen) </a:t>
            </a:r>
            <a:r>
              <a:rPr lang="en-US" altLang="it-IT" sz="2000" b="1"/>
              <a:t>do            	</a:t>
            </a:r>
            <a:r>
              <a:rPr lang="en-US" altLang="it-IT" sz="2000">
                <a:solidFill>
                  <a:srgbClr val="33CC33"/>
                </a:solidFill>
                <a:latin typeface="Bell MT" panose="02020503060305020303" pitchFamily="18" charset="0"/>
              </a:rPr>
              <a:t>(</a:t>
            </a:r>
            <a:r>
              <a:rPr lang="en-US" altLang="it-IT" sz="2000" i="1">
                <a:solidFill>
                  <a:srgbClr val="33CC33"/>
                </a:solidFill>
                <a:latin typeface="Bell MT" panose="02020503060305020303" pitchFamily="18" charset="0"/>
              </a:rPr>
              <a:t>finchè T&gt;T</a:t>
            </a:r>
            <a:r>
              <a:rPr lang="en-US" altLang="it-IT" sz="2000" i="1" baseline="-25000">
                <a:solidFill>
                  <a:srgbClr val="33CC33"/>
                </a:solidFill>
                <a:latin typeface="Bell MT" panose="02020503060305020303" pitchFamily="18" charset="0"/>
              </a:rPr>
              <a:t>frozen</a:t>
            </a:r>
            <a:r>
              <a:rPr lang="en-US" altLang="it-IT" sz="2000">
                <a:solidFill>
                  <a:srgbClr val="33CC33"/>
                </a:solidFill>
                <a:latin typeface="Bell MT" panose="02020503060305020303" pitchFamily="18" charset="0"/>
              </a:rPr>
              <a:t>)</a:t>
            </a:r>
          </a:p>
          <a:p>
            <a:pPr eaLnBrk="1" hangingPunct="1">
              <a:lnSpc>
                <a:spcPct val="80000"/>
              </a:lnSpc>
              <a:buFontTx/>
              <a:buNone/>
            </a:pPr>
            <a:r>
              <a:rPr lang="en-US" altLang="it-IT" sz="2000" b="1"/>
              <a:t>		While </a:t>
            </a:r>
            <a:r>
              <a:rPr lang="en-US" altLang="it-IT" sz="2000"/>
              <a:t>not yet at equilibrium for this temperature </a:t>
            </a:r>
            <a:r>
              <a:rPr lang="en-US" altLang="it-IT" sz="2000" b="1"/>
              <a:t>do</a:t>
            </a:r>
          </a:p>
          <a:p>
            <a:pPr eaLnBrk="1" hangingPunct="1">
              <a:lnSpc>
                <a:spcPct val="80000"/>
              </a:lnSpc>
              <a:buFontTx/>
              <a:buNone/>
            </a:pPr>
            <a:r>
              <a:rPr lang="en-US" altLang="it-IT" sz="2000"/>
              <a:t>			next ← a random solution selected from Neighbor(current)</a:t>
            </a:r>
          </a:p>
          <a:p>
            <a:pPr eaLnBrk="1" hangingPunct="1">
              <a:lnSpc>
                <a:spcPct val="80000"/>
              </a:lnSpc>
              <a:buFontTx/>
              <a:buNone/>
            </a:pPr>
            <a:r>
              <a:rPr lang="en-US" altLang="it-IT" sz="2000"/>
              <a:t>			ΔE ← f(next) - f(current)</a:t>
            </a:r>
          </a:p>
          <a:p>
            <a:pPr eaLnBrk="1" hangingPunct="1">
              <a:lnSpc>
                <a:spcPct val="80000"/>
              </a:lnSpc>
              <a:buFontTx/>
              <a:buNone/>
            </a:pPr>
            <a:r>
              <a:rPr lang="en-US" altLang="it-IT" sz="2000" b="1"/>
              <a:t>			if </a:t>
            </a:r>
            <a:r>
              <a:rPr lang="en-US" altLang="it-IT" sz="2000"/>
              <a:t>ΔE&lt;0 </a:t>
            </a:r>
            <a:r>
              <a:rPr lang="en-US" altLang="it-IT" sz="2000" b="1"/>
              <a:t>then </a:t>
            </a:r>
            <a:r>
              <a:rPr lang="en-US" altLang="it-IT" sz="2000"/>
              <a:t>current ←next   </a:t>
            </a:r>
            <a:r>
              <a:rPr lang="en-US" altLang="it-IT" sz="2000">
                <a:solidFill>
                  <a:srgbClr val="33CC33"/>
                </a:solidFill>
                <a:latin typeface="Bell MT" panose="02020503060305020303" pitchFamily="18" charset="0"/>
              </a:rPr>
              <a:t>(</a:t>
            </a:r>
            <a:r>
              <a:rPr lang="en-US" altLang="it-IT" sz="2000" i="1">
                <a:solidFill>
                  <a:srgbClr val="33CC33"/>
                </a:solidFill>
                <a:latin typeface="Bell MT" panose="02020503060305020303" pitchFamily="18" charset="0"/>
              </a:rPr>
              <a:t>miglioramento</a:t>
            </a:r>
            <a:r>
              <a:rPr lang="en-US" altLang="it-IT" sz="2000">
                <a:solidFill>
                  <a:srgbClr val="33CC33"/>
                </a:solidFill>
                <a:latin typeface="Bell MT" panose="02020503060305020303" pitchFamily="18" charset="0"/>
              </a:rPr>
              <a:t>)</a:t>
            </a:r>
          </a:p>
          <a:p>
            <a:pPr eaLnBrk="1" hangingPunct="1">
              <a:lnSpc>
                <a:spcPct val="80000"/>
              </a:lnSpc>
              <a:buFontTx/>
              <a:buNone/>
            </a:pPr>
            <a:r>
              <a:rPr lang="en-US" altLang="it-IT" sz="2000" b="1"/>
              <a:t>				if </a:t>
            </a:r>
            <a:r>
              <a:rPr lang="en-US" altLang="it-IT" sz="2000"/>
              <a:t>f(next) &lt; f(best) </a:t>
            </a:r>
            <a:r>
              <a:rPr lang="en-US" altLang="it-IT" sz="2000" b="1"/>
              <a:t>then </a:t>
            </a:r>
            <a:r>
              <a:rPr lang="en-US" altLang="it-IT" sz="2000"/>
              <a:t>best ←next </a:t>
            </a:r>
            <a:r>
              <a:rPr lang="en-US" altLang="it-IT" sz="2000">
                <a:solidFill>
                  <a:srgbClr val="00B050"/>
                </a:solidFill>
                <a:latin typeface="Bell MT" panose="02020503060305020303" pitchFamily="18" charset="0"/>
              </a:rPr>
              <a:t>(</a:t>
            </a:r>
            <a:r>
              <a:rPr lang="en-US" altLang="it-IT" sz="2000" i="1">
                <a:solidFill>
                  <a:srgbClr val="00B050"/>
                </a:solidFill>
                <a:latin typeface="Bell MT" panose="02020503060305020303" pitchFamily="18" charset="0"/>
              </a:rPr>
              <a:t>aggiorno best</a:t>
            </a:r>
            <a:r>
              <a:rPr lang="en-US" altLang="it-IT" sz="2000">
                <a:solidFill>
                  <a:srgbClr val="00B050"/>
                </a:solidFill>
                <a:latin typeface="Bell MT" panose="02020503060305020303" pitchFamily="18" charset="0"/>
              </a:rPr>
              <a:t>)</a:t>
            </a:r>
          </a:p>
          <a:p>
            <a:pPr eaLnBrk="1" hangingPunct="1">
              <a:lnSpc>
                <a:spcPct val="80000"/>
              </a:lnSpc>
              <a:buFontTx/>
              <a:buNone/>
            </a:pPr>
            <a:r>
              <a:rPr lang="en-US" altLang="it-IT" sz="2000" b="1"/>
              <a:t>			else</a:t>
            </a:r>
          </a:p>
          <a:p>
            <a:pPr eaLnBrk="1" hangingPunct="1">
              <a:lnSpc>
                <a:spcPct val="80000"/>
              </a:lnSpc>
              <a:buFontTx/>
              <a:buNone/>
            </a:pPr>
            <a:r>
              <a:rPr lang="en-US" altLang="it-IT" sz="2000"/>
              <a:t>			       choose a random number r uniformly in [0,1]</a:t>
            </a:r>
          </a:p>
          <a:p>
            <a:pPr eaLnBrk="1" hangingPunct="1">
              <a:lnSpc>
                <a:spcPct val="80000"/>
              </a:lnSpc>
              <a:buFontTx/>
              <a:buNone/>
            </a:pPr>
            <a:r>
              <a:rPr lang="en-US" altLang="it-IT" sz="2000" b="1"/>
              <a:t>			       if </a:t>
            </a:r>
            <a:r>
              <a:rPr lang="en-US" altLang="it-IT" sz="2000"/>
              <a:t>r &lt; e</a:t>
            </a:r>
            <a:r>
              <a:rPr lang="en-US" altLang="it-IT" sz="2000" baseline="30000"/>
              <a:t>-ΔE/T</a:t>
            </a:r>
            <a:r>
              <a:rPr lang="en-US" altLang="it-IT" sz="2000"/>
              <a:t> </a:t>
            </a:r>
            <a:r>
              <a:rPr lang="en-US" altLang="it-IT" sz="2000" b="1"/>
              <a:t>then </a:t>
            </a:r>
            <a:r>
              <a:rPr lang="en-US" altLang="it-IT" sz="2000"/>
              <a:t>current ←next        </a:t>
            </a:r>
            <a:r>
              <a:rPr lang="en-US" altLang="it-IT" sz="2000">
                <a:solidFill>
                  <a:srgbClr val="33CC33"/>
                </a:solidFill>
                <a:latin typeface="Bell MT" panose="02020503060305020303" pitchFamily="18" charset="0"/>
              </a:rPr>
              <a:t>(</a:t>
            </a:r>
            <a:r>
              <a:rPr lang="en-US" altLang="it-IT" sz="2000" i="1">
                <a:solidFill>
                  <a:srgbClr val="33CC33"/>
                </a:solidFill>
                <a:latin typeface="Bell MT" panose="02020503060305020303" pitchFamily="18" charset="0"/>
              </a:rPr>
              <a:t>accetta</a:t>
            </a:r>
            <a:r>
              <a:rPr lang="en-US" altLang="it-IT" sz="2000" i="1">
                <a:latin typeface="Bell MT" panose="02020503060305020303" pitchFamily="18" charset="0"/>
              </a:rPr>
              <a:t> </a:t>
            </a:r>
            <a:r>
              <a:rPr lang="en-US" altLang="it-IT" sz="2000" i="1">
                <a:solidFill>
                  <a:srgbClr val="33CC33"/>
                </a:solidFill>
                <a:latin typeface="Bell MT" panose="02020503060305020303" pitchFamily="18" charset="0"/>
              </a:rPr>
              <a:t>peggioramento</a:t>
            </a:r>
            <a:endParaRPr lang="en-US" altLang="it-IT" sz="2000" b="1" i="1">
              <a:latin typeface="Bell MT" panose="02020503060305020303" pitchFamily="18" charset="0"/>
            </a:endParaRPr>
          </a:p>
          <a:p>
            <a:pPr eaLnBrk="1" hangingPunct="1">
              <a:lnSpc>
                <a:spcPct val="80000"/>
              </a:lnSpc>
              <a:buFontTx/>
              <a:buNone/>
            </a:pPr>
            <a:r>
              <a:rPr lang="en-US" altLang="it-IT" sz="2000" b="1"/>
              <a:t>		end while					</a:t>
            </a:r>
            <a:r>
              <a:rPr lang="en-US" altLang="it-IT" sz="2000" i="1">
                <a:solidFill>
                  <a:srgbClr val="33CC33"/>
                </a:solidFill>
                <a:latin typeface="Bell MT" panose="02020503060305020303" pitchFamily="18" charset="0"/>
              </a:rPr>
              <a:t>con prob e</a:t>
            </a:r>
            <a:r>
              <a:rPr lang="en-US" altLang="it-IT" sz="2000" i="1" baseline="30000">
                <a:solidFill>
                  <a:srgbClr val="33CC33"/>
                </a:solidFill>
                <a:latin typeface="Bell MT" panose="02020503060305020303" pitchFamily="18" charset="0"/>
              </a:rPr>
              <a:t>-ΔE/T</a:t>
            </a:r>
            <a:r>
              <a:rPr lang="en-US" altLang="it-IT" sz="2000" i="1">
                <a:solidFill>
                  <a:srgbClr val="33CC33"/>
                </a:solidFill>
                <a:latin typeface="Bell MT" panose="02020503060305020303" pitchFamily="18" charset="0"/>
              </a:rPr>
              <a:t> &gt;0)</a:t>
            </a:r>
            <a:endParaRPr lang="en-US" altLang="it-IT" sz="2000" b="1" i="1">
              <a:latin typeface="Bell MT" panose="02020503060305020303" pitchFamily="18" charset="0"/>
            </a:endParaRPr>
          </a:p>
          <a:p>
            <a:pPr eaLnBrk="1" hangingPunct="1">
              <a:lnSpc>
                <a:spcPct val="80000"/>
              </a:lnSpc>
              <a:buFontTx/>
              <a:buNone/>
            </a:pPr>
            <a:r>
              <a:rPr lang="en-US" altLang="it-IT" sz="2000"/>
              <a:t>		lower the temperature T	</a:t>
            </a:r>
            <a:r>
              <a:rPr lang="en-US" altLang="it-IT" sz="2000">
                <a:latin typeface="Bell MT" panose="02020503060305020303" pitchFamily="18" charset="0"/>
              </a:rPr>
              <a:t> 	</a:t>
            </a:r>
            <a:r>
              <a:rPr lang="en-US" altLang="it-IT" sz="2000">
                <a:solidFill>
                  <a:srgbClr val="33CC33"/>
                </a:solidFill>
                <a:latin typeface="Bell MT" panose="02020503060305020303" pitchFamily="18" charset="0"/>
              </a:rPr>
              <a:t>(</a:t>
            </a:r>
            <a:r>
              <a:rPr lang="en-US" altLang="it-IT" sz="2000" i="1">
                <a:solidFill>
                  <a:srgbClr val="33CC33"/>
                </a:solidFill>
                <a:latin typeface="Bell MT" panose="02020503060305020303" pitchFamily="18" charset="0"/>
              </a:rPr>
              <a:t>equilibrio raggiunto per T</a:t>
            </a:r>
            <a:r>
              <a:rPr lang="en-US" altLang="it-IT" sz="2000">
                <a:solidFill>
                  <a:srgbClr val="33CC33"/>
                </a:solidFill>
                <a:latin typeface="Bell MT" panose="02020503060305020303" pitchFamily="18" charset="0"/>
              </a:rPr>
              <a:t>)</a:t>
            </a:r>
            <a:endParaRPr lang="en-US" altLang="it-IT" sz="2000">
              <a:latin typeface="Bell MT" panose="02020503060305020303" pitchFamily="18" charset="0"/>
            </a:endParaRPr>
          </a:p>
          <a:p>
            <a:pPr eaLnBrk="1" hangingPunct="1">
              <a:lnSpc>
                <a:spcPct val="80000"/>
              </a:lnSpc>
              <a:buFontTx/>
              <a:buNone/>
            </a:pPr>
            <a:r>
              <a:rPr lang="en-US" altLang="it-IT" sz="2000" b="1"/>
              <a:t>	end while 				</a:t>
            </a:r>
            <a:r>
              <a:rPr lang="en-US" altLang="it-IT" sz="2000">
                <a:solidFill>
                  <a:srgbClr val="33CC33"/>
                </a:solidFill>
                <a:latin typeface="Bell MT" panose="02020503060305020303" pitchFamily="18" charset="0"/>
              </a:rPr>
              <a:t>(</a:t>
            </a:r>
            <a:r>
              <a:rPr lang="en-US" altLang="it-IT" sz="2000" i="1">
                <a:solidFill>
                  <a:srgbClr val="33CC33"/>
                </a:solidFill>
                <a:latin typeface="Bell MT" panose="02020503060305020303" pitchFamily="18" charset="0"/>
              </a:rPr>
              <a:t>processo di raffreddamento terminato</a:t>
            </a:r>
            <a:r>
              <a:rPr lang="en-US" altLang="it-IT" sz="2000">
                <a:solidFill>
                  <a:srgbClr val="33CC33"/>
                </a:solidFill>
                <a:latin typeface="Bell MT" panose="02020503060305020303" pitchFamily="18" charset="0"/>
              </a:rPr>
              <a:t>)</a:t>
            </a:r>
            <a:endParaRPr lang="en-US" altLang="it-IT" sz="2000" b="1">
              <a:latin typeface="Bell MT" panose="02020503060305020303" pitchFamily="18" charset="0"/>
            </a:endParaRPr>
          </a:p>
          <a:p>
            <a:pPr eaLnBrk="1" hangingPunct="1">
              <a:lnSpc>
                <a:spcPct val="80000"/>
              </a:lnSpc>
              <a:buFontTx/>
              <a:buNone/>
            </a:pPr>
            <a:r>
              <a:rPr lang="en-US" altLang="it-IT" sz="2000"/>
              <a:t>	</a:t>
            </a:r>
            <a:r>
              <a:rPr lang="en-US" altLang="it-IT" sz="2000" b="1"/>
              <a:t>Return</a:t>
            </a:r>
            <a:r>
              <a:rPr lang="en-US" altLang="it-IT" sz="2000"/>
              <a:t> best</a:t>
            </a:r>
          </a:p>
        </p:txBody>
      </p:sp>
      <p:sp>
        <p:nvSpPr>
          <p:cNvPr id="75780" name="Text Box 4">
            <a:extLst>
              <a:ext uri="{FF2B5EF4-FFF2-40B4-BE49-F238E27FC236}">
                <a16:creationId xmlns:a16="http://schemas.microsoft.com/office/drawing/2014/main" id="{54504D30-8CAA-EBA3-AC85-4F14C346D259}"/>
              </a:ext>
            </a:extLst>
          </p:cNvPr>
          <p:cNvSpPr txBox="1">
            <a:spLocks noChangeArrowheads="1"/>
          </p:cNvSpPr>
          <p:nvPr/>
        </p:nvSpPr>
        <p:spPr bwMode="auto">
          <a:xfrm>
            <a:off x="7772400" y="203201"/>
            <a:ext cx="1433854" cy="1015663"/>
          </a:xfrm>
          <a:prstGeom prst="rect">
            <a:avLst/>
          </a:prstGeom>
          <a:noFill/>
          <a:ln w="9525">
            <a:solidFill>
              <a:schemeClr val="tx1"/>
            </a:solidFill>
            <a:prstDash val="lgDash"/>
            <a:miter lim="800000"/>
            <a:headEnd/>
            <a:tailEnd/>
          </a:ln>
          <a:effectLst/>
        </p:spPr>
        <p:txBody>
          <a:bodyPr wrap="none">
            <a:spAutoFit/>
          </a:bodyPr>
          <a:lstStyle/>
          <a:p>
            <a:pPr eaLnBrk="1" hangingPunct="1">
              <a:defRPr/>
            </a:pPr>
            <a:r>
              <a:rPr lang="en-US" altLang="it-IT" sz="2000" dirty="0">
                <a:solidFill>
                  <a:srgbClr val="33CC33"/>
                </a:solidFill>
                <a:effectLst>
                  <a:outerShdw blurRad="38100" dist="38100" dir="2700000" algn="tl">
                    <a:srgbClr val="C0C0C0"/>
                  </a:outerShdw>
                </a:effectLst>
              </a:rPr>
              <a:t>Schema di</a:t>
            </a:r>
          </a:p>
          <a:p>
            <a:pPr eaLnBrk="1" hangingPunct="1">
              <a:defRPr/>
            </a:pPr>
            <a:r>
              <a:rPr lang="en-US" altLang="it-IT" sz="2000" dirty="0">
                <a:solidFill>
                  <a:srgbClr val="33CC33"/>
                </a:solidFill>
                <a:effectLst>
                  <a:outerShdw blurRad="38100" dist="38100" dir="2700000" algn="tl">
                    <a:srgbClr val="C0C0C0"/>
                  </a:outerShdw>
                </a:effectLst>
              </a:rPr>
              <a:t>SIMULATED</a:t>
            </a:r>
            <a:br>
              <a:rPr lang="en-US" altLang="it-IT" sz="2000" dirty="0">
                <a:solidFill>
                  <a:srgbClr val="33CC33"/>
                </a:solidFill>
                <a:effectLst>
                  <a:outerShdw blurRad="38100" dist="38100" dir="2700000" algn="tl">
                    <a:srgbClr val="C0C0C0"/>
                  </a:outerShdw>
                </a:effectLst>
              </a:rPr>
            </a:br>
            <a:r>
              <a:rPr lang="en-US" altLang="it-IT" sz="2000" dirty="0">
                <a:solidFill>
                  <a:srgbClr val="33CC33"/>
                </a:solidFill>
                <a:effectLst>
                  <a:outerShdw blurRad="38100" dist="38100" dir="2700000" algn="tl">
                    <a:srgbClr val="C0C0C0"/>
                  </a:outerShdw>
                </a:effectLst>
              </a:rPr>
              <a:t>ANNEALING</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E97B7263-88E7-4EB1-CA5B-AA7A24C93619}"/>
              </a:ext>
            </a:extLst>
          </p:cNvPr>
          <p:cNvSpPr>
            <a:spLocks noGrp="1" noChangeArrowheads="1"/>
          </p:cNvSpPr>
          <p:nvPr>
            <p:ph type="title"/>
          </p:nvPr>
        </p:nvSpPr>
        <p:spPr>
          <a:xfrm>
            <a:off x="1912938" y="1"/>
            <a:ext cx="8229600" cy="639763"/>
          </a:xfrm>
        </p:spPr>
        <p:txBody>
          <a:bodyPr/>
          <a:lstStyle/>
          <a:p>
            <a:pPr eaLnBrk="1" hangingPunct="1">
              <a:defRPr/>
            </a:pPr>
            <a:r>
              <a:rPr lang="en-US" altLang="it-IT" sz="3200">
                <a:solidFill>
                  <a:srgbClr val="FF0000"/>
                </a:solidFill>
                <a:effectLst>
                  <a:outerShdw blurRad="38100" dist="38100" dir="2700000" algn="tl">
                    <a:srgbClr val="C0C0C0"/>
                  </a:outerShdw>
                </a:effectLst>
              </a:rPr>
              <a:t>Esercizio: SA per S-TSP </a:t>
            </a:r>
            <a:r>
              <a:rPr lang="en-US" altLang="it-IT" sz="2400">
                <a:solidFill>
                  <a:srgbClr val="FF0000"/>
                </a:solidFill>
                <a:effectLst>
                  <a:outerShdw blurRad="38100" dist="38100" dir="2700000" algn="tl">
                    <a:srgbClr val="C0C0C0"/>
                  </a:outerShdw>
                </a:effectLst>
              </a:rPr>
              <a:t>(Hillier Lieberman 11.3)</a:t>
            </a:r>
          </a:p>
        </p:txBody>
      </p:sp>
      <p:sp>
        <p:nvSpPr>
          <p:cNvPr id="158723" name="Rectangle 3">
            <a:extLst>
              <a:ext uri="{FF2B5EF4-FFF2-40B4-BE49-F238E27FC236}">
                <a16:creationId xmlns:a16="http://schemas.microsoft.com/office/drawing/2014/main" id="{F6ABD9C4-E57B-8B04-5E15-F896EEDE181E}"/>
              </a:ext>
            </a:extLst>
          </p:cNvPr>
          <p:cNvSpPr>
            <a:spLocks noGrp="1" noChangeArrowheads="1"/>
          </p:cNvSpPr>
          <p:nvPr>
            <p:ph type="body" idx="1"/>
          </p:nvPr>
        </p:nvSpPr>
        <p:spPr>
          <a:xfrm>
            <a:off x="1485900" y="674688"/>
            <a:ext cx="9220200" cy="3124200"/>
          </a:xfrm>
        </p:spPr>
        <p:txBody>
          <a:bodyPr>
            <a:normAutofit fontScale="92500"/>
          </a:bodyPr>
          <a:lstStyle/>
          <a:p>
            <a:pPr eaLnBrk="1" hangingPunct="1">
              <a:lnSpc>
                <a:spcPct val="80000"/>
              </a:lnSpc>
              <a:defRPr/>
            </a:pPr>
            <a:r>
              <a:rPr lang="it-IT" altLang="it-IT" sz="1600" dirty="0"/>
              <a:t>Applichiamo un </a:t>
            </a:r>
            <a:r>
              <a:rPr lang="it-IT" altLang="it-IT" sz="1600" dirty="0" err="1"/>
              <a:t>Simulated</a:t>
            </a:r>
            <a:r>
              <a:rPr lang="it-IT" altLang="it-IT" sz="1600" dirty="0"/>
              <a:t> </a:t>
            </a:r>
            <a:r>
              <a:rPr lang="it-IT" altLang="it-IT" sz="1600" dirty="0" err="1"/>
              <a:t>Annealing</a:t>
            </a:r>
            <a:r>
              <a:rPr lang="it-IT" altLang="it-IT" sz="1600" dirty="0"/>
              <a:t>  per risolvere il problema di S-TSP sul grafo in figura. L’intorno utilizzato 2opt consiste nel rimuovere 2 archi non adiacenti del tour corrente C e sostituirli con altri 2 nell’unico modo possibile per riconnettere il tour. La mossa 2-opt si può anche vedere come l’ inversione di uno dei due </a:t>
            </a:r>
            <a:r>
              <a:rPr lang="it-IT" altLang="it-IT" sz="1600" dirty="0" err="1"/>
              <a:t>sottocammini</a:t>
            </a:r>
            <a:r>
              <a:rPr lang="it-IT" altLang="it-IT" sz="1600" dirty="0"/>
              <a:t> originati dalla rimozione dei 2 archi, quindi è definita dal </a:t>
            </a:r>
            <a:r>
              <a:rPr lang="it-IT" altLang="it-IT" sz="1600" dirty="0" err="1"/>
              <a:t>sottocammino</a:t>
            </a:r>
            <a:r>
              <a:rPr lang="it-IT" altLang="it-IT" sz="1600" dirty="0"/>
              <a:t> da invertire.</a:t>
            </a:r>
          </a:p>
          <a:p>
            <a:pPr eaLnBrk="1" hangingPunct="1">
              <a:lnSpc>
                <a:spcPct val="80000"/>
              </a:lnSpc>
              <a:defRPr/>
            </a:pPr>
            <a:r>
              <a:rPr lang="it-IT" altLang="it-IT" sz="1600" dirty="0"/>
              <a:t>Il tour iniziale è quello dell’ordine lessicografico, </a:t>
            </a:r>
            <a:r>
              <a:rPr lang="it-IT" altLang="it-IT" sz="1600" dirty="0">
                <a:solidFill>
                  <a:srgbClr val="FF0000"/>
                </a:solidFill>
                <a:effectLst>
                  <a:outerShdw blurRad="38100" dist="38100" dir="2700000" algn="tl">
                    <a:srgbClr val="C0C0C0"/>
                  </a:outerShdw>
                </a:effectLst>
              </a:rPr>
              <a:t>C</a:t>
            </a:r>
            <a:r>
              <a:rPr lang="it-IT" altLang="it-IT" sz="1600" baseline="-25000" dirty="0">
                <a:solidFill>
                  <a:srgbClr val="FF0000"/>
                </a:solidFill>
                <a:effectLst>
                  <a:outerShdw blurRad="38100" dist="38100" dir="2700000" algn="tl">
                    <a:srgbClr val="C0C0C0"/>
                  </a:outerShdw>
                </a:effectLst>
              </a:rPr>
              <a:t>0</a:t>
            </a:r>
            <a:r>
              <a:rPr lang="it-IT" altLang="it-IT" sz="1600" dirty="0">
                <a:solidFill>
                  <a:srgbClr val="FF0000"/>
                </a:solidFill>
                <a:effectLst>
                  <a:outerShdw blurRad="38100" dist="38100" dir="2700000" algn="tl">
                    <a:srgbClr val="C0C0C0"/>
                  </a:outerShdw>
                </a:effectLst>
              </a:rPr>
              <a:t> = 1,2,3,4,5,6,7,1</a:t>
            </a:r>
            <a:r>
              <a:rPr lang="it-IT" altLang="it-IT" sz="1600" dirty="0"/>
              <a:t> di costo </a:t>
            </a:r>
            <a:r>
              <a:rPr lang="it-IT" altLang="it-IT" sz="1600" dirty="0">
                <a:solidFill>
                  <a:srgbClr val="FF6600"/>
                </a:solidFill>
              </a:rPr>
              <a:t>Z</a:t>
            </a:r>
            <a:r>
              <a:rPr lang="it-IT" altLang="it-IT" sz="1600" baseline="-25000" dirty="0">
                <a:solidFill>
                  <a:srgbClr val="FF6600"/>
                </a:solidFill>
              </a:rPr>
              <a:t>0</a:t>
            </a:r>
            <a:r>
              <a:rPr lang="it-IT" altLang="it-IT" sz="1600" dirty="0">
                <a:solidFill>
                  <a:srgbClr val="FF6600"/>
                </a:solidFill>
              </a:rPr>
              <a:t>= 69</a:t>
            </a:r>
          </a:p>
          <a:p>
            <a:pPr eaLnBrk="1" hangingPunct="1">
              <a:lnSpc>
                <a:spcPct val="80000"/>
              </a:lnSpc>
              <a:defRPr/>
            </a:pPr>
            <a:r>
              <a:rPr lang="it-IT" altLang="it-IT" sz="1600" dirty="0"/>
              <a:t>La regola per l’abbassamento della temperatura è la seguente: </a:t>
            </a:r>
            <a:r>
              <a:rPr lang="it-IT" altLang="it-IT" sz="1600" dirty="0">
                <a:solidFill>
                  <a:srgbClr val="FF0000"/>
                </a:solidFill>
              </a:rPr>
              <a:t>T</a:t>
            </a:r>
            <a:r>
              <a:rPr lang="it-IT" altLang="it-IT" sz="1600" baseline="-25000" dirty="0">
                <a:solidFill>
                  <a:srgbClr val="FF0000"/>
                </a:solidFill>
              </a:rPr>
              <a:t>1</a:t>
            </a:r>
            <a:r>
              <a:rPr lang="it-IT" altLang="it-IT" sz="1600" dirty="0"/>
              <a:t> = (</a:t>
            </a:r>
            <a:r>
              <a:rPr lang="it-IT" altLang="it-IT" sz="1600" dirty="0">
                <a:solidFill>
                  <a:srgbClr val="FF0000"/>
                </a:solidFill>
              </a:rPr>
              <a:t>0.2*Z</a:t>
            </a:r>
            <a:r>
              <a:rPr lang="it-IT" altLang="it-IT" sz="1600" baseline="-25000" dirty="0">
                <a:solidFill>
                  <a:srgbClr val="FF0000"/>
                </a:solidFill>
              </a:rPr>
              <a:t>0</a:t>
            </a:r>
            <a:r>
              <a:rPr lang="it-IT" altLang="it-IT" sz="1600" dirty="0"/>
              <a:t>) = 13.8, </a:t>
            </a:r>
            <a:r>
              <a:rPr lang="it-IT" altLang="it-IT" sz="1600" dirty="0" err="1">
                <a:solidFill>
                  <a:srgbClr val="FF0000"/>
                </a:solidFill>
              </a:rPr>
              <a:t>T</a:t>
            </a:r>
            <a:r>
              <a:rPr lang="it-IT" altLang="it-IT" sz="1600" baseline="-25000" dirty="0" err="1">
                <a:solidFill>
                  <a:srgbClr val="FF0000"/>
                </a:solidFill>
              </a:rPr>
              <a:t>h</a:t>
            </a:r>
            <a:r>
              <a:rPr lang="it-IT" altLang="it-IT" sz="1600" dirty="0">
                <a:solidFill>
                  <a:srgbClr val="FF0000"/>
                </a:solidFill>
              </a:rPr>
              <a:t> =  </a:t>
            </a:r>
            <a:r>
              <a:rPr lang="en-US" altLang="it-IT" sz="1600" dirty="0">
                <a:solidFill>
                  <a:srgbClr val="FF0000"/>
                </a:solidFill>
                <a:cs typeface="Arial" panose="020B0604020202020204" pitchFamily="34" charset="0"/>
              </a:rPr>
              <a:t>½</a:t>
            </a:r>
            <a:r>
              <a:rPr lang="it-IT" altLang="it-IT" sz="1600" dirty="0">
                <a:solidFill>
                  <a:srgbClr val="FF0000"/>
                </a:solidFill>
              </a:rPr>
              <a:t>T</a:t>
            </a:r>
            <a:r>
              <a:rPr lang="it-IT" altLang="it-IT" sz="1600" baseline="-25000" dirty="0">
                <a:solidFill>
                  <a:srgbClr val="FF0000"/>
                </a:solidFill>
              </a:rPr>
              <a:t>h+1</a:t>
            </a:r>
            <a:r>
              <a:rPr lang="it-IT" altLang="it-IT" sz="1600" dirty="0"/>
              <a:t>.</a:t>
            </a:r>
            <a:endParaRPr lang="en-US" altLang="it-IT" sz="1600" dirty="0">
              <a:cs typeface="Arial" panose="020B0604020202020204" pitchFamily="34" charset="0"/>
            </a:endParaRPr>
          </a:p>
          <a:p>
            <a:pPr eaLnBrk="1" hangingPunct="1">
              <a:lnSpc>
                <a:spcPct val="80000"/>
              </a:lnSpc>
              <a:defRPr/>
            </a:pP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accettano</a:t>
            </a:r>
            <a:r>
              <a:rPr lang="en-US" altLang="it-IT" sz="1600" dirty="0">
                <a:cs typeface="Arial" panose="020B0604020202020204" pitchFamily="34" charset="0"/>
              </a:rPr>
              <a:t> </a:t>
            </a:r>
            <a:r>
              <a:rPr lang="en-US" altLang="it-IT" sz="1600" dirty="0" err="1">
                <a:cs typeface="Arial" panose="020B0604020202020204" pitchFamily="34" charset="0"/>
              </a:rPr>
              <a:t>peggioramenti</a:t>
            </a:r>
            <a:r>
              <a:rPr lang="en-US" altLang="it-IT" sz="1600" dirty="0">
                <a:cs typeface="Arial" panose="020B0604020202020204" pitchFamily="34" charset="0"/>
              </a:rPr>
              <a:t> secondo la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b="1" dirty="0">
                <a:cs typeface="Arial" panose="020B0604020202020204" pitchFamily="34" charset="0"/>
              </a:rPr>
              <a:t>e</a:t>
            </a:r>
            <a:r>
              <a:rPr lang="en-US" altLang="it-IT" sz="1600" b="1" baseline="30000" dirty="0">
                <a:cs typeface="Arial" panose="020B0604020202020204" pitchFamily="34" charset="0"/>
              </a:rPr>
              <a:t>-</a:t>
            </a:r>
            <a:r>
              <a:rPr lang="en-US" altLang="it-IT" sz="1600" b="1" baseline="30000" dirty="0">
                <a:latin typeface="Symbol" panose="05050102010706020507" pitchFamily="18" charset="2"/>
                <a:cs typeface="Arial" panose="020B0604020202020204" pitchFamily="34" charset="0"/>
              </a:rPr>
              <a:t>(d</a:t>
            </a:r>
            <a:r>
              <a:rPr lang="en-US" altLang="it-IT" sz="1600" b="1" baseline="30000" dirty="0">
                <a:cs typeface="Arial" panose="020B0604020202020204" pitchFamily="34" charset="0"/>
              </a:rPr>
              <a:t>/T</a:t>
            </a:r>
            <a:r>
              <a:rPr lang="en-US" altLang="it-IT" sz="1600" baseline="30000" dirty="0">
                <a:latin typeface="Symbol" panose="05050102010706020507" pitchFamily="18" charset="2"/>
                <a:cs typeface="Arial" panose="020B0604020202020204" pitchFamily="34" charset="0"/>
              </a:rPr>
              <a:t>)</a:t>
            </a:r>
            <a:r>
              <a:rPr lang="en-US" altLang="it-IT" sz="1600" dirty="0">
                <a:latin typeface="Symbol" panose="05050102010706020507" pitchFamily="18" charset="2"/>
                <a:cs typeface="Arial" panose="020B0604020202020204" pitchFamily="34" charset="0"/>
              </a:rPr>
              <a:t>, </a:t>
            </a:r>
            <a:r>
              <a:rPr lang="en-US" altLang="it-IT" sz="1600" dirty="0">
                <a:cs typeface="Arial" panose="020B0604020202020204" pitchFamily="34" charset="0"/>
              </a:rPr>
              <a:t>dove </a:t>
            </a:r>
            <a:r>
              <a:rPr lang="en-US" altLang="it-IT" sz="1600" dirty="0">
                <a:latin typeface="Symbol" panose="05050102010706020507" pitchFamily="18" charset="2"/>
                <a:cs typeface="Arial" panose="020B0604020202020204" pitchFamily="34" charset="0"/>
              </a:rPr>
              <a:t>d</a:t>
            </a:r>
            <a:r>
              <a:rPr lang="en-US" altLang="it-IT" sz="1600" dirty="0">
                <a:cs typeface="Arial" panose="020B0604020202020204" pitchFamily="34" charset="0"/>
              </a:rPr>
              <a:t> è la </a:t>
            </a:r>
            <a:r>
              <a:rPr lang="en-US" altLang="it-IT" sz="1600" dirty="0" err="1">
                <a:cs typeface="Arial" panose="020B0604020202020204" pitchFamily="34" charset="0"/>
              </a:rPr>
              <a:t>variazione</a:t>
            </a:r>
            <a:r>
              <a:rPr lang="en-US" altLang="it-IT" sz="1600" dirty="0">
                <a:cs typeface="Arial" panose="020B0604020202020204" pitchFamily="34" charset="0"/>
              </a:rPr>
              <a:t> del </a:t>
            </a:r>
            <a:r>
              <a:rPr lang="en-US" altLang="it-IT" sz="1600" dirty="0" err="1">
                <a:cs typeface="Arial" panose="020B0604020202020204" pitchFamily="34" charset="0"/>
              </a:rPr>
              <a:t>valore</a:t>
            </a:r>
            <a:r>
              <a:rPr lang="en-US" altLang="it-IT" sz="1600" dirty="0">
                <a:cs typeface="Arial" panose="020B0604020202020204" pitchFamily="34" charset="0"/>
              </a:rPr>
              <a:t> </a:t>
            </a:r>
            <a:r>
              <a:rPr lang="en-US" altLang="it-IT" sz="1600" dirty="0" err="1">
                <a:cs typeface="Arial" panose="020B0604020202020204" pitchFamily="34" charset="0"/>
              </a:rPr>
              <a:t>della</a:t>
            </a:r>
            <a:r>
              <a:rPr lang="en-US" altLang="it-IT" sz="1600" dirty="0">
                <a:cs typeface="Arial" panose="020B0604020202020204" pitchFamily="34" charset="0"/>
              </a:rPr>
              <a:t> </a:t>
            </a:r>
            <a:r>
              <a:rPr lang="en-US" altLang="it-IT" sz="1600" dirty="0" err="1">
                <a:cs typeface="Arial" panose="020B0604020202020204" pitchFamily="34" charset="0"/>
              </a:rPr>
              <a:t>funzione</a:t>
            </a:r>
            <a:r>
              <a:rPr lang="en-US" altLang="it-IT" sz="1600" dirty="0">
                <a:cs typeface="Arial" panose="020B0604020202020204" pitchFamily="34" charset="0"/>
              </a:rPr>
              <a:t> </a:t>
            </a:r>
            <a:r>
              <a:rPr lang="en-US" altLang="it-IT" sz="1600" dirty="0" err="1">
                <a:cs typeface="Arial" panose="020B0604020202020204" pitchFamily="34" charset="0"/>
              </a:rPr>
              <a:t>obiettivo</a:t>
            </a:r>
            <a:r>
              <a:rPr lang="en-US" altLang="it-IT" sz="1600" dirty="0">
                <a:cs typeface="Arial" panose="020B0604020202020204" pitchFamily="34" charset="0"/>
              </a:rPr>
              <a:t>.</a:t>
            </a:r>
          </a:p>
          <a:p>
            <a:pPr eaLnBrk="1" hangingPunct="1">
              <a:lnSpc>
                <a:spcPct val="80000"/>
              </a:lnSpc>
              <a:defRPr/>
            </a:pPr>
            <a:r>
              <a:rPr lang="en-US" altLang="it-IT" sz="1600" dirty="0" err="1">
                <a:cs typeface="Arial" panose="020B0604020202020204" pitchFamily="34" charset="0"/>
              </a:rPr>
              <a:t>Dopo</a:t>
            </a:r>
            <a:r>
              <a:rPr lang="en-US" altLang="it-IT" sz="1600" dirty="0">
                <a:cs typeface="Arial" panose="020B0604020202020204" pitchFamily="34" charset="0"/>
              </a:rPr>
              <a:t> 5 </a:t>
            </a:r>
            <a:r>
              <a:rPr lang="en-US" altLang="it-IT" sz="1600" dirty="0" err="1">
                <a:cs typeface="Arial" panose="020B0604020202020204" pitchFamily="34" charset="0"/>
              </a:rPr>
              <a:t>iterazioni</a:t>
            </a:r>
            <a:r>
              <a:rPr lang="en-US" altLang="it-IT" sz="1600" dirty="0">
                <a:cs typeface="Arial" panose="020B0604020202020204" pitchFamily="34" charset="0"/>
              </a:rPr>
              <a:t> </a:t>
            </a:r>
            <a:r>
              <a:rPr lang="en-US" altLang="it-IT" sz="1600" dirty="0" err="1">
                <a:cs typeface="Arial" panose="020B0604020202020204" pitchFamily="34" charset="0"/>
              </a:rPr>
              <a:t>alla</a:t>
            </a:r>
            <a:r>
              <a:rPr lang="en-US" altLang="it-IT" sz="1600" dirty="0">
                <a:cs typeface="Arial" panose="020B0604020202020204" pitchFamily="34" charset="0"/>
              </a:rPr>
              <a:t> </a:t>
            </a:r>
            <a:r>
              <a:rPr lang="en-US" altLang="it-IT" sz="1600" dirty="0" err="1">
                <a:cs typeface="Arial" panose="020B0604020202020204" pitchFamily="34" charset="0"/>
              </a:rPr>
              <a:t>medesima</a:t>
            </a:r>
            <a:r>
              <a:rPr lang="en-US" altLang="it-IT" sz="1600" dirty="0">
                <a:cs typeface="Arial" panose="020B0604020202020204" pitchFamily="34" charset="0"/>
              </a:rPr>
              <a:t> </a:t>
            </a:r>
            <a:r>
              <a:rPr lang="en-US" altLang="it-IT" sz="1600" dirty="0" err="1">
                <a:cs typeface="Arial" panose="020B0604020202020204" pitchFamily="34" charset="0"/>
              </a:rPr>
              <a:t>temperatura</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considera</a:t>
            </a:r>
            <a:r>
              <a:rPr lang="en-US" altLang="it-IT" sz="1600" dirty="0">
                <a:cs typeface="Arial" panose="020B0604020202020204" pitchFamily="34" charset="0"/>
              </a:rPr>
              <a:t> </a:t>
            </a:r>
            <a:r>
              <a:rPr lang="en-US" altLang="it-IT" sz="1600" dirty="0" err="1">
                <a:cs typeface="Arial" panose="020B0604020202020204" pitchFamily="34" charset="0"/>
              </a:rPr>
              <a:t>raggiunto</a:t>
            </a:r>
            <a:r>
              <a:rPr lang="en-US" altLang="it-IT" sz="1600" dirty="0">
                <a:cs typeface="Arial" panose="020B0604020202020204" pitchFamily="34" charset="0"/>
              </a:rPr>
              <a:t> </a:t>
            </a:r>
            <a:r>
              <a:rPr lang="en-US" altLang="it-IT" sz="1600" dirty="0" err="1">
                <a:cs typeface="Arial" panose="020B0604020202020204" pitchFamily="34" charset="0"/>
              </a:rPr>
              <a:t>l’equilibrio</a:t>
            </a:r>
            <a:r>
              <a:rPr lang="en-US" altLang="it-IT" sz="1600" dirty="0">
                <a:cs typeface="Arial" panose="020B0604020202020204" pitchFamily="34" charset="0"/>
              </a:rPr>
              <a:t>, e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decresce</a:t>
            </a:r>
            <a:r>
              <a:rPr lang="en-US" altLang="it-IT" sz="1600" dirty="0">
                <a:cs typeface="Arial" panose="020B0604020202020204" pitchFamily="34" charset="0"/>
              </a:rPr>
              <a:t> T.</a:t>
            </a:r>
          </a:p>
          <a:p>
            <a:pPr eaLnBrk="1" hangingPunct="1">
              <a:lnSpc>
                <a:spcPct val="80000"/>
              </a:lnSpc>
              <a:defRPr/>
            </a:pPr>
            <a:r>
              <a:rPr lang="en-US" altLang="it-IT" sz="1600" dirty="0">
                <a:cs typeface="Arial" panose="020B0604020202020204" pitchFamily="34" charset="0"/>
              </a:rPr>
              <a:t>La </a:t>
            </a:r>
            <a:r>
              <a:rPr lang="en-US" altLang="it-IT" sz="1600" dirty="0" err="1">
                <a:cs typeface="Arial" panose="020B0604020202020204" pitchFamily="34" charset="0"/>
              </a:rPr>
              <a:t>selezione</a:t>
            </a:r>
            <a:r>
              <a:rPr lang="en-US" altLang="it-IT" sz="1600" dirty="0">
                <a:cs typeface="Arial" panose="020B0604020202020204" pitchFamily="34" charset="0"/>
              </a:rPr>
              <a:t> di un </a:t>
            </a:r>
            <a:r>
              <a:rPr lang="en-US" altLang="it-IT" sz="1600" dirty="0" err="1">
                <a:cs typeface="Arial" panose="020B0604020202020204" pitchFamily="34" charset="0"/>
              </a:rPr>
              <a:t>elemento</a:t>
            </a:r>
            <a:r>
              <a:rPr lang="en-US" altLang="it-IT" sz="1600" dirty="0">
                <a:cs typeface="Arial" panose="020B0604020202020204" pitchFamily="34" charset="0"/>
              </a:rPr>
              <a:t> </a:t>
            </a:r>
            <a:r>
              <a:rPr lang="en-US" altLang="it-IT" sz="1600" dirty="0" err="1">
                <a:cs typeface="Arial" panose="020B0604020202020204" pitchFamily="34" charset="0"/>
              </a:rPr>
              <a:t>dell’intorno</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può</a:t>
            </a:r>
            <a:r>
              <a:rPr lang="en-US" altLang="it-IT" sz="1600" dirty="0">
                <a:cs typeface="Arial" panose="020B0604020202020204" pitchFamily="34" charset="0"/>
              </a:rPr>
              <a:t> </a:t>
            </a:r>
            <a:r>
              <a:rPr lang="en-US" altLang="it-IT" sz="1600" dirty="0" err="1">
                <a:cs typeface="Arial" panose="020B0604020202020204" pitchFamily="34" charset="0"/>
              </a:rPr>
              <a:t>implementare</a:t>
            </a:r>
            <a:r>
              <a:rPr lang="en-US" altLang="it-IT" sz="1600" dirty="0">
                <a:cs typeface="Arial" panose="020B0604020202020204" pitchFamily="34" charset="0"/>
              </a:rPr>
              <a:t> come segue. Si </a:t>
            </a:r>
            <a:r>
              <a:rPr lang="en-US" altLang="it-IT" sz="1600" dirty="0" err="1">
                <a:cs typeface="Arial" panose="020B0604020202020204" pitchFamily="34" charset="0"/>
              </a:rPr>
              <a:t>sceglie</a:t>
            </a:r>
            <a:r>
              <a:rPr lang="en-US" altLang="it-IT" sz="1600" dirty="0">
                <a:cs typeface="Arial" panose="020B0604020202020204" pitchFamily="34" charset="0"/>
              </a:rPr>
              <a:t> a </a:t>
            </a:r>
            <a:r>
              <a:rPr lang="en-US" altLang="it-IT" sz="1600" dirty="0" err="1">
                <a:cs typeface="Arial" panose="020B0604020202020204" pitchFamily="34" charset="0"/>
              </a:rPr>
              <a:t>caso</a:t>
            </a:r>
            <a:r>
              <a:rPr lang="en-US" altLang="it-IT" sz="1600" dirty="0">
                <a:cs typeface="Arial" panose="020B0604020202020204" pitchFamily="34" charset="0"/>
              </a:rPr>
              <a:t> un </a:t>
            </a:r>
            <a:r>
              <a:rPr lang="en-US" altLang="it-IT" sz="1600" dirty="0" err="1">
                <a:cs typeface="Arial" panose="020B0604020202020204" pitchFamily="34" charset="0"/>
              </a:rPr>
              <a:t>numero</a:t>
            </a:r>
            <a:r>
              <a:rPr lang="en-US" altLang="it-IT" sz="1600" dirty="0">
                <a:cs typeface="Arial" panose="020B0604020202020204" pitchFamily="34" charset="0"/>
              </a:rPr>
              <a:t> in [0..1] </a:t>
            </a:r>
            <a:r>
              <a:rPr lang="en-US" altLang="it-IT" sz="1600" dirty="0" err="1">
                <a:cs typeface="Arial" panose="020B0604020202020204" pitchFamily="34" charset="0"/>
              </a:rPr>
              <a:t>avendo</a:t>
            </a:r>
            <a:r>
              <a:rPr lang="en-US" altLang="it-IT" sz="1600" dirty="0">
                <a:cs typeface="Arial" panose="020B0604020202020204" pitchFamily="34" charset="0"/>
              </a:rPr>
              <a:t> </a:t>
            </a:r>
            <a:r>
              <a:rPr lang="en-US" altLang="it-IT" sz="1600" dirty="0" err="1">
                <a:cs typeface="Arial" panose="020B0604020202020204" pitchFamily="34" charset="0"/>
              </a:rPr>
              <a:t>fatto</a:t>
            </a:r>
            <a:r>
              <a:rPr lang="en-US" altLang="it-IT" sz="1600" dirty="0">
                <a:cs typeface="Arial" panose="020B0604020202020204" pitchFamily="34" charset="0"/>
              </a:rPr>
              <a:t> </a:t>
            </a:r>
            <a:r>
              <a:rPr lang="en-US" altLang="it-IT" sz="1600" dirty="0" err="1">
                <a:cs typeface="Arial" panose="020B0604020202020204" pitchFamily="34" charset="0"/>
              </a:rPr>
              <a:t>corrispondere</a:t>
            </a:r>
            <a:r>
              <a:rPr lang="en-US" altLang="it-IT" sz="1600" dirty="0">
                <a:cs typeface="Arial" panose="020B0604020202020204" pitchFamily="34" charset="0"/>
              </a:rPr>
              <a:t> a </a:t>
            </a:r>
            <a:r>
              <a:rPr lang="en-US" altLang="it-IT" sz="1600" dirty="0" err="1">
                <a:cs typeface="Arial" panose="020B0604020202020204" pitchFamily="34" charset="0"/>
              </a:rPr>
              <a:t>ciascun</a:t>
            </a:r>
            <a:r>
              <a:rPr lang="en-US" altLang="it-IT" sz="1600" dirty="0">
                <a:cs typeface="Arial" panose="020B0604020202020204" pitchFamily="34" charset="0"/>
              </a:rPr>
              <a:t> </a:t>
            </a:r>
            <a:r>
              <a:rPr lang="en-US" altLang="it-IT" sz="1600" dirty="0" err="1">
                <a:cs typeface="Arial" panose="020B0604020202020204" pitchFamily="34" charset="0"/>
              </a:rPr>
              <a:t>nodo</a:t>
            </a:r>
            <a:r>
              <a:rPr lang="en-US" altLang="it-IT" sz="1600" dirty="0">
                <a:cs typeface="Arial" panose="020B0604020202020204" pitchFamily="34" charset="0"/>
              </a:rPr>
              <a:t> un </a:t>
            </a:r>
            <a:r>
              <a:rPr lang="en-US" altLang="it-IT" sz="1600" dirty="0" err="1">
                <a:cs typeface="Arial" panose="020B0604020202020204" pitchFamily="34" charset="0"/>
              </a:rPr>
              <a:t>sottointervallo</a:t>
            </a:r>
            <a:r>
              <a:rPr lang="en-US" altLang="it-IT" sz="1600" dirty="0">
                <a:cs typeface="Arial" panose="020B0604020202020204" pitchFamily="34" charset="0"/>
              </a:rPr>
              <a:t>. </a:t>
            </a:r>
            <a:r>
              <a:rPr lang="en-US" altLang="it-IT" sz="1600" dirty="0" err="1">
                <a:cs typeface="Arial" panose="020B0604020202020204" pitchFamily="34" charset="0"/>
              </a:rPr>
              <a:t>Determinato</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primo </a:t>
            </a:r>
            <a:r>
              <a:rPr lang="en-US" altLang="it-IT" sz="1600" dirty="0" err="1">
                <a:cs typeface="Arial" panose="020B0604020202020204" pitchFamily="34" charset="0"/>
              </a:rPr>
              <a:t>nodo</a:t>
            </a:r>
            <a:r>
              <a:rPr lang="en-US" altLang="it-IT" sz="1600" dirty="0">
                <a:cs typeface="Arial" panose="020B0604020202020204" pitchFamily="34" charset="0"/>
              </a:rPr>
              <a:t> del </a:t>
            </a:r>
            <a:r>
              <a:rPr lang="en-US" altLang="it-IT" sz="1600" dirty="0" err="1">
                <a:cs typeface="Arial" panose="020B0604020202020204" pitchFamily="34" charset="0"/>
              </a:rPr>
              <a:t>cammino</a:t>
            </a:r>
            <a:r>
              <a:rPr lang="en-US" altLang="it-IT" sz="1600" dirty="0">
                <a:cs typeface="Arial" panose="020B0604020202020204" pitchFamily="34" charset="0"/>
              </a:rPr>
              <a:t> da </a:t>
            </a:r>
            <a:r>
              <a:rPr lang="en-US" altLang="it-IT" sz="1600" dirty="0" err="1">
                <a:cs typeface="Arial" panose="020B0604020202020204" pitchFamily="34" charset="0"/>
              </a:rPr>
              <a:t>invertire</a:t>
            </a:r>
            <a:r>
              <a:rPr lang="en-US" altLang="it-IT" sz="1600" dirty="0">
                <a:cs typeface="Arial" panose="020B0604020202020204" pitchFamily="34" charset="0"/>
              </a:rPr>
              <a:t>, </a:t>
            </a:r>
            <a:r>
              <a:rPr lang="en-US" altLang="it-IT" sz="1600" dirty="0" err="1">
                <a:cs typeface="Arial" panose="020B0604020202020204" pitchFamily="34" charset="0"/>
              </a:rPr>
              <a:t>si</a:t>
            </a:r>
            <a:r>
              <a:rPr lang="en-US" altLang="it-IT" sz="1600" dirty="0">
                <a:cs typeface="Arial" panose="020B0604020202020204" pitchFamily="34" charset="0"/>
              </a:rPr>
              <a:t> </a:t>
            </a:r>
            <a:r>
              <a:rPr lang="en-US" altLang="it-IT" sz="1600" dirty="0" err="1">
                <a:cs typeface="Arial" panose="020B0604020202020204" pitchFamily="34" charset="0"/>
              </a:rPr>
              <a:t>sceglie</a:t>
            </a:r>
            <a:r>
              <a:rPr lang="en-US" altLang="it-IT" sz="1600" dirty="0">
                <a:cs typeface="Arial" panose="020B0604020202020204" pitchFamily="34" charset="0"/>
              </a:rPr>
              <a:t> </a:t>
            </a:r>
            <a:r>
              <a:rPr lang="en-US" altLang="it-IT" sz="1600" dirty="0" err="1">
                <a:cs typeface="Arial" panose="020B0604020202020204" pitchFamily="34" charset="0"/>
              </a:rPr>
              <a:t>analogamente</a:t>
            </a:r>
            <a:r>
              <a:rPr lang="en-US" altLang="it-IT" sz="1600" dirty="0">
                <a:cs typeface="Arial" panose="020B0604020202020204" pitchFamily="34" charset="0"/>
              </a:rPr>
              <a:t> </a:t>
            </a:r>
            <a:r>
              <a:rPr lang="en-US" altLang="it-IT" sz="1600" dirty="0" err="1">
                <a:cs typeface="Arial" panose="020B0604020202020204" pitchFamily="34" charset="0"/>
              </a:rPr>
              <a:t>il</a:t>
            </a:r>
            <a:r>
              <a:rPr lang="en-US" altLang="it-IT" sz="1600" dirty="0">
                <a:cs typeface="Arial" panose="020B0604020202020204" pitchFamily="34" charset="0"/>
              </a:rPr>
              <a:t> secondo </a:t>
            </a:r>
            <a:r>
              <a:rPr lang="en-US" altLang="it-IT" sz="1600" dirty="0" err="1">
                <a:cs typeface="Arial" panose="020B0604020202020204" pitchFamily="34" charset="0"/>
              </a:rPr>
              <a:t>sempre</a:t>
            </a:r>
            <a:r>
              <a:rPr lang="en-US" altLang="it-IT" sz="1600" dirty="0">
                <a:cs typeface="Arial" panose="020B0604020202020204" pitchFamily="34" charset="0"/>
              </a:rPr>
              <a:t> con </a:t>
            </a:r>
            <a:r>
              <a:rPr lang="en-US" altLang="it-IT" sz="1600" dirty="0" err="1">
                <a:cs typeface="Arial" panose="020B0604020202020204" pitchFamily="34" charset="0"/>
              </a:rPr>
              <a:t>probabilità</a:t>
            </a:r>
            <a:r>
              <a:rPr lang="en-US" altLang="it-IT" sz="1600" dirty="0">
                <a:cs typeface="Arial" panose="020B0604020202020204" pitchFamily="34" charset="0"/>
              </a:rPr>
              <a:t> </a:t>
            </a:r>
            <a:r>
              <a:rPr lang="en-US" altLang="it-IT" sz="1600" dirty="0" err="1">
                <a:cs typeface="Arial" panose="020B0604020202020204" pitchFamily="34" charset="0"/>
              </a:rPr>
              <a:t>uniforme</a:t>
            </a:r>
            <a:r>
              <a:rPr lang="en-US" altLang="it-IT" sz="1600" dirty="0">
                <a:cs typeface="Arial" panose="020B0604020202020204" pitchFamily="34" charset="0"/>
              </a:rPr>
              <a:t> </a:t>
            </a:r>
            <a:r>
              <a:rPr lang="en-US" altLang="it-IT" sz="1600" dirty="0" err="1">
                <a:cs typeface="Arial" panose="020B0604020202020204" pitchFamily="34" charset="0"/>
              </a:rPr>
              <a:t>tra</a:t>
            </a:r>
            <a:r>
              <a:rPr lang="en-US" altLang="it-IT" sz="1600" dirty="0">
                <a:cs typeface="Arial" panose="020B0604020202020204" pitchFamily="34" charset="0"/>
              </a:rPr>
              <a:t> le </a:t>
            </a:r>
            <a:r>
              <a:rPr lang="en-US" altLang="it-IT" sz="1600" dirty="0" err="1">
                <a:cs typeface="Arial" panose="020B0604020202020204" pitchFamily="34" charset="0"/>
              </a:rPr>
              <a:t>scelte</a:t>
            </a:r>
            <a:r>
              <a:rPr lang="en-US" altLang="it-IT" sz="1600" dirty="0">
                <a:cs typeface="Arial" panose="020B0604020202020204" pitchFamily="34" charset="0"/>
              </a:rPr>
              <a:t> </a:t>
            </a:r>
            <a:r>
              <a:rPr lang="en-US" altLang="it-IT" sz="1600" dirty="0" err="1">
                <a:cs typeface="Arial" panose="020B0604020202020204" pitchFamily="34" charset="0"/>
              </a:rPr>
              <a:t>ammissibili</a:t>
            </a:r>
            <a:r>
              <a:rPr lang="en-US" altLang="it-IT" sz="1600" dirty="0">
                <a:cs typeface="Arial" panose="020B0604020202020204" pitchFamily="34" charset="0"/>
              </a:rPr>
              <a:t>.</a:t>
            </a:r>
          </a:p>
        </p:txBody>
      </p:sp>
      <p:sp>
        <p:nvSpPr>
          <p:cNvPr id="100356" name="Rectangle 4">
            <a:extLst>
              <a:ext uri="{FF2B5EF4-FFF2-40B4-BE49-F238E27FC236}">
                <a16:creationId xmlns:a16="http://schemas.microsoft.com/office/drawing/2014/main" id="{3CB782AC-B2F4-0EE1-A526-F254F2B62B69}"/>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graphicFrame>
        <p:nvGraphicFramePr>
          <p:cNvPr id="100357" name="Object 5">
            <a:extLst>
              <a:ext uri="{FF2B5EF4-FFF2-40B4-BE49-F238E27FC236}">
                <a16:creationId xmlns:a16="http://schemas.microsoft.com/office/drawing/2014/main" id="{A210451D-8FBF-A3A0-21FF-93E38C1C5CD9}"/>
              </a:ext>
            </a:extLst>
          </p:cNvPr>
          <p:cNvGraphicFramePr>
            <a:graphicFrameLocks noChangeAspect="1"/>
          </p:cNvGraphicFramePr>
          <p:nvPr/>
        </p:nvGraphicFramePr>
        <p:xfrm>
          <a:off x="1828800" y="3581401"/>
          <a:ext cx="8396288" cy="3097213"/>
        </p:xfrm>
        <a:graphic>
          <a:graphicData uri="http://schemas.openxmlformats.org/presentationml/2006/ole">
            <mc:AlternateContent xmlns:mc="http://schemas.openxmlformats.org/markup-compatibility/2006">
              <mc:Choice xmlns:v="urn:schemas-microsoft-com:vml" Requires="v">
                <p:oleObj name="Documento" r:id="rId3" imgW="5256445" imgH="1949311" progId="Word.Document.8">
                  <p:embed/>
                </p:oleObj>
              </mc:Choice>
              <mc:Fallback>
                <p:oleObj name="Documento" r:id="rId3" imgW="5256445" imgH="1949311" progId="Word.Document.8">
                  <p:embed/>
                  <p:pic>
                    <p:nvPicPr>
                      <p:cNvPr id="100357" name="Object 5">
                        <a:extLst>
                          <a:ext uri="{FF2B5EF4-FFF2-40B4-BE49-F238E27FC236}">
                            <a16:creationId xmlns:a16="http://schemas.microsoft.com/office/drawing/2014/main" id="{A210451D-8FBF-A3A0-21FF-93E38C1C5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581401"/>
                        <a:ext cx="83962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0358" name="Text Box 6">
            <a:extLst>
              <a:ext uri="{FF2B5EF4-FFF2-40B4-BE49-F238E27FC236}">
                <a16:creationId xmlns:a16="http://schemas.microsoft.com/office/drawing/2014/main" id="{6AFA8751-CECF-E5EB-2DED-030A770EE86E}"/>
              </a:ext>
            </a:extLst>
          </p:cNvPr>
          <p:cNvSpPr txBox="1">
            <a:spLocks noChangeArrowheads="1"/>
          </p:cNvSpPr>
          <p:nvPr/>
        </p:nvSpPr>
        <p:spPr bwMode="auto">
          <a:xfrm>
            <a:off x="5861051" y="3962401"/>
            <a:ext cx="4403725"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La prima iterazione seleziona</a:t>
            </a:r>
          </a:p>
          <a:p>
            <a:pPr eaLnBrk="1" hangingPunct="1">
              <a:spcBef>
                <a:spcPct val="0"/>
              </a:spcBef>
              <a:buFontTx/>
              <a:buNone/>
            </a:pPr>
            <a:r>
              <a:rPr lang="en-US" altLang="it-IT" sz="1800"/>
              <a:t>Il</a:t>
            </a:r>
            <a:r>
              <a:rPr lang="en-US" altLang="it-IT" sz="1800">
                <a:solidFill>
                  <a:srgbClr val="0066FF"/>
                </a:solidFill>
              </a:rPr>
              <a:t> sottocammino da invertire </a:t>
            </a:r>
          </a:p>
          <a:p>
            <a:pPr eaLnBrk="1" hangingPunct="1">
              <a:spcBef>
                <a:spcPct val="0"/>
              </a:spcBef>
              <a:buFontTx/>
              <a:buNone/>
            </a:pPr>
            <a:r>
              <a:rPr lang="en-US" altLang="it-IT" sz="1800"/>
              <a:t>formata dal solo arco </a:t>
            </a:r>
            <a:r>
              <a:rPr lang="en-US" altLang="it-IT" sz="1800">
                <a:solidFill>
                  <a:srgbClr val="0066FF"/>
                </a:solidFill>
              </a:rPr>
              <a:t>(2,3)</a:t>
            </a:r>
            <a:r>
              <a:rPr lang="en-US" altLang="it-IT" sz="1800"/>
              <a:t>, che comporta</a:t>
            </a:r>
          </a:p>
          <a:p>
            <a:pPr eaLnBrk="1" hangingPunct="1">
              <a:spcBef>
                <a:spcPct val="0"/>
              </a:spcBef>
              <a:buFontTx/>
              <a:buNone/>
            </a:pPr>
            <a:r>
              <a:rPr lang="en-US" altLang="it-IT" sz="1800"/>
              <a:t>la cancellazione di (1,2) e (3,4) e </a:t>
            </a:r>
          </a:p>
          <a:p>
            <a:pPr eaLnBrk="1" hangingPunct="1">
              <a:spcBef>
                <a:spcPct val="0"/>
              </a:spcBef>
              <a:buFontTx/>
              <a:buNone/>
            </a:pPr>
            <a:r>
              <a:rPr lang="en-US" altLang="it-IT" sz="1800"/>
              <a:t>l’inserimento di (1,3) e (2,4),</a:t>
            </a:r>
          </a:p>
          <a:p>
            <a:pPr eaLnBrk="1" hangingPunct="1">
              <a:spcBef>
                <a:spcPct val="0"/>
              </a:spcBef>
              <a:buFontTx/>
              <a:buNone/>
            </a:pPr>
            <a:r>
              <a:rPr lang="en-US" altLang="it-IT" sz="1800"/>
              <a:t>originando il tour C</a:t>
            </a:r>
            <a:r>
              <a:rPr lang="en-US" altLang="it-IT" sz="1800" baseline="-25000"/>
              <a:t>1</a:t>
            </a:r>
            <a:r>
              <a:rPr lang="en-US" altLang="it-IT" sz="1800"/>
              <a:t>= (1,3,2,4,5,6,7) </a:t>
            </a:r>
          </a:p>
          <a:p>
            <a:pPr eaLnBrk="1" hangingPunct="1">
              <a:spcBef>
                <a:spcPct val="0"/>
              </a:spcBef>
              <a:buFontTx/>
              <a:buNone/>
            </a:pPr>
            <a:r>
              <a:rPr lang="en-US" altLang="it-IT" sz="1800"/>
              <a:t>di costo 68(&lt;69) che viene accettato</a:t>
            </a:r>
          </a:p>
          <a:p>
            <a:pPr eaLnBrk="1" hangingPunct="1">
              <a:spcBef>
                <a:spcPct val="0"/>
              </a:spcBef>
              <a:buFontTx/>
              <a:buNone/>
            </a:pPr>
            <a:r>
              <a:rPr lang="en-US" altLang="it-IT" sz="1800"/>
              <a:t>e diventa il nuovo ottimo candidato.</a:t>
            </a:r>
          </a:p>
        </p:txBody>
      </p:sp>
      <p:sp>
        <p:nvSpPr>
          <p:cNvPr id="158727" name="AutoShape 7">
            <a:extLst>
              <a:ext uri="{FF2B5EF4-FFF2-40B4-BE49-F238E27FC236}">
                <a16:creationId xmlns:a16="http://schemas.microsoft.com/office/drawing/2014/main" id="{742BE87F-F213-F4E2-6ACC-4156FBBEAD59}"/>
              </a:ext>
            </a:extLst>
          </p:cNvPr>
          <p:cNvSpPr>
            <a:spLocks noChangeArrowheads="1"/>
          </p:cNvSpPr>
          <p:nvPr/>
        </p:nvSpPr>
        <p:spPr bwMode="auto">
          <a:xfrm rot="1720808">
            <a:off x="3124200" y="4419600"/>
            <a:ext cx="457200" cy="152400"/>
          </a:xfrm>
          <a:prstGeom prst="leftArrow">
            <a:avLst>
              <a:gd name="adj1" fmla="val 50000"/>
              <a:gd name="adj2" fmla="val 7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58728" name="Line 8">
            <a:extLst>
              <a:ext uri="{FF2B5EF4-FFF2-40B4-BE49-F238E27FC236}">
                <a16:creationId xmlns:a16="http://schemas.microsoft.com/office/drawing/2014/main" id="{4CB46CF5-21B0-159F-084B-99CFF07A71BC}"/>
              </a:ext>
            </a:extLst>
          </p:cNvPr>
          <p:cNvSpPr>
            <a:spLocks noChangeShapeType="1"/>
          </p:cNvSpPr>
          <p:nvPr/>
        </p:nvSpPr>
        <p:spPr bwMode="auto">
          <a:xfrm>
            <a:off x="2362200" y="4800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729" name="Line 9">
            <a:extLst>
              <a:ext uri="{FF2B5EF4-FFF2-40B4-BE49-F238E27FC236}">
                <a16:creationId xmlns:a16="http://schemas.microsoft.com/office/drawing/2014/main" id="{04672579-B994-FA40-7B96-C21704064105}"/>
              </a:ext>
            </a:extLst>
          </p:cNvPr>
          <p:cNvSpPr>
            <a:spLocks noChangeShapeType="1"/>
          </p:cNvSpPr>
          <p:nvPr/>
        </p:nvSpPr>
        <p:spPr bwMode="auto">
          <a:xfrm flipH="1">
            <a:off x="2438400" y="4800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730" name="Line 10">
            <a:extLst>
              <a:ext uri="{FF2B5EF4-FFF2-40B4-BE49-F238E27FC236}">
                <a16:creationId xmlns:a16="http://schemas.microsoft.com/office/drawing/2014/main" id="{3A016C42-FB90-8DF4-6EE5-D9EC9E975427}"/>
              </a:ext>
            </a:extLst>
          </p:cNvPr>
          <p:cNvSpPr>
            <a:spLocks noChangeShapeType="1"/>
          </p:cNvSpPr>
          <p:nvPr/>
        </p:nvSpPr>
        <p:spPr bwMode="auto">
          <a:xfrm flipH="1">
            <a:off x="3810000" y="4419600"/>
            <a:ext cx="228600" cy="3048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731" name="Line 11">
            <a:extLst>
              <a:ext uri="{FF2B5EF4-FFF2-40B4-BE49-F238E27FC236}">
                <a16:creationId xmlns:a16="http://schemas.microsoft.com/office/drawing/2014/main" id="{1A05E362-F50B-54F9-D058-4B1D9332A5A9}"/>
              </a:ext>
            </a:extLst>
          </p:cNvPr>
          <p:cNvSpPr>
            <a:spLocks noChangeShapeType="1"/>
          </p:cNvSpPr>
          <p:nvPr/>
        </p:nvSpPr>
        <p:spPr bwMode="auto">
          <a:xfrm>
            <a:off x="3733800" y="4419600"/>
            <a:ext cx="3810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732" name="Line 12">
            <a:extLst>
              <a:ext uri="{FF2B5EF4-FFF2-40B4-BE49-F238E27FC236}">
                <a16:creationId xmlns:a16="http://schemas.microsoft.com/office/drawing/2014/main" id="{2D39B1A2-B7CA-67D3-968F-CD74EB21F39D}"/>
              </a:ext>
            </a:extLst>
          </p:cNvPr>
          <p:cNvSpPr>
            <a:spLocks noChangeShapeType="1"/>
          </p:cNvSpPr>
          <p:nvPr/>
        </p:nvSpPr>
        <p:spPr bwMode="auto">
          <a:xfrm flipV="1">
            <a:off x="2743200" y="3962400"/>
            <a:ext cx="1828800" cy="152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8733" name="Line 13">
            <a:extLst>
              <a:ext uri="{FF2B5EF4-FFF2-40B4-BE49-F238E27FC236}">
                <a16:creationId xmlns:a16="http://schemas.microsoft.com/office/drawing/2014/main" id="{A3A55F23-8A4A-D050-E294-96FBE0EDAE71}"/>
              </a:ext>
            </a:extLst>
          </p:cNvPr>
          <p:cNvSpPr>
            <a:spLocks noChangeShapeType="1"/>
          </p:cNvSpPr>
          <p:nvPr/>
        </p:nvSpPr>
        <p:spPr bwMode="auto">
          <a:xfrm flipV="1">
            <a:off x="2438400" y="4876800"/>
            <a:ext cx="1143000" cy="533400"/>
          </a:xfrm>
          <a:prstGeom prst="line">
            <a:avLst/>
          </a:prstGeom>
          <a:noFill/>
          <a:ln w="38100">
            <a:solidFill>
              <a:srgbClr val="33CC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Effect transition="in" filter="slide(fromBottom)">
                                      <p:cBhvr>
                                        <p:cTn id="7" dur="500"/>
                                        <p:tgtEl>
                                          <p:spTgt spid="158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58731"/>
                                        </p:tgtEl>
                                        <p:attrNameLst>
                                          <p:attrName>style.visibility</p:attrName>
                                        </p:attrNameLst>
                                      </p:cBhvr>
                                      <p:to>
                                        <p:strVal val="visible"/>
                                      </p:to>
                                    </p:set>
                                    <p:animEffect transition="in" filter="slide(fromBottom)">
                                      <p:cBhvr>
                                        <p:cTn id="12" dur="500"/>
                                        <p:tgtEl>
                                          <p:spTgt spid="158731"/>
                                        </p:tgtEl>
                                      </p:cBhvr>
                                    </p:animEffect>
                                  </p:childTnLst>
                                </p:cTn>
                              </p:par>
                              <p:par>
                                <p:cTn id="13" presetID="12" presetClass="entr" presetSubtype="4" fill="hold" nodeType="withEffect">
                                  <p:stCondLst>
                                    <p:cond delay="0"/>
                                  </p:stCondLst>
                                  <p:childTnLst>
                                    <p:set>
                                      <p:cBhvr>
                                        <p:cTn id="14" dur="1" fill="hold">
                                          <p:stCondLst>
                                            <p:cond delay="0"/>
                                          </p:stCondLst>
                                        </p:cTn>
                                        <p:tgtEl>
                                          <p:spTgt spid="158730"/>
                                        </p:tgtEl>
                                        <p:attrNameLst>
                                          <p:attrName>style.visibility</p:attrName>
                                        </p:attrNameLst>
                                      </p:cBhvr>
                                      <p:to>
                                        <p:strVal val="visible"/>
                                      </p:to>
                                    </p:set>
                                    <p:animEffect transition="in" filter="slide(fromBottom)">
                                      <p:cBhvr>
                                        <p:cTn id="15" dur="500"/>
                                        <p:tgtEl>
                                          <p:spTgt spid="15873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2" presetClass="entr" presetSubtype="4" fill="hold" nodeType="clickEffect">
                                  <p:stCondLst>
                                    <p:cond delay="0"/>
                                  </p:stCondLst>
                                  <p:childTnLst>
                                    <p:set>
                                      <p:cBhvr>
                                        <p:cTn id="19" dur="1" fill="hold">
                                          <p:stCondLst>
                                            <p:cond delay="0"/>
                                          </p:stCondLst>
                                        </p:cTn>
                                        <p:tgtEl>
                                          <p:spTgt spid="158729"/>
                                        </p:tgtEl>
                                        <p:attrNameLst>
                                          <p:attrName>style.visibility</p:attrName>
                                        </p:attrNameLst>
                                      </p:cBhvr>
                                      <p:to>
                                        <p:strVal val="visible"/>
                                      </p:to>
                                    </p:set>
                                    <p:animEffect transition="in" filter="slide(fromBottom)">
                                      <p:cBhvr>
                                        <p:cTn id="20" dur="500"/>
                                        <p:tgtEl>
                                          <p:spTgt spid="158729"/>
                                        </p:tgtEl>
                                      </p:cBhvr>
                                    </p:animEffect>
                                  </p:childTnLst>
                                </p:cTn>
                              </p:par>
                              <p:par>
                                <p:cTn id="21" presetID="12" presetClass="entr" presetSubtype="4" fill="hold" nodeType="withEffect">
                                  <p:stCondLst>
                                    <p:cond delay="0"/>
                                  </p:stCondLst>
                                  <p:childTnLst>
                                    <p:set>
                                      <p:cBhvr>
                                        <p:cTn id="22" dur="1" fill="hold">
                                          <p:stCondLst>
                                            <p:cond delay="0"/>
                                          </p:stCondLst>
                                        </p:cTn>
                                        <p:tgtEl>
                                          <p:spTgt spid="158728"/>
                                        </p:tgtEl>
                                        <p:attrNameLst>
                                          <p:attrName>style.visibility</p:attrName>
                                        </p:attrNameLst>
                                      </p:cBhvr>
                                      <p:to>
                                        <p:strVal val="visible"/>
                                      </p:to>
                                    </p:set>
                                    <p:animEffect transition="in" filter="slide(fromBottom)">
                                      <p:cBhvr>
                                        <p:cTn id="23" dur="500"/>
                                        <p:tgtEl>
                                          <p:spTgt spid="15872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nodeType="clickEffect">
                                  <p:stCondLst>
                                    <p:cond delay="0"/>
                                  </p:stCondLst>
                                  <p:childTnLst>
                                    <p:set>
                                      <p:cBhvr>
                                        <p:cTn id="27" dur="1" fill="hold">
                                          <p:stCondLst>
                                            <p:cond delay="0"/>
                                          </p:stCondLst>
                                        </p:cTn>
                                        <p:tgtEl>
                                          <p:spTgt spid="158732"/>
                                        </p:tgtEl>
                                        <p:attrNameLst>
                                          <p:attrName>style.visibility</p:attrName>
                                        </p:attrNameLst>
                                      </p:cBhvr>
                                      <p:to>
                                        <p:strVal val="visible"/>
                                      </p:to>
                                    </p:set>
                                    <p:animEffect transition="in" filter="slide(fromBottom)">
                                      <p:cBhvr>
                                        <p:cTn id="28" dur="500"/>
                                        <p:tgtEl>
                                          <p:spTgt spid="15873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nodeType="clickEffect">
                                  <p:stCondLst>
                                    <p:cond delay="0"/>
                                  </p:stCondLst>
                                  <p:childTnLst>
                                    <p:set>
                                      <p:cBhvr>
                                        <p:cTn id="32" dur="1" fill="hold">
                                          <p:stCondLst>
                                            <p:cond delay="0"/>
                                          </p:stCondLst>
                                        </p:cTn>
                                        <p:tgtEl>
                                          <p:spTgt spid="158733"/>
                                        </p:tgtEl>
                                        <p:attrNameLst>
                                          <p:attrName>style.visibility</p:attrName>
                                        </p:attrNameLst>
                                      </p:cBhvr>
                                      <p:to>
                                        <p:strVal val="visible"/>
                                      </p:to>
                                    </p:set>
                                    <p:animEffect transition="in" filter="slide(fromBottom)">
                                      <p:cBhvr>
                                        <p:cTn id="33" dur="500"/>
                                        <p:tgtEl>
                                          <p:spTgt spid="158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2402" name="Rectangle 3">
            <a:extLst>
              <a:ext uri="{FF2B5EF4-FFF2-40B4-BE49-F238E27FC236}">
                <a16:creationId xmlns:a16="http://schemas.microsoft.com/office/drawing/2014/main" id="{459B9422-DDF7-EFCA-C8D2-6FF33AC5D4C5}"/>
              </a:ext>
            </a:extLst>
          </p:cNvPr>
          <p:cNvSpPr>
            <a:spLocks noGrp="1" noChangeArrowheads="1"/>
          </p:cNvSpPr>
          <p:nvPr>
            <p:ph type="body" sz="half" idx="1"/>
          </p:nvPr>
        </p:nvSpPr>
        <p:spPr>
          <a:xfrm>
            <a:off x="1676400" y="152400"/>
            <a:ext cx="4724400" cy="2209800"/>
          </a:xfrm>
        </p:spPr>
        <p:txBody>
          <a:bodyPr>
            <a:normAutofit fontScale="92500" lnSpcReduction="10000"/>
          </a:bodyPr>
          <a:lstStyle/>
          <a:p>
            <a:pPr eaLnBrk="1" hangingPunct="1">
              <a:lnSpc>
                <a:spcPct val="80000"/>
              </a:lnSpc>
              <a:buFontTx/>
              <a:buNone/>
            </a:pPr>
            <a:r>
              <a:rPr lang="en-US" altLang="it-IT" sz="2000">
                <a:solidFill>
                  <a:srgbClr val="0066FF"/>
                </a:solidFill>
                <a:cs typeface="Arial" panose="020B0604020202020204" pitchFamily="34" charset="0"/>
              </a:rPr>
              <a:t>In tabella le soluzioni delle 5 iterazioni</a:t>
            </a:r>
          </a:p>
          <a:p>
            <a:pPr eaLnBrk="1" hangingPunct="1">
              <a:lnSpc>
                <a:spcPct val="80000"/>
              </a:lnSpc>
              <a:buFontTx/>
              <a:buNone/>
            </a:pPr>
            <a:r>
              <a:rPr lang="en-US" altLang="it-IT" sz="2000">
                <a:solidFill>
                  <a:srgbClr val="0066FF"/>
                </a:solidFill>
                <a:cs typeface="Arial" panose="020B0604020202020204" pitchFamily="34" charset="0"/>
              </a:rPr>
              <a:t>a temperatura iniziale 13.8</a:t>
            </a:r>
            <a:r>
              <a:rPr lang="en-US" altLang="it-IT" sz="2000">
                <a:cs typeface="Arial" panose="020B0604020202020204" pitchFamily="34" charset="0"/>
              </a:rPr>
              <a:t>.</a:t>
            </a:r>
          </a:p>
          <a:p>
            <a:pPr eaLnBrk="1" hangingPunct="1">
              <a:lnSpc>
                <a:spcPct val="80000"/>
              </a:lnSpc>
              <a:buFontTx/>
              <a:buNone/>
            </a:pPr>
            <a:endParaRPr lang="en-US" altLang="it-IT" sz="1000">
              <a:cs typeface="Arial" panose="020B0604020202020204" pitchFamily="34" charset="0"/>
            </a:endParaRPr>
          </a:p>
          <a:p>
            <a:pPr eaLnBrk="1" hangingPunct="1">
              <a:lnSpc>
                <a:spcPct val="80000"/>
              </a:lnSpc>
              <a:buFontTx/>
              <a:buNone/>
            </a:pPr>
            <a:r>
              <a:rPr lang="en-US" altLang="it-IT" sz="1600"/>
              <a:t>La prima iterazione seleziona </a:t>
            </a:r>
            <a:r>
              <a:rPr lang="en-US" altLang="it-IT" sz="1600">
                <a:solidFill>
                  <a:srgbClr val="0066FF"/>
                </a:solidFill>
              </a:rPr>
              <a:t>(2,3)</a:t>
            </a:r>
            <a:r>
              <a:rPr lang="en-US" altLang="it-IT" sz="1600"/>
              <a:t> come la</a:t>
            </a:r>
          </a:p>
          <a:p>
            <a:pPr eaLnBrk="1" hangingPunct="1">
              <a:lnSpc>
                <a:spcPct val="80000"/>
              </a:lnSpc>
              <a:buFontTx/>
              <a:buNone/>
            </a:pPr>
            <a:r>
              <a:rPr lang="en-US" altLang="it-IT" sz="1600"/>
              <a:t>sequenza da </a:t>
            </a:r>
            <a:r>
              <a:rPr lang="en-US" altLang="it-IT" sz="1600">
                <a:solidFill>
                  <a:srgbClr val="0066FF"/>
                </a:solidFill>
              </a:rPr>
              <a:t>invertire</a:t>
            </a:r>
            <a:r>
              <a:rPr lang="en-US" altLang="it-IT" sz="1600"/>
              <a:t>, originando il tour C1=</a:t>
            </a:r>
          </a:p>
          <a:p>
            <a:pPr eaLnBrk="1" hangingPunct="1">
              <a:lnSpc>
                <a:spcPct val="80000"/>
              </a:lnSpc>
              <a:buFontTx/>
              <a:buNone/>
            </a:pPr>
            <a:r>
              <a:rPr lang="en-US" altLang="it-IT" sz="1600"/>
              <a:t>(1,3,2,4,5,6,7) di costo 68 che viene accettato </a:t>
            </a:r>
          </a:p>
          <a:p>
            <a:pPr eaLnBrk="1" hangingPunct="1">
              <a:lnSpc>
                <a:spcPct val="80000"/>
              </a:lnSpc>
              <a:buFontTx/>
              <a:buNone/>
            </a:pPr>
            <a:r>
              <a:rPr lang="en-US" altLang="it-IT" sz="1600"/>
              <a:t>come nuova soluzione corrente &amp; anche come il nuovo ottimo candidato.</a:t>
            </a:r>
          </a:p>
        </p:txBody>
      </p:sp>
      <p:graphicFrame>
        <p:nvGraphicFramePr>
          <p:cNvPr id="160902" name="Group 134">
            <a:extLst>
              <a:ext uri="{FF2B5EF4-FFF2-40B4-BE49-F238E27FC236}">
                <a16:creationId xmlns:a16="http://schemas.microsoft.com/office/drawing/2014/main" id="{F5364843-008E-DEED-2A39-4D650F5B01D7}"/>
              </a:ext>
            </a:extLst>
          </p:cNvPr>
          <p:cNvGraphicFramePr>
            <a:graphicFrameLocks noGrp="1"/>
          </p:cNvGraphicFramePr>
          <p:nvPr>
            <p:ph sz="quarter" idx="2"/>
          </p:nvPr>
        </p:nvGraphicFramePr>
        <p:xfrm>
          <a:off x="6324600" y="152401"/>
          <a:ext cx="4191000" cy="3756025"/>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6401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dirty="0" err="1">
                          <a:ln>
                            <a:noFill/>
                          </a:ln>
                          <a:solidFill>
                            <a:schemeClr val="tx1"/>
                          </a:solidFill>
                          <a:effectLst/>
                          <a:latin typeface="Arial" panose="020B0604020202020204" pitchFamily="34" charset="0"/>
                        </a:rPr>
                        <a:t>iter</a:t>
                      </a:r>
                      <a:endParaRPr kumimoji="0" lang="en-US" altLang="it-IT" sz="1800" b="0" i="0" u="none" strike="noStrike" cap="none" normalizeH="0" baseline="0" dirty="0">
                        <a:ln>
                          <a:noFill/>
                        </a:ln>
                        <a:solidFill>
                          <a:schemeClr val="tx1"/>
                        </a:solidFill>
                        <a:effectLst/>
                        <a:latin typeface="Arial" panose="020B0604020202020204" pitchFamily="34" charset="0"/>
                      </a:endParaRP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Random sottosqz</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120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0</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Z</a:t>
                      </a:r>
                      <a:r>
                        <a:rPr kumimoji="0" lang="en-US" altLang="it-IT" sz="1400" b="0" i="0" u="none" strike="noStrike" cap="none" normalizeH="0" baseline="-25000">
                          <a:ln>
                            <a:noFill/>
                          </a:ln>
                          <a:solidFill>
                            <a:schemeClr val="tx1"/>
                          </a:solidFill>
                          <a:effectLst/>
                          <a:latin typeface="Arial" panose="020B0604020202020204" pitchFamily="34" charset="0"/>
                        </a:rPr>
                        <a:t>0</a:t>
                      </a: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dirty="0">
                          <a:ln>
                            <a:noFill/>
                          </a:ln>
                          <a:solidFill>
                            <a:schemeClr val="tx1"/>
                          </a:solidFill>
                          <a:effectLst/>
                          <a:latin typeface="Arial" panose="020B0604020202020204" pitchFamily="34" charset="0"/>
                        </a:rPr>
                        <a:t>2,3</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092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13.8</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it-IT" sz="1400" b="0" i="0" u="none" strike="noStrike" cap="none" normalizeH="0" baseline="0">
                        <a:ln>
                          <a:noFill/>
                        </a:ln>
                        <a:solidFill>
                          <a:schemeClr val="tx1"/>
                        </a:solidFill>
                        <a:effectLst/>
                        <a:latin typeface="Arial" panose="020B0604020202020204" pitchFamily="34" charset="0"/>
                      </a:endParaRP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02453" name="Rectangle 4">
            <a:extLst>
              <a:ext uri="{FF2B5EF4-FFF2-40B4-BE49-F238E27FC236}">
                <a16:creationId xmlns:a16="http://schemas.microsoft.com/office/drawing/2014/main" id="{E06F622B-0B62-1844-BC75-70DE199A3F5D}"/>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graphicFrame>
        <p:nvGraphicFramePr>
          <p:cNvPr id="102454" name="Object 5">
            <a:extLst>
              <a:ext uri="{FF2B5EF4-FFF2-40B4-BE49-F238E27FC236}">
                <a16:creationId xmlns:a16="http://schemas.microsoft.com/office/drawing/2014/main" id="{2C88CF11-5ABE-2549-2EA3-0D3280D33776}"/>
              </a:ext>
            </a:extLst>
          </p:cNvPr>
          <p:cNvGraphicFramePr>
            <a:graphicFrameLocks noChangeAspect="1"/>
          </p:cNvGraphicFramePr>
          <p:nvPr/>
        </p:nvGraphicFramePr>
        <p:xfrm>
          <a:off x="1524000" y="2209801"/>
          <a:ext cx="6096000" cy="2251075"/>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2454" name="Object 5">
                        <a:extLst>
                          <a:ext uri="{FF2B5EF4-FFF2-40B4-BE49-F238E27FC236}">
                            <a16:creationId xmlns:a16="http://schemas.microsoft.com/office/drawing/2014/main" id="{2C88CF11-5ABE-2549-2EA3-0D3280D337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9801"/>
                        <a:ext cx="6096000"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5" name="Object 122">
            <a:extLst>
              <a:ext uri="{FF2B5EF4-FFF2-40B4-BE49-F238E27FC236}">
                <a16:creationId xmlns:a16="http://schemas.microsoft.com/office/drawing/2014/main" id="{24BA2867-6837-7CF9-970E-DF1FB035F526}"/>
              </a:ext>
            </a:extLst>
          </p:cNvPr>
          <p:cNvGraphicFramePr>
            <a:graphicFrameLocks noGrp="1" noChangeAspect="1"/>
          </p:cNvGraphicFramePr>
          <p:nvPr>
            <p:ph sz="quarter" idx="3"/>
          </p:nvPr>
        </p:nvGraphicFramePr>
        <p:xfrm>
          <a:off x="1524001" y="4478338"/>
          <a:ext cx="6416675" cy="2379662"/>
        </p:xfrm>
        <a:graphic>
          <a:graphicData uri="http://schemas.openxmlformats.org/presentationml/2006/ole">
            <mc:AlternateContent xmlns:mc="http://schemas.openxmlformats.org/markup-compatibility/2006">
              <mc:Choice xmlns:v="urn:schemas-microsoft-com:vml" Requires="v">
                <p:oleObj name="Documento" r:id="rId5" imgW="5247803" imgH="1946041" progId="Word.Document.8">
                  <p:embed/>
                </p:oleObj>
              </mc:Choice>
              <mc:Fallback>
                <p:oleObj name="Documento" r:id="rId5" imgW="5247803" imgH="1946041" progId="Word.Document.8">
                  <p:embed/>
                  <p:pic>
                    <p:nvPicPr>
                      <p:cNvPr id="102455" name="Object 122">
                        <a:extLst>
                          <a:ext uri="{FF2B5EF4-FFF2-40B4-BE49-F238E27FC236}">
                            <a16:creationId xmlns:a16="http://schemas.microsoft.com/office/drawing/2014/main" id="{24BA2867-6837-7CF9-970E-DF1FB035F5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4478338"/>
                        <a:ext cx="6416675" cy="2379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56" name="Object 128">
            <a:extLst>
              <a:ext uri="{FF2B5EF4-FFF2-40B4-BE49-F238E27FC236}">
                <a16:creationId xmlns:a16="http://schemas.microsoft.com/office/drawing/2014/main" id="{9415EE7A-18BA-B522-A3DD-2A5E7722B09B}"/>
              </a:ext>
            </a:extLst>
          </p:cNvPr>
          <p:cNvGraphicFramePr>
            <a:graphicFrameLocks noChangeAspect="1"/>
          </p:cNvGraphicFramePr>
          <p:nvPr/>
        </p:nvGraphicFramePr>
        <p:xfrm>
          <a:off x="4648200" y="4267200"/>
          <a:ext cx="6019800" cy="2362200"/>
        </p:xfrm>
        <a:graphic>
          <a:graphicData uri="http://schemas.openxmlformats.org/presentationml/2006/ole">
            <mc:AlternateContent xmlns:mc="http://schemas.openxmlformats.org/markup-compatibility/2006">
              <mc:Choice xmlns:v="urn:schemas-microsoft-com:vml" Requires="v">
                <p:oleObj name="Documento" r:id="rId7" imgW="5240247" imgH="1946041" progId="Word.Document.8">
                  <p:embed/>
                </p:oleObj>
              </mc:Choice>
              <mc:Fallback>
                <p:oleObj name="Documento" r:id="rId7" imgW="5240247" imgH="1946041" progId="Word.Document.8">
                  <p:embed/>
                  <p:pic>
                    <p:nvPicPr>
                      <p:cNvPr id="102456" name="Object 128">
                        <a:extLst>
                          <a:ext uri="{FF2B5EF4-FFF2-40B4-BE49-F238E27FC236}">
                            <a16:creationId xmlns:a16="http://schemas.microsoft.com/office/drawing/2014/main" id="{9415EE7A-18BA-B522-A3DD-2A5E7722B0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8200" y="4267200"/>
                        <a:ext cx="60198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57" name="Text Box 129">
            <a:extLst>
              <a:ext uri="{FF2B5EF4-FFF2-40B4-BE49-F238E27FC236}">
                <a16:creationId xmlns:a16="http://schemas.microsoft.com/office/drawing/2014/main" id="{4E3F11B1-8D54-59BD-A767-E264E105444C}"/>
              </a:ext>
            </a:extLst>
          </p:cNvPr>
          <p:cNvSpPr txBox="1">
            <a:spLocks noChangeArrowheads="1"/>
          </p:cNvSpPr>
          <p:nvPr/>
        </p:nvSpPr>
        <p:spPr bwMode="auto">
          <a:xfrm>
            <a:off x="7529513" y="4291013"/>
            <a:ext cx="3048000" cy="206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600"/>
              <a:t>Nelle iterazioni successive si</a:t>
            </a:r>
          </a:p>
          <a:p>
            <a:pPr eaLnBrk="1" hangingPunct="1">
              <a:spcBef>
                <a:spcPct val="0"/>
              </a:spcBef>
              <a:buFontTx/>
              <a:buNone/>
            </a:pPr>
            <a:r>
              <a:rPr lang="en-US" altLang="it-IT" sz="1600"/>
              <a:t>generano sia nuove soluzioni </a:t>
            </a:r>
          </a:p>
          <a:p>
            <a:pPr eaLnBrk="1" hangingPunct="1">
              <a:spcBef>
                <a:spcPct val="0"/>
              </a:spcBef>
              <a:buFontTx/>
              <a:buNone/>
            </a:pPr>
            <a:r>
              <a:rPr lang="en-US" altLang="it-IT" sz="1600"/>
              <a:t>che soluzioni gia visitate, </a:t>
            </a:r>
          </a:p>
          <a:p>
            <a:pPr eaLnBrk="1" hangingPunct="1">
              <a:spcBef>
                <a:spcPct val="0"/>
              </a:spcBef>
              <a:buFontTx/>
              <a:buNone/>
            </a:pPr>
            <a:r>
              <a:rPr lang="en-US" altLang="it-IT" sz="1600"/>
              <a:t>poiche’ il </a:t>
            </a:r>
            <a:r>
              <a:rPr lang="en-US" altLang="it-IT" sz="1600">
                <a:solidFill>
                  <a:srgbClr val="CC0000"/>
                </a:solidFill>
              </a:rPr>
              <a:t>campionamento nell’</a:t>
            </a:r>
          </a:p>
          <a:p>
            <a:pPr eaLnBrk="1" hangingPunct="1">
              <a:spcBef>
                <a:spcPct val="0"/>
              </a:spcBef>
              <a:buFontTx/>
              <a:buNone/>
            </a:pPr>
            <a:r>
              <a:rPr lang="en-US" altLang="it-IT" sz="1600">
                <a:solidFill>
                  <a:srgbClr val="CC0000"/>
                </a:solidFill>
              </a:rPr>
              <a:t>Intorno </a:t>
            </a:r>
            <a:r>
              <a:rPr lang="en-US" altLang="it-IT" sz="1600"/>
              <a:t>e’ un </a:t>
            </a:r>
            <a:r>
              <a:rPr lang="en-US" altLang="it-IT" sz="1600">
                <a:solidFill>
                  <a:srgbClr val="CC0000"/>
                </a:solidFill>
              </a:rPr>
              <a:t>processo privo di </a:t>
            </a:r>
          </a:p>
          <a:p>
            <a:pPr eaLnBrk="1" hangingPunct="1">
              <a:spcBef>
                <a:spcPct val="0"/>
              </a:spcBef>
              <a:buFontTx/>
              <a:buNone/>
            </a:pPr>
            <a:r>
              <a:rPr lang="en-US" altLang="it-IT" sz="1600">
                <a:solidFill>
                  <a:srgbClr val="CC0000"/>
                </a:solidFill>
              </a:rPr>
              <a:t>memoria.</a:t>
            </a:r>
          </a:p>
          <a:p>
            <a:pPr eaLnBrk="1" hangingPunct="1">
              <a:spcBef>
                <a:spcPct val="0"/>
              </a:spcBef>
              <a:buFontTx/>
              <a:buNone/>
            </a:pPr>
            <a:r>
              <a:rPr lang="en-US" altLang="it-IT" sz="1600"/>
              <a:t>In figura (solo) le soluzioni </a:t>
            </a:r>
          </a:p>
          <a:p>
            <a:pPr eaLnBrk="1" hangingPunct="1">
              <a:spcBef>
                <a:spcPct val="0"/>
              </a:spcBef>
              <a:buFontTx/>
              <a:buNone/>
            </a:pPr>
            <a:r>
              <a:rPr lang="en-US" altLang="it-IT" sz="1600"/>
              <a:t>C1 C4 e C5 di costo 68 65 e 66</a:t>
            </a:r>
          </a:p>
        </p:txBody>
      </p:sp>
      <p:sp>
        <p:nvSpPr>
          <p:cNvPr id="102458" name="Text Box 135">
            <a:extLst>
              <a:ext uri="{FF2B5EF4-FFF2-40B4-BE49-F238E27FC236}">
                <a16:creationId xmlns:a16="http://schemas.microsoft.com/office/drawing/2014/main" id="{1610BD57-FBAF-C0F3-1512-C2F8C7D3EF9C}"/>
              </a:ext>
            </a:extLst>
          </p:cNvPr>
          <p:cNvSpPr txBox="1">
            <a:spLocks noChangeArrowheads="1"/>
          </p:cNvSpPr>
          <p:nvPr/>
        </p:nvSpPr>
        <p:spPr bwMode="auto">
          <a:xfrm>
            <a:off x="4175126" y="2551114"/>
            <a:ext cx="879475"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6600"/>
                </a:solidFill>
              </a:rPr>
              <a:t>Sol C1</a:t>
            </a:r>
          </a:p>
        </p:txBody>
      </p:sp>
      <p:sp>
        <p:nvSpPr>
          <p:cNvPr id="102459" name="Text Box 136">
            <a:extLst>
              <a:ext uri="{FF2B5EF4-FFF2-40B4-BE49-F238E27FC236}">
                <a16:creationId xmlns:a16="http://schemas.microsoft.com/office/drawing/2014/main" id="{C1D9254A-EA04-077A-C6A9-8C0AC93F3E1D}"/>
              </a:ext>
            </a:extLst>
          </p:cNvPr>
          <p:cNvSpPr txBox="1">
            <a:spLocks noChangeArrowheads="1"/>
          </p:cNvSpPr>
          <p:nvPr/>
        </p:nvSpPr>
        <p:spPr bwMode="auto">
          <a:xfrm>
            <a:off x="38100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6600"/>
                </a:solidFill>
              </a:rPr>
              <a:t>Sol C4</a:t>
            </a:r>
          </a:p>
        </p:txBody>
      </p:sp>
      <p:sp>
        <p:nvSpPr>
          <p:cNvPr id="102460" name="Text Box 137">
            <a:extLst>
              <a:ext uri="{FF2B5EF4-FFF2-40B4-BE49-F238E27FC236}">
                <a16:creationId xmlns:a16="http://schemas.microsoft.com/office/drawing/2014/main" id="{CB0CAE97-49A4-6B6B-EFF2-788F95260EAF}"/>
              </a:ext>
            </a:extLst>
          </p:cNvPr>
          <p:cNvSpPr txBox="1">
            <a:spLocks noChangeArrowheads="1"/>
          </p:cNvSpPr>
          <p:nvPr/>
        </p:nvSpPr>
        <p:spPr bwMode="auto">
          <a:xfrm>
            <a:off x="6400801" y="6324600"/>
            <a:ext cx="879475"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6600"/>
                </a:solidFill>
              </a:rPr>
              <a:t>Sol C5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4F46B9B2-D0D3-DD48-DBAE-A40C79632A64}"/>
              </a:ext>
            </a:extLst>
          </p:cNvPr>
          <p:cNvSpPr>
            <a:spLocks noGrp="1" noChangeArrowheads="1"/>
          </p:cNvSpPr>
          <p:nvPr>
            <p:ph type="body" sz="half" idx="1"/>
          </p:nvPr>
        </p:nvSpPr>
        <p:spPr>
          <a:xfrm>
            <a:off x="1676400" y="228601"/>
            <a:ext cx="4191000" cy="3432175"/>
          </a:xfrm>
        </p:spPr>
        <p:txBody>
          <a:bodyPr/>
          <a:lstStyle/>
          <a:p>
            <a:pPr eaLnBrk="1" hangingPunct="1">
              <a:lnSpc>
                <a:spcPct val="80000"/>
              </a:lnSpc>
              <a:defRPr/>
            </a:pPr>
            <a:r>
              <a:rPr lang="en-US" altLang="it-IT" sz="2000" dirty="0">
                <a:cs typeface="Arial" panose="020B0604020202020204" pitchFamily="34" charset="0"/>
              </a:rPr>
              <a:t>In </a:t>
            </a:r>
            <a:r>
              <a:rPr lang="en-US" altLang="it-IT" sz="2000" dirty="0" err="1">
                <a:cs typeface="Arial" panose="020B0604020202020204" pitchFamily="34" charset="0"/>
              </a:rPr>
              <a:t>tabella</a:t>
            </a:r>
            <a:r>
              <a:rPr lang="en-US" altLang="it-IT" sz="2000" dirty="0">
                <a:cs typeface="Arial" panose="020B0604020202020204" pitchFamily="34" charset="0"/>
              </a:rPr>
              <a:t> </a:t>
            </a:r>
            <a:r>
              <a:rPr lang="en-US" altLang="it-IT" sz="2000" dirty="0" err="1">
                <a:cs typeface="Arial" panose="020B0604020202020204" pitchFamily="34" charset="0"/>
              </a:rPr>
              <a:t>riportiamo</a:t>
            </a:r>
            <a:r>
              <a:rPr lang="en-US" altLang="it-IT" sz="2000" dirty="0">
                <a:cs typeface="Arial" panose="020B0604020202020204" pitchFamily="34" charset="0"/>
              </a:rPr>
              <a:t> solo le </a:t>
            </a:r>
            <a:r>
              <a:rPr lang="en-US" altLang="it-IT" sz="2000" dirty="0" err="1">
                <a:cs typeface="Arial" panose="020B0604020202020204" pitchFamily="34" charset="0"/>
              </a:rPr>
              <a:t>soluzioni</a:t>
            </a:r>
            <a:r>
              <a:rPr lang="en-US" altLang="it-IT" sz="2000" dirty="0">
                <a:cs typeface="Arial" panose="020B0604020202020204" pitchFamily="34" charset="0"/>
              </a:rPr>
              <a:t> </a:t>
            </a:r>
            <a:r>
              <a:rPr lang="en-US" altLang="it-IT" sz="2000" b="1" dirty="0" err="1">
                <a:solidFill>
                  <a:srgbClr val="0066FF"/>
                </a:solidFill>
                <a:effectLst>
                  <a:outerShdw blurRad="38100" dist="38100" dir="2700000" algn="tl">
                    <a:srgbClr val="C0C0C0"/>
                  </a:outerShdw>
                </a:effectLst>
                <a:cs typeface="Arial" panose="020B0604020202020204" pitchFamily="34" charset="0"/>
              </a:rPr>
              <a:t>accettate</a:t>
            </a:r>
            <a:r>
              <a:rPr lang="en-US" altLang="it-IT" sz="2000" dirty="0">
                <a:cs typeface="Arial" panose="020B0604020202020204" pitchFamily="34" charset="0"/>
              </a:rPr>
              <a:t> </a:t>
            </a:r>
            <a:r>
              <a:rPr lang="en-US" altLang="it-IT" sz="2000" dirty="0" err="1">
                <a:cs typeface="Arial" panose="020B0604020202020204" pitchFamily="34" charset="0"/>
              </a:rPr>
              <a:t>delle</a:t>
            </a:r>
            <a:r>
              <a:rPr lang="en-US" altLang="it-IT" sz="2000" dirty="0">
                <a:cs typeface="Arial" panose="020B0604020202020204" pitchFamily="34" charset="0"/>
              </a:rPr>
              <a:t> 5 </a:t>
            </a:r>
            <a:r>
              <a:rPr lang="en-US" altLang="it-IT" sz="2000" dirty="0" err="1">
                <a:cs typeface="Arial" panose="020B0604020202020204" pitchFamily="34" charset="0"/>
              </a:rPr>
              <a:t>iterazioni</a:t>
            </a:r>
            <a:r>
              <a:rPr lang="en-US" altLang="it-IT" sz="2000" dirty="0">
                <a:cs typeface="Arial" panose="020B0604020202020204" pitchFamily="34" charset="0"/>
              </a:rPr>
              <a:t> per le temperature T2=6.9  e per T3=3.45.</a:t>
            </a:r>
          </a:p>
          <a:p>
            <a:pPr marL="0" indent="0">
              <a:lnSpc>
                <a:spcPct val="80000"/>
              </a:lnSpc>
              <a:buNone/>
              <a:defRPr/>
            </a:pPr>
            <a:endParaRPr lang="en-US" altLang="it-IT" sz="2000" dirty="0">
              <a:cs typeface="Arial" panose="020B0604020202020204" pitchFamily="34" charset="0"/>
            </a:endParaRPr>
          </a:p>
          <a:p>
            <a:pPr eaLnBrk="1" hangingPunct="1">
              <a:lnSpc>
                <a:spcPct val="80000"/>
              </a:lnSpc>
              <a:defRPr/>
            </a:pPr>
            <a:r>
              <a:rPr lang="en-US" altLang="it-IT" sz="2000" dirty="0" err="1">
                <a:cs typeface="Arial" panose="020B0604020202020204" pitchFamily="34" charset="0"/>
              </a:rPr>
              <a:t>Osserviamo</a:t>
            </a:r>
            <a:r>
              <a:rPr lang="en-US" altLang="it-IT" sz="2000" dirty="0">
                <a:cs typeface="Arial" panose="020B0604020202020204" pitchFamily="34" charset="0"/>
              </a:rPr>
              <a:t> come </a:t>
            </a:r>
            <a:r>
              <a:rPr lang="en-US" altLang="it-IT" sz="2000" dirty="0" err="1">
                <a:cs typeface="Arial" panose="020B0604020202020204" pitchFamily="34" charset="0"/>
              </a:rPr>
              <a:t>sia</a:t>
            </a:r>
            <a:r>
              <a:rPr lang="en-US" altLang="it-IT" sz="2000" dirty="0">
                <a:cs typeface="Arial" panose="020B0604020202020204" pitchFamily="34" charset="0"/>
              </a:rPr>
              <a:t> </a:t>
            </a:r>
            <a:r>
              <a:rPr lang="en-US" altLang="it-IT" sz="2000" dirty="0" err="1">
                <a:cs typeface="Arial" panose="020B0604020202020204" pitchFamily="34" charset="0"/>
              </a:rPr>
              <a:t>possibile</a:t>
            </a:r>
            <a:r>
              <a:rPr lang="en-US" altLang="it-IT" sz="2000" dirty="0">
                <a:cs typeface="Arial" panose="020B0604020202020204" pitchFamily="34" charset="0"/>
              </a:rPr>
              <a:t> </a:t>
            </a:r>
            <a:r>
              <a:rPr lang="en-US" altLang="it-IT" sz="2000" dirty="0" err="1">
                <a:cs typeface="Arial" panose="020B0604020202020204" pitchFamily="34" charset="0"/>
              </a:rPr>
              <a:t>che</a:t>
            </a:r>
            <a:r>
              <a:rPr lang="en-US" altLang="it-IT" sz="2000" dirty="0">
                <a:cs typeface="Arial" panose="020B0604020202020204" pitchFamily="34" charset="0"/>
              </a:rPr>
              <a:t> la </a:t>
            </a:r>
            <a:r>
              <a:rPr lang="en-US" altLang="it-IT" sz="2000" dirty="0" err="1">
                <a:cs typeface="Arial" panose="020B0604020202020204" pitchFamily="34" charset="0"/>
              </a:rPr>
              <a:t>ricerca</a:t>
            </a:r>
            <a:r>
              <a:rPr lang="en-US" altLang="it-IT" sz="2000" dirty="0">
                <a:cs typeface="Arial" panose="020B0604020202020204" pitchFamily="34" charset="0"/>
              </a:rPr>
              <a:t> </a:t>
            </a:r>
            <a:r>
              <a:rPr lang="en-US" altLang="it-IT" sz="2000" dirty="0" err="1">
                <a:cs typeface="Arial" panose="020B0604020202020204" pitchFamily="34" charset="0"/>
              </a:rPr>
              <a:t>ritorni</a:t>
            </a:r>
            <a:r>
              <a:rPr lang="en-US" altLang="it-IT" sz="2000" dirty="0">
                <a:cs typeface="Arial" panose="020B0604020202020204" pitchFamily="34" charset="0"/>
              </a:rPr>
              <a:t> </a:t>
            </a:r>
            <a:r>
              <a:rPr lang="en-US" altLang="it-IT" sz="2000" dirty="0" err="1">
                <a:cs typeface="Arial" panose="020B0604020202020204" pitchFamily="34" charset="0"/>
              </a:rPr>
              <a:t>su</a:t>
            </a:r>
            <a:r>
              <a:rPr lang="en-US" altLang="it-IT" sz="2000" dirty="0">
                <a:cs typeface="Arial" panose="020B0604020202020204" pitchFamily="34" charset="0"/>
              </a:rPr>
              <a:t> </a:t>
            </a:r>
            <a:r>
              <a:rPr lang="en-US" altLang="it-IT" sz="2000" dirty="0" err="1">
                <a:solidFill>
                  <a:srgbClr val="0066FF"/>
                </a:solidFill>
                <a:cs typeface="Arial" panose="020B0604020202020204" pitchFamily="34" charset="0"/>
              </a:rPr>
              <a:t>soluzioni</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gia</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visitate</a:t>
            </a:r>
            <a:r>
              <a:rPr lang="en-US" altLang="it-IT" sz="2000" dirty="0">
                <a:cs typeface="Arial" panose="020B0604020202020204" pitchFamily="34" charset="0"/>
              </a:rPr>
              <a:t>, non </a:t>
            </a:r>
            <a:r>
              <a:rPr lang="en-US" altLang="it-IT" sz="2000" dirty="0" err="1">
                <a:cs typeface="Arial" panose="020B0604020202020204" pitchFamily="34" charset="0"/>
              </a:rPr>
              <a:t>essendo</a:t>
            </a:r>
            <a:r>
              <a:rPr lang="en-US" altLang="it-IT" sz="2000" dirty="0">
                <a:cs typeface="Arial" panose="020B0604020202020204" pitchFamily="34" charset="0"/>
              </a:rPr>
              <a:t> </a:t>
            </a:r>
            <a:r>
              <a:rPr lang="en-US" altLang="it-IT" sz="2000" dirty="0" err="1">
                <a:cs typeface="Arial" panose="020B0604020202020204" pitchFamily="34" charset="0"/>
              </a:rPr>
              <a:t>inibito</a:t>
            </a:r>
            <a:r>
              <a:rPr lang="en-US" altLang="it-IT" sz="2000" dirty="0">
                <a:cs typeface="Arial" panose="020B0604020202020204" pitchFamily="34" charset="0"/>
              </a:rPr>
              <a:t> </a:t>
            </a:r>
            <a:r>
              <a:rPr lang="en-US" altLang="it-IT" sz="2000" dirty="0" err="1">
                <a:cs typeface="Arial" panose="020B0604020202020204" pitchFamily="34" charset="0"/>
              </a:rPr>
              <a:t>il</a:t>
            </a:r>
            <a:r>
              <a:rPr lang="en-US" altLang="it-IT" sz="2000" dirty="0">
                <a:cs typeface="Arial" panose="020B0604020202020204" pitchFamily="34" charset="0"/>
              </a:rPr>
              <a:t> reverse </a:t>
            </a:r>
            <a:r>
              <a:rPr lang="en-US" altLang="it-IT" sz="2000" dirty="0" err="1">
                <a:cs typeface="Arial" panose="020B0604020202020204" pitchFamily="34" charset="0"/>
              </a:rPr>
              <a:t>delle</a:t>
            </a:r>
            <a:r>
              <a:rPr lang="en-US" altLang="it-IT" sz="2000" dirty="0">
                <a:cs typeface="Arial" panose="020B0604020202020204" pitchFamily="34" charset="0"/>
              </a:rPr>
              <a:t> </a:t>
            </a:r>
            <a:r>
              <a:rPr lang="en-US" altLang="it-IT" sz="2000" dirty="0" err="1">
                <a:cs typeface="Arial" panose="020B0604020202020204" pitchFamily="34" charset="0"/>
              </a:rPr>
              <a:t>ultime</a:t>
            </a:r>
            <a:r>
              <a:rPr lang="en-US" altLang="it-IT" sz="2000" dirty="0">
                <a:cs typeface="Arial" panose="020B0604020202020204" pitchFamily="34" charset="0"/>
              </a:rPr>
              <a:t> </a:t>
            </a:r>
            <a:r>
              <a:rPr lang="en-US" altLang="it-IT" sz="2000" dirty="0" err="1">
                <a:cs typeface="Arial" panose="020B0604020202020204" pitchFamily="34" charset="0"/>
              </a:rPr>
              <a:t>mosse</a:t>
            </a:r>
            <a:r>
              <a:rPr lang="en-US" altLang="it-IT" sz="2000" dirty="0">
                <a:cs typeface="Arial" panose="020B0604020202020204" pitchFamily="34" charset="0"/>
              </a:rPr>
              <a:t> </a:t>
            </a:r>
            <a:r>
              <a:rPr lang="en-US" altLang="it-IT" sz="2000" dirty="0" err="1">
                <a:cs typeface="Arial" panose="020B0604020202020204" pitchFamily="34" charset="0"/>
              </a:rPr>
              <a:t>eseguite</a:t>
            </a:r>
            <a:r>
              <a:rPr lang="en-US" altLang="it-IT" sz="2000" dirty="0">
                <a:cs typeface="Arial" panose="020B0604020202020204" pitchFamily="34" charset="0"/>
              </a:rPr>
              <a:t>, </a:t>
            </a:r>
            <a:r>
              <a:rPr lang="en-US" altLang="it-IT" sz="2000" dirty="0">
                <a:solidFill>
                  <a:srgbClr val="0066FF"/>
                </a:solidFill>
                <a:cs typeface="Arial" panose="020B0604020202020204" pitchFamily="34" charset="0"/>
              </a:rPr>
              <a:t>non </a:t>
            </a:r>
            <a:r>
              <a:rPr lang="en-US" altLang="it-IT" sz="2000" dirty="0" err="1">
                <a:solidFill>
                  <a:srgbClr val="0066FF"/>
                </a:solidFill>
                <a:cs typeface="Arial" panose="020B0604020202020204" pitchFamily="34" charset="0"/>
              </a:rPr>
              <a:t>essendo</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presente</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alcun</a:t>
            </a:r>
            <a:r>
              <a:rPr lang="en-US" altLang="it-IT" sz="2000" dirty="0">
                <a:solidFill>
                  <a:srgbClr val="0066FF"/>
                </a:solidFill>
                <a:cs typeface="Arial" panose="020B0604020202020204" pitchFamily="34" charset="0"/>
              </a:rPr>
              <a:t> </a:t>
            </a:r>
            <a:r>
              <a:rPr lang="en-US" altLang="it-IT" sz="2000" dirty="0" err="1">
                <a:solidFill>
                  <a:srgbClr val="0066FF"/>
                </a:solidFill>
                <a:cs typeface="Arial" panose="020B0604020202020204" pitchFamily="34" charset="0"/>
              </a:rPr>
              <a:t>meccanismo</a:t>
            </a:r>
            <a:r>
              <a:rPr lang="en-US" altLang="it-IT" sz="2000" dirty="0">
                <a:solidFill>
                  <a:srgbClr val="0066FF"/>
                </a:solidFill>
                <a:cs typeface="Arial" panose="020B0604020202020204" pitchFamily="34" charset="0"/>
              </a:rPr>
              <a:t> di </a:t>
            </a:r>
            <a:r>
              <a:rPr lang="en-US" altLang="it-IT" sz="2000" dirty="0" err="1">
                <a:solidFill>
                  <a:srgbClr val="0066FF"/>
                </a:solidFill>
                <a:cs typeface="Arial" panose="020B0604020202020204" pitchFamily="34" charset="0"/>
              </a:rPr>
              <a:t>memoria</a:t>
            </a:r>
            <a:r>
              <a:rPr lang="en-US" altLang="it-IT" sz="2000" dirty="0">
                <a:cs typeface="Arial" panose="020B0604020202020204" pitchFamily="34" charset="0"/>
              </a:rPr>
              <a:t>.</a:t>
            </a:r>
          </a:p>
        </p:txBody>
      </p:sp>
      <p:graphicFrame>
        <p:nvGraphicFramePr>
          <p:cNvPr id="165193" name="Group 329">
            <a:extLst>
              <a:ext uri="{FF2B5EF4-FFF2-40B4-BE49-F238E27FC236}">
                <a16:creationId xmlns:a16="http://schemas.microsoft.com/office/drawing/2014/main" id="{7281A416-32CF-3D01-4E39-4EB9AAF7B220}"/>
              </a:ext>
            </a:extLst>
          </p:cNvPr>
          <p:cNvGraphicFramePr>
            <a:graphicFrameLocks noGrp="1"/>
          </p:cNvGraphicFramePr>
          <p:nvPr>
            <p:ph sz="quarter" idx="2"/>
          </p:nvPr>
        </p:nvGraphicFramePr>
        <p:xfrm>
          <a:off x="6096000" y="228600"/>
          <a:ext cx="4191000" cy="2185988"/>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1355725">
                  <a:extLst>
                    <a:ext uri="{9D8B030D-6E8A-4147-A177-3AD203B41FA5}">
                      <a16:colId xmlns:a16="http://schemas.microsoft.com/office/drawing/2014/main" val="20002"/>
                    </a:ext>
                  </a:extLst>
                </a:gridCol>
                <a:gridCol w="1006475">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6573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costo</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3,2</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68</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8</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4,5</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004">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9</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1,2,3,5,4,6,7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5,4</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3417">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10</a:t>
                      </a: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1,2,3,4,5,6,7</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5,6</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69</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04495" name="Rectangle 3">
            <a:extLst>
              <a:ext uri="{FF2B5EF4-FFF2-40B4-BE49-F238E27FC236}">
                <a16:creationId xmlns:a16="http://schemas.microsoft.com/office/drawing/2014/main" id="{4596AD74-6DBB-B5C0-CEBE-9F5FBA878A74}"/>
              </a:ext>
            </a:extLst>
          </p:cNvPr>
          <p:cNvSpPr>
            <a:spLocks noChangeArrowheads="1"/>
          </p:cNvSpPr>
          <p:nvPr/>
        </p:nvSpPr>
        <p:spPr bwMode="auto">
          <a:xfrm>
            <a:off x="1524001" y="22727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graphicFrame>
        <p:nvGraphicFramePr>
          <p:cNvPr id="104496" name="Object 4">
            <a:extLst>
              <a:ext uri="{FF2B5EF4-FFF2-40B4-BE49-F238E27FC236}">
                <a16:creationId xmlns:a16="http://schemas.microsoft.com/office/drawing/2014/main" id="{F265FAD1-1C32-1B9C-352C-F62B13859983}"/>
              </a:ext>
            </a:extLst>
          </p:cNvPr>
          <p:cNvGraphicFramePr>
            <a:graphicFrameLocks noChangeAspect="1"/>
          </p:cNvGraphicFramePr>
          <p:nvPr/>
        </p:nvGraphicFramePr>
        <p:xfrm>
          <a:off x="1825626" y="3584576"/>
          <a:ext cx="8385175" cy="3097213"/>
        </p:xfrm>
        <a:graphic>
          <a:graphicData uri="http://schemas.openxmlformats.org/presentationml/2006/ole">
            <mc:AlternateContent xmlns:mc="http://schemas.openxmlformats.org/markup-compatibility/2006">
              <mc:Choice xmlns:v="urn:schemas-microsoft-com:vml" Requires="v">
                <p:oleObj name="Documento" r:id="rId3" imgW="5255718" imgH="1946041" progId="Word.Document.8">
                  <p:embed/>
                </p:oleObj>
              </mc:Choice>
              <mc:Fallback>
                <p:oleObj name="Documento" r:id="rId3" imgW="5255718" imgH="1946041" progId="Word.Document.8">
                  <p:embed/>
                  <p:pic>
                    <p:nvPicPr>
                      <p:cNvPr id="104496" name="Object 4">
                        <a:extLst>
                          <a:ext uri="{FF2B5EF4-FFF2-40B4-BE49-F238E27FC236}">
                            <a16:creationId xmlns:a16="http://schemas.microsoft.com/office/drawing/2014/main" id="{F265FAD1-1C32-1B9C-352C-F62B13859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5626" y="3584576"/>
                        <a:ext cx="8385175"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65195" name="Group 331">
            <a:extLst>
              <a:ext uri="{FF2B5EF4-FFF2-40B4-BE49-F238E27FC236}">
                <a16:creationId xmlns:a16="http://schemas.microsoft.com/office/drawing/2014/main" id="{4208ACD4-91C5-B871-513E-DFD1BFE401F4}"/>
              </a:ext>
            </a:extLst>
          </p:cNvPr>
          <p:cNvGraphicFramePr>
            <a:graphicFrameLocks noGrp="1"/>
          </p:cNvGraphicFramePr>
          <p:nvPr>
            <p:ph sz="quarter" idx="3"/>
          </p:nvPr>
        </p:nvGraphicFramePr>
        <p:xfrm>
          <a:off x="6096000" y="2590801"/>
          <a:ext cx="4191000" cy="2187575"/>
        </p:xfrm>
        <a:graphic>
          <a:graphicData uri="http://schemas.openxmlformats.org/drawingml/2006/table">
            <a:tbl>
              <a:tblPr/>
              <a:tblGrid>
                <a:gridCol w="4572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57313">
                  <a:extLst>
                    <a:ext uri="{9D8B030D-6E8A-4147-A177-3AD203B41FA5}">
                      <a16:colId xmlns:a16="http://schemas.microsoft.com/office/drawing/2014/main" val="20002"/>
                    </a:ext>
                  </a:extLst>
                </a:gridCol>
                <a:gridCol w="1004887">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815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rgbClr val="FF6600"/>
                          </a:solidFill>
                          <a:effectLst>
                            <a:outerShdw blurRad="38100" dist="38100" dir="2700000" algn="tl">
                              <a:srgbClr val="C0C0C0"/>
                            </a:outerShdw>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563">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3.45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4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4535" name="Text Box 332">
            <a:extLst>
              <a:ext uri="{FF2B5EF4-FFF2-40B4-BE49-F238E27FC236}">
                <a16:creationId xmlns:a16="http://schemas.microsoft.com/office/drawing/2014/main" id="{EBD4369F-F472-3D25-D54C-6CDDA6A79957}"/>
              </a:ext>
            </a:extLst>
          </p:cNvPr>
          <p:cNvSpPr txBox="1">
            <a:spLocks noChangeArrowheads="1"/>
          </p:cNvSpPr>
          <p:nvPr/>
        </p:nvSpPr>
        <p:spPr bwMode="auto">
          <a:xfrm>
            <a:off x="5410200" y="5638800"/>
            <a:ext cx="34734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buFontTx/>
              <a:buNone/>
            </a:pPr>
            <a:r>
              <a:rPr lang="en-US" altLang="it-IT" sz="1800"/>
              <a:t>In figura il ciclo all’iterazione 14, </a:t>
            </a:r>
          </a:p>
          <a:p>
            <a:pPr eaLnBrk="1" hangingPunct="1">
              <a:buFontTx/>
              <a:buNone/>
            </a:pPr>
            <a:r>
              <a:rPr lang="en-US" altLang="it-IT" sz="1800"/>
              <a:t>ottimo candidato di costo 63.</a:t>
            </a:r>
          </a:p>
          <a:p>
            <a:pPr eaLnBrk="1" hangingPunct="1">
              <a:spcBef>
                <a:spcPct val="0"/>
              </a:spcBef>
              <a:buFontTx/>
              <a:buNone/>
            </a:pPr>
            <a:endParaRPr lang="en-US" altLang="it-IT"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06498" name="Text Box 84">
            <a:extLst>
              <a:ext uri="{FF2B5EF4-FFF2-40B4-BE49-F238E27FC236}">
                <a16:creationId xmlns:a16="http://schemas.microsoft.com/office/drawing/2014/main" id="{87C4DD00-1B9E-A61C-DEB7-26AC3B759CF5}"/>
              </a:ext>
            </a:extLst>
          </p:cNvPr>
          <p:cNvSpPr txBox="1">
            <a:spLocks noChangeArrowheads="1"/>
          </p:cNvSpPr>
          <p:nvPr/>
        </p:nvSpPr>
        <p:spPr bwMode="auto">
          <a:xfrm>
            <a:off x="6324601" y="1295401"/>
            <a:ext cx="3960813" cy="400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600"/>
              <a:t>Le iterazioni successive non portano a </a:t>
            </a:r>
          </a:p>
          <a:p>
            <a:pPr eaLnBrk="1" hangingPunct="1">
              <a:spcBef>
                <a:spcPct val="0"/>
              </a:spcBef>
              <a:buFontTx/>
              <a:buNone/>
            </a:pPr>
            <a:r>
              <a:rPr lang="en-US" altLang="it-IT" sz="1600"/>
              <a:t>soluzioni migliori, ma diminuendo le </a:t>
            </a:r>
          </a:p>
          <a:p>
            <a:pPr eaLnBrk="1" hangingPunct="1">
              <a:spcBef>
                <a:spcPct val="0"/>
              </a:spcBef>
              <a:buFontTx/>
              <a:buNone/>
            </a:pPr>
            <a:r>
              <a:rPr lang="en-US" altLang="it-IT" sz="1600"/>
              <a:t>probabilità di accettare peggioramenti,</a:t>
            </a:r>
          </a:p>
          <a:p>
            <a:pPr eaLnBrk="1" hangingPunct="1">
              <a:spcBef>
                <a:spcPct val="0"/>
              </a:spcBef>
              <a:buFontTx/>
              <a:buNone/>
            </a:pPr>
            <a:r>
              <a:rPr lang="en-US" altLang="it-IT" sz="1600"/>
              <a:t>il costo delle soluzioni si mantiene basso.</a:t>
            </a:r>
          </a:p>
          <a:p>
            <a:pPr eaLnBrk="1" hangingPunct="1">
              <a:spcBef>
                <a:spcPct val="0"/>
              </a:spcBef>
              <a:buFontTx/>
              <a:buNone/>
            </a:pPr>
            <a:endParaRPr lang="en-US" altLang="it-IT" sz="1600"/>
          </a:p>
          <a:p>
            <a:pPr eaLnBrk="1" hangingPunct="1">
              <a:spcBef>
                <a:spcPct val="0"/>
              </a:spcBef>
              <a:buFontTx/>
              <a:buNone/>
            </a:pPr>
            <a:r>
              <a:rPr lang="en-US" altLang="it-IT" sz="1600"/>
              <a:t>Il procedimento termina restituendo </a:t>
            </a:r>
          </a:p>
          <a:p>
            <a:pPr eaLnBrk="1" hangingPunct="1">
              <a:spcBef>
                <a:spcPct val="0"/>
              </a:spcBef>
              <a:buFontTx/>
              <a:buNone/>
            </a:pPr>
            <a:r>
              <a:rPr lang="en-US" altLang="it-IT" sz="1600"/>
              <a:t>l’ottimo candidato C14.</a:t>
            </a:r>
          </a:p>
          <a:p>
            <a:pPr eaLnBrk="1" hangingPunct="1">
              <a:spcBef>
                <a:spcPct val="0"/>
              </a:spcBef>
              <a:buFontTx/>
              <a:buNone/>
            </a:pPr>
            <a:endParaRPr lang="en-US" altLang="it-IT" sz="1600"/>
          </a:p>
          <a:p>
            <a:pPr eaLnBrk="1" hangingPunct="1">
              <a:spcBef>
                <a:spcPct val="0"/>
              </a:spcBef>
              <a:buFontTx/>
              <a:buNone/>
            </a:pPr>
            <a:r>
              <a:rPr lang="en-US" altLang="it-IT" sz="1600"/>
              <a:t>Migliori risultati sono ottenibili ibridizzando</a:t>
            </a:r>
          </a:p>
          <a:p>
            <a:pPr eaLnBrk="1" hangingPunct="1">
              <a:spcBef>
                <a:spcPct val="0"/>
              </a:spcBef>
              <a:buFontTx/>
              <a:buNone/>
            </a:pPr>
            <a:r>
              <a:rPr lang="en-US" altLang="it-IT" sz="1600"/>
              <a:t>l’algoritmo, es., inserendo memoria</a:t>
            </a:r>
          </a:p>
          <a:p>
            <a:pPr eaLnBrk="1" hangingPunct="1">
              <a:spcBef>
                <a:spcPct val="0"/>
              </a:spcBef>
              <a:buFontTx/>
              <a:buNone/>
            </a:pPr>
            <a:r>
              <a:rPr lang="en-US" altLang="it-IT" sz="1600"/>
              <a:t>delle mosse effettuate per evitare di </a:t>
            </a:r>
          </a:p>
          <a:p>
            <a:pPr eaLnBrk="1" hangingPunct="1">
              <a:spcBef>
                <a:spcPct val="0"/>
              </a:spcBef>
              <a:buFontTx/>
              <a:buNone/>
            </a:pPr>
            <a:r>
              <a:rPr lang="en-US" altLang="it-IT" sz="1600"/>
              <a:t>rivisitare soluzioni gia esaminate.</a:t>
            </a:r>
          </a:p>
          <a:p>
            <a:pPr eaLnBrk="1" hangingPunct="1">
              <a:spcBef>
                <a:spcPct val="0"/>
              </a:spcBef>
              <a:buFontTx/>
              <a:buNone/>
            </a:pPr>
            <a:endParaRPr lang="en-US" altLang="it-IT" sz="1600"/>
          </a:p>
          <a:p>
            <a:pPr eaLnBrk="1" hangingPunct="1">
              <a:spcBef>
                <a:spcPct val="0"/>
              </a:spcBef>
              <a:buFontTx/>
              <a:buNone/>
            </a:pPr>
            <a:r>
              <a:rPr lang="en-US" altLang="it-IT" sz="1600"/>
              <a:t>A causa della </a:t>
            </a:r>
            <a:r>
              <a:rPr lang="en-US" altLang="it-IT" sz="1600">
                <a:solidFill>
                  <a:srgbClr val="CC0000"/>
                </a:solidFill>
              </a:rPr>
              <a:t>componente casuale </a:t>
            </a:r>
          </a:p>
          <a:p>
            <a:pPr eaLnBrk="1" hangingPunct="1">
              <a:spcBef>
                <a:spcPct val="0"/>
              </a:spcBef>
              <a:buFontTx/>
              <a:buNone/>
            </a:pPr>
            <a:r>
              <a:rPr lang="en-US" altLang="it-IT" sz="1600">
                <a:solidFill>
                  <a:srgbClr val="CC0000"/>
                </a:solidFill>
              </a:rPr>
              <a:t>dell’algoritmo,</a:t>
            </a:r>
          </a:p>
          <a:p>
            <a:pPr eaLnBrk="1" hangingPunct="1">
              <a:spcBef>
                <a:spcPct val="0"/>
              </a:spcBef>
              <a:buFontTx/>
              <a:buNone/>
            </a:pPr>
            <a:r>
              <a:rPr lang="en-US" altLang="it-IT" sz="1600"/>
              <a:t>è opportuno effettuare + run successivi</a:t>
            </a:r>
          </a:p>
        </p:txBody>
      </p:sp>
      <p:graphicFrame>
        <p:nvGraphicFramePr>
          <p:cNvPr id="168140" name="Group 204">
            <a:extLst>
              <a:ext uri="{FF2B5EF4-FFF2-40B4-BE49-F238E27FC236}">
                <a16:creationId xmlns:a16="http://schemas.microsoft.com/office/drawing/2014/main" id="{EDF789C5-70BF-451F-3A23-01C7A17A5B17}"/>
              </a:ext>
            </a:extLst>
          </p:cNvPr>
          <p:cNvGraphicFramePr>
            <a:graphicFrameLocks noGrp="1"/>
          </p:cNvGraphicFramePr>
          <p:nvPr>
            <p:ph sz="half" idx="2"/>
          </p:nvPr>
        </p:nvGraphicFramePr>
        <p:xfrm>
          <a:off x="1676400" y="1066800"/>
          <a:ext cx="4419600" cy="4445004"/>
        </p:xfrm>
        <a:graphic>
          <a:graphicData uri="http://schemas.openxmlformats.org/drawingml/2006/table">
            <a:tbl>
              <a:tblPr/>
              <a:tblGrid>
                <a:gridCol w="5334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533400">
                  <a:extLst>
                    <a:ext uri="{9D8B030D-6E8A-4147-A177-3AD203B41FA5}">
                      <a16:colId xmlns:a16="http://schemas.microsoft.com/office/drawing/2014/main" val="20004"/>
                    </a:ext>
                  </a:extLst>
                </a:gridCol>
              </a:tblGrid>
              <a:tr h="3810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iter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sottoseq</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800" b="0" i="0" u="none" strike="noStrike" cap="none" normalizeH="0" baseline="0">
                          <a:ln>
                            <a:noFill/>
                          </a:ln>
                          <a:solidFill>
                            <a:schemeClr val="tx1"/>
                          </a:solidFill>
                          <a:effectLst/>
                          <a:latin typeface="Arial" panose="020B0604020202020204" pitchFamily="34"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it-IT" altLang="it-IT" sz="18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1,3,5,7,6,4,2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1.725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1,2,3,4,6,5,7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8300">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2,4,6,5,7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9888">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25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0.8625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1,3,7,5,6,4,2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it-IT" sz="1600" b="0" i="0" u="none" strike="noStrike" cap="none" normalizeH="0" baseline="0">
                          <a:ln>
                            <a:noFill/>
                          </a:ln>
                          <a:solidFill>
                            <a:schemeClr val="tx1"/>
                          </a:solidFill>
                          <a:effectLst/>
                          <a:latin typeface="Arial" panose="020B0604020202020204" pitchFamily="34" charset="0"/>
                        </a:rPr>
                        <a:t>66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C810B20B-33C9-3ECB-72B0-2539501AEFF2}"/>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8547" name="Rectangle 3">
            <a:extLst>
              <a:ext uri="{FF2B5EF4-FFF2-40B4-BE49-F238E27FC236}">
                <a16:creationId xmlns:a16="http://schemas.microsoft.com/office/drawing/2014/main" id="{10FD4E35-4A53-E5A5-AA8B-C2D07D65C547}"/>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pPr>
            <a:endParaRPr lang="en-US" altLang="it-IT" sz="2000"/>
          </a:p>
          <a:p>
            <a:pPr marL="609600" indent="-609600">
              <a:lnSpc>
                <a:spcPct val="80000"/>
              </a:lnSpc>
              <a:buFontTx/>
              <a:buAutoNum type="arabicPeriod"/>
            </a:pPr>
            <a:r>
              <a:rPr lang="en-US" altLang="it-IT" sz="2000">
                <a:solidFill>
                  <a:srgbClr val="0070C0"/>
                </a:solidFill>
              </a:rPr>
              <a:t>Utilizzare intorni di grandi dimensioni </a:t>
            </a:r>
            <a:r>
              <a:rPr lang="en-US" altLang="it-IT" sz="2000"/>
              <a:t>(Very Large Size Neighborhoods). Infatti maggiore è l’ampiezza dell’intorno e migliore la qualità dell’ottimo locale determinato dalla Local Search. Esistono diverse strategie da adottare per l’esplorazione di intorni di grandi dimensioni, tipicamente si tratta di strategie non esatte.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Agire sul punto di arrivo uscendo dall’ottimo locale corrente </a:t>
            </a:r>
            <a:r>
              <a:rPr lang="en-US" altLang="it-IT" sz="2000"/>
              <a:t>attraverso una mossa di </a:t>
            </a:r>
            <a:r>
              <a:rPr lang="en-US" altLang="it-IT" sz="2000">
                <a:solidFill>
                  <a:srgbClr val="0066FF"/>
                </a:solidFill>
              </a:rPr>
              <a:t>diversificazione</a:t>
            </a:r>
            <a:r>
              <a:rPr lang="en-US" altLang="it-IT" sz="2000"/>
              <a:t> che sposti il punto corrente , da cui riprendere la ricerca, nel bacino di attrazione di un altro ottimo locale.</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solidFill>
                  <a:srgbClr val="0070C0"/>
                </a:solidFill>
              </a:rPr>
              <a:t>Proseguire</a:t>
            </a:r>
            <a:r>
              <a:rPr lang="en-US" altLang="it-IT" sz="2000"/>
              <a:t> la ricerca </a:t>
            </a:r>
            <a:r>
              <a:rPr lang="en-US" altLang="it-IT" sz="2000">
                <a:solidFill>
                  <a:srgbClr val="0070C0"/>
                </a:solidFill>
              </a:rPr>
              <a:t>oltre l’ottimo locale </a:t>
            </a:r>
            <a:r>
              <a:rPr lang="en-US" altLang="it-IT" sz="2000"/>
              <a:t>per un orizzonte prefissato, a prescindere dal valore delle soluzioni visitate </a:t>
            </a:r>
          </a:p>
          <a:p>
            <a:pPr marL="609600" indent="-609600">
              <a:lnSpc>
                <a:spcPct val="80000"/>
              </a:lnSpc>
              <a:buFontTx/>
              <a:buAutoNum type="arabicPeriod"/>
            </a:pPr>
            <a:endParaRPr lang="en-US" altLang="it-IT" sz="2000"/>
          </a:p>
          <a:p>
            <a:pPr marL="609600" indent="-609600">
              <a:lnSpc>
                <a:spcPct val="80000"/>
              </a:lnSpc>
              <a:buFontTx/>
              <a:buAutoNum type="arabicPeriod"/>
            </a:pPr>
            <a:r>
              <a:rPr lang="en-US" altLang="it-IT" sz="2000"/>
              <a:t>Agire </a:t>
            </a:r>
            <a:r>
              <a:rPr lang="en-US" altLang="it-IT" sz="2000">
                <a:solidFill>
                  <a:srgbClr val="0070C0"/>
                </a:solidFill>
              </a:rPr>
              <a:t>moltiplicando i punti di partenza </a:t>
            </a:r>
            <a:r>
              <a:rPr lang="en-US" altLang="it-IT" sz="2000"/>
              <a:t>e riapplicare una nuova LS a partire da ciascuno di essi.</a:t>
            </a:r>
          </a:p>
          <a:p>
            <a:pPr marL="609600" indent="-609600">
              <a:lnSpc>
                <a:spcPct val="80000"/>
              </a:lnSpc>
            </a:pPr>
            <a:endParaRPr lang="en-US" altLang="it-IT" sz="20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856A20AF-3482-8AA0-D459-78849C7F3A9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7AA5B3E4-11DA-A5AF-DCAC-8C2BE12FE011}"/>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Utilizzare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intorni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grandi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dimensioni</a:t>
            </a:r>
            <a:r>
              <a:rPr lang="en-US" altLang="it-IT" sz="2000" dirty="0">
                <a:solidFill>
                  <a:srgbClr val="0070C0"/>
                </a:solidFill>
                <a:highlight>
                  <a:srgbClr val="FFFF00"/>
                </a:highlight>
              </a:rPr>
              <a:t> </a:t>
            </a:r>
            <a:r>
              <a:rPr lang="en-US" altLang="it-IT" sz="2000" dirty="0">
                <a:highlight>
                  <a:srgbClr val="FFFF00"/>
                </a:highlight>
              </a:rPr>
              <a:t>(Very Large Size Neighborhoods). </a:t>
            </a:r>
            <a:r>
              <a:rPr lang="en-US" altLang="it-IT" sz="2000" dirty="0" err="1">
                <a:highlight>
                  <a:srgbClr val="FFFF00"/>
                </a:highlight>
              </a:rPr>
              <a:t>Infatti</a:t>
            </a:r>
            <a:r>
              <a:rPr lang="en-US" altLang="it-IT" sz="2000" dirty="0">
                <a:highlight>
                  <a:srgbClr val="FFFF00"/>
                </a:highlight>
              </a:rPr>
              <a:t> </a:t>
            </a:r>
            <a:r>
              <a:rPr lang="en-US" altLang="it-IT" sz="2000" dirty="0" err="1">
                <a:highlight>
                  <a:srgbClr val="FFFF00"/>
                </a:highlight>
              </a:rPr>
              <a:t>maggiore</a:t>
            </a:r>
            <a:r>
              <a:rPr lang="en-US" altLang="it-IT" sz="2000" dirty="0">
                <a:highlight>
                  <a:srgbClr val="FFFF00"/>
                </a:highlight>
              </a:rPr>
              <a:t> è </a:t>
            </a:r>
            <a:r>
              <a:rPr lang="en-US" altLang="it-IT" sz="2000" dirty="0" err="1">
                <a:highlight>
                  <a:srgbClr val="FFFF00"/>
                </a:highlight>
              </a:rPr>
              <a:t>l’ampiezza</a:t>
            </a:r>
            <a:r>
              <a:rPr lang="en-US" altLang="it-IT" sz="2000" dirty="0">
                <a:highlight>
                  <a:srgbClr val="FFFF00"/>
                </a:highlight>
              </a:rPr>
              <a:t> </a:t>
            </a:r>
            <a:r>
              <a:rPr lang="en-US" altLang="it-IT" sz="2000" dirty="0" err="1">
                <a:highlight>
                  <a:srgbClr val="FFFF00"/>
                </a:highlight>
              </a:rPr>
              <a:t>dell’intorno</a:t>
            </a:r>
            <a:r>
              <a:rPr lang="en-US" altLang="it-IT" sz="2000" dirty="0">
                <a:highlight>
                  <a:srgbClr val="FFFF00"/>
                </a:highlight>
              </a:rPr>
              <a:t> e </a:t>
            </a:r>
            <a:r>
              <a:rPr lang="en-US" altLang="it-IT" sz="2000" dirty="0" err="1">
                <a:highlight>
                  <a:srgbClr val="FFFF00"/>
                </a:highlight>
              </a:rPr>
              <a:t>migliore</a:t>
            </a:r>
            <a:r>
              <a:rPr lang="en-US" altLang="it-IT" sz="2000" dirty="0">
                <a:highlight>
                  <a:srgbClr val="FFFF00"/>
                </a:highlight>
              </a:rPr>
              <a:t> la </a:t>
            </a:r>
            <a:r>
              <a:rPr lang="en-US" altLang="it-IT" sz="2000" dirty="0" err="1">
                <a:highlight>
                  <a:srgbClr val="FFFF00"/>
                </a:highlight>
              </a:rPr>
              <a:t>qualità</a:t>
            </a:r>
            <a:r>
              <a:rPr lang="en-US" altLang="it-IT" sz="2000" dirty="0">
                <a:highlight>
                  <a:srgbClr val="FFFF00"/>
                </a:highlight>
              </a:rPr>
              <a:t> </a:t>
            </a:r>
            <a:r>
              <a:rPr lang="en-US" altLang="it-IT" sz="2000" dirty="0" err="1">
                <a:highlight>
                  <a:srgbClr val="FFFF00"/>
                </a:highlight>
              </a:rPr>
              <a:t>dell’ottimo</a:t>
            </a:r>
            <a:r>
              <a:rPr lang="en-US" altLang="it-IT" sz="2000" dirty="0">
                <a:highlight>
                  <a:srgbClr val="FFFF00"/>
                </a:highlight>
              </a:rPr>
              <a:t> locale </a:t>
            </a:r>
            <a:r>
              <a:rPr lang="en-US" altLang="it-IT" sz="2000" dirty="0" err="1">
                <a:highlight>
                  <a:srgbClr val="FFFF00"/>
                </a:highlight>
              </a:rPr>
              <a:t>determinato</a:t>
            </a:r>
            <a:r>
              <a:rPr lang="en-US" altLang="it-IT" sz="2000" dirty="0">
                <a:highlight>
                  <a:srgbClr val="FFFF00"/>
                </a:highlight>
              </a:rPr>
              <a:t> </a:t>
            </a:r>
            <a:r>
              <a:rPr lang="en-US" altLang="it-IT" sz="2000" dirty="0" err="1">
                <a:highlight>
                  <a:srgbClr val="FFFF00"/>
                </a:highlight>
              </a:rPr>
              <a:t>dalla</a:t>
            </a:r>
            <a:r>
              <a:rPr lang="en-US" altLang="it-IT" sz="2000" dirty="0">
                <a:highlight>
                  <a:srgbClr val="FFFF00"/>
                </a:highlight>
              </a:rPr>
              <a:t> Local Search. </a:t>
            </a:r>
            <a:r>
              <a:rPr lang="en-US" altLang="it-IT" sz="2000" dirty="0" err="1">
                <a:highlight>
                  <a:srgbClr val="FFFF00"/>
                </a:highlight>
              </a:rPr>
              <a:t>Esistono</a:t>
            </a:r>
            <a:r>
              <a:rPr lang="en-US" altLang="it-IT" sz="2000" dirty="0">
                <a:highlight>
                  <a:srgbClr val="FFFF00"/>
                </a:highlight>
              </a:rPr>
              <a:t> diverse </a:t>
            </a:r>
            <a:r>
              <a:rPr lang="en-US" altLang="it-IT" sz="2000" dirty="0" err="1">
                <a:highlight>
                  <a:srgbClr val="FFFF00"/>
                </a:highlight>
              </a:rPr>
              <a:t>strategie</a:t>
            </a:r>
            <a:r>
              <a:rPr lang="en-US" altLang="it-IT" sz="2000" dirty="0">
                <a:highlight>
                  <a:srgbClr val="FFFF00"/>
                </a:highlight>
              </a:rPr>
              <a:t> da </a:t>
            </a:r>
            <a:r>
              <a:rPr lang="en-US" altLang="it-IT" sz="2000" dirty="0" err="1">
                <a:highlight>
                  <a:srgbClr val="FFFF00"/>
                </a:highlight>
              </a:rPr>
              <a:t>adottare</a:t>
            </a:r>
            <a:r>
              <a:rPr lang="en-US" altLang="it-IT" sz="2000" dirty="0">
                <a:highlight>
                  <a:srgbClr val="FFFF00"/>
                </a:highlight>
              </a:rPr>
              <a:t> per </a:t>
            </a:r>
            <a:r>
              <a:rPr lang="en-US" altLang="it-IT" sz="2000" dirty="0" err="1">
                <a:highlight>
                  <a:srgbClr val="FFFF00"/>
                </a:highlight>
              </a:rPr>
              <a:t>l’esplorazione</a:t>
            </a:r>
            <a:r>
              <a:rPr lang="en-US" altLang="it-IT" sz="2000" dirty="0">
                <a:highlight>
                  <a:srgbClr val="FFFF00"/>
                </a:highlight>
              </a:rPr>
              <a:t> di </a:t>
            </a:r>
            <a:r>
              <a:rPr lang="en-US" altLang="it-IT" sz="2000" dirty="0" err="1">
                <a:highlight>
                  <a:srgbClr val="FFFF00"/>
                </a:highlight>
              </a:rPr>
              <a:t>intorni</a:t>
            </a:r>
            <a:r>
              <a:rPr lang="en-US" altLang="it-IT" sz="2000" dirty="0">
                <a:highlight>
                  <a:srgbClr val="FFFF00"/>
                </a:highlight>
              </a:rPr>
              <a:t> di </a:t>
            </a:r>
            <a:r>
              <a:rPr lang="en-US" altLang="it-IT" sz="2000" dirty="0" err="1">
                <a:highlight>
                  <a:srgbClr val="FFFF00"/>
                </a:highlight>
              </a:rPr>
              <a:t>grandi</a:t>
            </a:r>
            <a:r>
              <a:rPr lang="en-US" altLang="it-IT" sz="2000" dirty="0">
                <a:highlight>
                  <a:srgbClr val="FFFF00"/>
                </a:highlight>
              </a:rPr>
              <a:t> </a:t>
            </a:r>
            <a:r>
              <a:rPr lang="en-US" altLang="it-IT" sz="2000" dirty="0" err="1">
                <a:highlight>
                  <a:srgbClr val="FFFF00"/>
                </a:highlight>
              </a:rPr>
              <a:t>dimensioni</a:t>
            </a:r>
            <a:r>
              <a:rPr lang="en-US" altLang="it-IT" sz="2000" dirty="0">
                <a:highlight>
                  <a:srgbClr val="FFFF00"/>
                </a:highlight>
              </a:rPr>
              <a:t>, </a:t>
            </a:r>
            <a:r>
              <a:rPr lang="en-US" altLang="it-IT" sz="2000" dirty="0" err="1">
                <a:highlight>
                  <a:srgbClr val="FFFF00"/>
                </a:highlight>
              </a:rPr>
              <a:t>tipicamente</a:t>
            </a:r>
            <a:r>
              <a:rPr lang="en-US" altLang="it-IT" sz="2000" dirty="0">
                <a:highlight>
                  <a:srgbClr val="FFFF00"/>
                </a:highlight>
              </a:rPr>
              <a:t> </a:t>
            </a:r>
            <a:r>
              <a:rPr lang="en-US" altLang="it-IT" sz="2000" dirty="0" err="1">
                <a:highlight>
                  <a:srgbClr val="FFFF00"/>
                </a:highlight>
              </a:rPr>
              <a:t>si</a:t>
            </a:r>
            <a:r>
              <a:rPr lang="en-US" altLang="it-IT" sz="2000" dirty="0">
                <a:highlight>
                  <a:srgbClr val="FFFF00"/>
                </a:highlight>
              </a:rPr>
              <a:t> </a:t>
            </a:r>
            <a:r>
              <a:rPr lang="en-US" altLang="it-IT" sz="2000" dirty="0" err="1">
                <a:highlight>
                  <a:srgbClr val="FFFF00"/>
                </a:highlight>
              </a:rPr>
              <a:t>tratta</a:t>
            </a:r>
            <a:r>
              <a:rPr lang="en-US" altLang="it-IT" sz="2000" dirty="0">
                <a:highlight>
                  <a:srgbClr val="FFFF00"/>
                </a:highlight>
              </a:rPr>
              <a:t> di </a:t>
            </a:r>
            <a:r>
              <a:rPr lang="en-US" altLang="it-IT" sz="2000" dirty="0" err="1">
                <a:highlight>
                  <a:srgbClr val="FFFF00"/>
                </a:highlight>
              </a:rPr>
              <a:t>strategie</a:t>
            </a:r>
            <a:r>
              <a:rPr lang="en-US" altLang="it-IT" sz="2000" dirty="0">
                <a:highlight>
                  <a:srgbClr val="FFFF00"/>
                </a:highlight>
              </a:rPr>
              <a:t> non </a:t>
            </a:r>
            <a:r>
              <a:rPr lang="en-US" altLang="it-IT" sz="2000" dirty="0" err="1">
                <a:highlight>
                  <a:srgbClr val="FFFF00"/>
                </a:highlight>
              </a:rPr>
              <a:t>esatte</a:t>
            </a:r>
            <a:r>
              <a:rPr lang="en-US" altLang="it-IT" sz="2000" dirty="0">
                <a:highlight>
                  <a:srgbClr val="FFFF00"/>
                </a:highlight>
              </a:rPr>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a:p>
            <a:pPr marL="609600" indent="-609600">
              <a:lnSpc>
                <a:spcPct val="80000"/>
              </a:lnSpc>
              <a:defRPr/>
            </a:pPr>
            <a:endParaRPr lang="en-US" altLang="it-IT"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4ABEC-61FC-5BAA-D4B2-006D93198944}"/>
              </a:ext>
            </a:extLst>
          </p:cNvPr>
          <p:cNvSpPr>
            <a:spLocks noGrp="1"/>
          </p:cNvSpPr>
          <p:nvPr>
            <p:ph type="title"/>
          </p:nvPr>
        </p:nvSpPr>
        <p:spPr/>
        <p:txBody>
          <a:bodyPr/>
          <a:lstStyle/>
          <a:p>
            <a:r>
              <a:rPr lang="en-US" dirty="0" err="1"/>
              <a:t>Modello</a:t>
            </a:r>
            <a:r>
              <a:rPr lang="en-US" dirty="0"/>
              <a:t> </a:t>
            </a:r>
            <a:r>
              <a:rPr lang="en-US" dirty="0" err="1"/>
              <a:t>matematico</a:t>
            </a:r>
            <a:r>
              <a:rPr lang="en-US" dirty="0"/>
              <a:t> (3/3)</a:t>
            </a:r>
          </a:p>
        </p:txBody>
      </p:sp>
      <p:sp>
        <p:nvSpPr>
          <p:cNvPr id="4" name="Text Placeholder 3">
            <a:extLst>
              <a:ext uri="{FF2B5EF4-FFF2-40B4-BE49-F238E27FC236}">
                <a16:creationId xmlns:a16="http://schemas.microsoft.com/office/drawing/2014/main" id="{3E26195D-495D-C210-3E3D-740A6109CCF5}"/>
              </a:ext>
            </a:extLst>
          </p:cNvPr>
          <p:cNvSpPr>
            <a:spLocks noGrp="1"/>
          </p:cNvSpPr>
          <p:nvPr>
            <p:ph type="body" idx="1"/>
          </p:nvPr>
        </p:nvSpPr>
        <p:spPr>
          <a:xfrm>
            <a:off x="839788" y="1681163"/>
            <a:ext cx="6537616" cy="823912"/>
          </a:xfrm>
        </p:spPr>
        <p:txBody>
          <a:bodyPr/>
          <a:lstStyle/>
          <a:p>
            <a:r>
              <a:rPr lang="en-US" dirty="0" err="1"/>
              <a:t>Modello</a:t>
            </a:r>
            <a:r>
              <a:rPr lang="en-US" dirty="0"/>
              <a:t> </a:t>
            </a:r>
            <a:r>
              <a:rPr lang="en-US" dirty="0" err="1"/>
              <a:t>asimmetrico</a:t>
            </a:r>
            <a:r>
              <a:rPr lang="en-US" dirty="0"/>
              <a:t> (</a:t>
            </a:r>
            <a:r>
              <a:rPr lang="en-US" dirty="0" err="1"/>
              <a:t>più</a:t>
            </a:r>
            <a:r>
              <a:rPr lang="en-US" dirty="0"/>
              <a:t> </a:t>
            </a:r>
            <a:r>
              <a:rPr lang="en-US" dirty="0" err="1"/>
              <a:t>generale</a:t>
            </a:r>
            <a:r>
              <a:rPr lang="en-US" dirty="0"/>
              <a:t>) A-TSPPD</a:t>
            </a:r>
          </a:p>
        </p:txBody>
      </p:sp>
      <p:sp>
        <p:nvSpPr>
          <p:cNvPr id="3" name="Content Placeholder 2">
            <a:extLst>
              <a:ext uri="{FF2B5EF4-FFF2-40B4-BE49-F238E27FC236}">
                <a16:creationId xmlns:a16="http://schemas.microsoft.com/office/drawing/2014/main" id="{620D1E4D-6916-0C9D-A38C-74EB921A74DF}"/>
              </a:ext>
            </a:extLst>
          </p:cNvPr>
          <p:cNvSpPr>
            <a:spLocks noGrp="1"/>
          </p:cNvSpPr>
          <p:nvPr>
            <p:ph sz="half" idx="2"/>
          </p:nvPr>
        </p:nvSpPr>
        <p:spPr/>
        <p:txBody>
          <a:bodyPr/>
          <a:lstStyle/>
          <a:p>
            <a:r>
              <a:rPr lang="en-US" dirty="0" err="1"/>
              <a:t>Funzione</a:t>
            </a:r>
            <a:r>
              <a:rPr lang="en-US" dirty="0"/>
              <a:t> </a:t>
            </a:r>
            <a:r>
              <a:rPr lang="en-US" dirty="0" err="1"/>
              <a:t>obiettivo</a:t>
            </a:r>
            <a:endParaRPr lang="en-US" dirty="0"/>
          </a:p>
          <a:p>
            <a:r>
              <a:rPr lang="en-US" dirty="0" err="1"/>
              <a:t>Vincolo</a:t>
            </a:r>
            <a:r>
              <a:rPr lang="en-US" dirty="0"/>
              <a:t> 1</a:t>
            </a:r>
          </a:p>
          <a:p>
            <a:r>
              <a:rPr lang="en-US" dirty="0" err="1"/>
              <a:t>Vincolo</a:t>
            </a:r>
            <a:r>
              <a:rPr lang="en-US" dirty="0"/>
              <a:t> 2</a:t>
            </a:r>
          </a:p>
        </p:txBody>
      </p:sp>
      <p:sp>
        <p:nvSpPr>
          <p:cNvPr id="6" name="Content Placeholder 5">
            <a:extLst>
              <a:ext uri="{FF2B5EF4-FFF2-40B4-BE49-F238E27FC236}">
                <a16:creationId xmlns:a16="http://schemas.microsoft.com/office/drawing/2014/main" id="{6C367003-F7B5-CE30-394D-283122384065}"/>
              </a:ext>
            </a:extLst>
          </p:cNvPr>
          <p:cNvSpPr>
            <a:spLocks noGrp="1"/>
          </p:cNvSpPr>
          <p:nvPr>
            <p:ph sz="quarter" idx="4"/>
          </p:nvPr>
        </p:nvSpPr>
        <p:spPr/>
        <p:txBody>
          <a:bodyPr/>
          <a:lstStyle/>
          <a:p>
            <a:r>
              <a:rPr lang="en-US" dirty="0" err="1"/>
              <a:t>Spiegazione</a:t>
            </a:r>
            <a:r>
              <a:rPr lang="en-US" dirty="0"/>
              <a:t> </a:t>
            </a:r>
            <a:r>
              <a:rPr lang="en-US" dirty="0" err="1"/>
              <a:t>funzione</a:t>
            </a:r>
            <a:r>
              <a:rPr lang="en-US" dirty="0"/>
              <a:t> </a:t>
            </a:r>
            <a:r>
              <a:rPr lang="en-US" dirty="0" err="1"/>
              <a:t>obiettivo</a:t>
            </a:r>
            <a:endParaRPr lang="en-US" dirty="0"/>
          </a:p>
          <a:p>
            <a:r>
              <a:rPr lang="en-US" dirty="0" err="1"/>
              <a:t>Spiegazione</a:t>
            </a:r>
            <a:r>
              <a:rPr lang="en-US" dirty="0"/>
              <a:t> </a:t>
            </a:r>
            <a:r>
              <a:rPr lang="en-US" dirty="0" err="1"/>
              <a:t>vincolo</a:t>
            </a:r>
            <a:r>
              <a:rPr lang="en-US" dirty="0"/>
              <a:t> 1</a:t>
            </a:r>
          </a:p>
          <a:p>
            <a:r>
              <a:rPr lang="en-US" dirty="0" err="1"/>
              <a:t>Spiegazione</a:t>
            </a:r>
            <a:r>
              <a:rPr lang="en-US" dirty="0"/>
              <a:t> </a:t>
            </a:r>
            <a:r>
              <a:rPr lang="en-US" dirty="0" err="1"/>
              <a:t>vincolo</a:t>
            </a:r>
            <a:r>
              <a:rPr lang="en-US" dirty="0"/>
              <a:t> 2</a:t>
            </a:r>
          </a:p>
        </p:txBody>
      </p:sp>
    </p:spTree>
    <p:extLst>
      <p:ext uri="{BB962C8B-B14F-4D97-AF65-F5344CB8AC3E}">
        <p14:creationId xmlns:p14="http://schemas.microsoft.com/office/powerpoint/2010/main" val="2941119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7EE00343-F6F9-5EF5-EFCF-BDEAA908B347}"/>
              </a:ext>
            </a:extLst>
          </p:cNvPr>
          <p:cNvSpPr>
            <a:spLocks noGrp="1" noChangeArrowheads="1"/>
          </p:cNvSpPr>
          <p:nvPr>
            <p:ph type="title"/>
          </p:nvPr>
        </p:nvSpPr>
        <p:spPr>
          <a:xfrm>
            <a:off x="1584325" y="41275"/>
            <a:ext cx="8839200" cy="838200"/>
          </a:xfrm>
        </p:spPr>
        <p:txBody>
          <a:bodyPr/>
          <a:lstStyle/>
          <a:p>
            <a:pPr eaLnBrk="1" hangingPunct="1">
              <a:defRPr/>
            </a:pPr>
            <a:r>
              <a:rPr lang="en-US" altLang="it-IT" sz="3600">
                <a:solidFill>
                  <a:srgbClr val="0066FF"/>
                </a:solidFill>
                <a:effectLst>
                  <a:outerShdw blurRad="38100" dist="38100" dir="2700000" algn="tl">
                    <a:srgbClr val="C0C0C0"/>
                  </a:outerShdw>
                </a:effectLst>
              </a:rPr>
              <a:t> Very Large Size Neighborhood Search</a:t>
            </a:r>
          </a:p>
        </p:txBody>
      </p:sp>
      <p:sp>
        <p:nvSpPr>
          <p:cNvPr id="220163" name="Rectangle 3">
            <a:extLst>
              <a:ext uri="{FF2B5EF4-FFF2-40B4-BE49-F238E27FC236}">
                <a16:creationId xmlns:a16="http://schemas.microsoft.com/office/drawing/2014/main" id="{D8FF10F8-49A0-3887-8257-C4038F76A8A6}"/>
              </a:ext>
            </a:extLst>
          </p:cNvPr>
          <p:cNvSpPr>
            <a:spLocks noGrp="1" noChangeArrowheads="1"/>
          </p:cNvSpPr>
          <p:nvPr>
            <p:ph type="body" idx="1"/>
          </p:nvPr>
        </p:nvSpPr>
        <p:spPr>
          <a:xfrm>
            <a:off x="1676400" y="1219201"/>
            <a:ext cx="8839200" cy="4149725"/>
          </a:xfrm>
        </p:spPr>
        <p:txBody>
          <a:bodyPr>
            <a:normAutofit lnSpcReduction="10000"/>
          </a:bodyPr>
          <a:lstStyle/>
          <a:p>
            <a:pPr marL="609600" indent="-609600">
              <a:lnSpc>
                <a:spcPct val="80000"/>
              </a:lnSpc>
              <a:buNone/>
              <a:defRPr/>
            </a:pPr>
            <a:r>
              <a:rPr lang="en-US" altLang="it-IT" sz="1800"/>
              <a:t>Se la dimensione dell’intorno è vasta, non è possibile operare una </a:t>
            </a:r>
            <a:r>
              <a:rPr lang="en-US" altLang="it-IT" sz="1800">
                <a:solidFill>
                  <a:srgbClr val="FF0000"/>
                </a:solidFill>
                <a:effectLst>
                  <a:outerShdw blurRad="38100" dist="38100" dir="2700000" algn="tl">
                    <a:srgbClr val="C0C0C0"/>
                  </a:outerShdw>
                </a:effectLst>
              </a:rPr>
              <a:t>esplorazione esaustiva esplicita</a:t>
            </a:r>
            <a:r>
              <a:rPr lang="en-US" altLang="it-IT" sz="1800"/>
              <a:t>.  </a:t>
            </a:r>
          </a:p>
          <a:p>
            <a:pPr marL="609600" indent="-609600">
              <a:lnSpc>
                <a:spcPct val="80000"/>
              </a:lnSpc>
              <a:buNone/>
              <a:defRPr/>
            </a:pPr>
            <a:r>
              <a:rPr lang="en-US" altLang="it-IT" sz="1800"/>
              <a:t>Esistono varie strategie, non tutte garantiscono la convergenza a un ottimo locale:</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Strutturare l’intorno in modo che ogni problema P</a:t>
            </a:r>
            <a:r>
              <a:rPr lang="en-US" altLang="it-IT" sz="1800" baseline="-25000"/>
              <a:t>k</a:t>
            </a:r>
            <a:r>
              <a:rPr lang="en-US" altLang="it-IT" sz="1800"/>
              <a:t> sia a sua volta un problema di ottimizzazione facilmente risolvibile (P</a:t>
            </a:r>
            <a:r>
              <a:rPr lang="en-US" altLang="it-IT" sz="1800" baseline="-25000"/>
              <a:t>k</a:t>
            </a:r>
            <a:r>
              <a:rPr lang="en-US" altLang="it-IT" sz="1800">
                <a:sym typeface="Symbol" panose="05050102010706020507" pitchFamily="18" charset="2"/>
              </a:rPr>
              <a:t></a:t>
            </a:r>
            <a:r>
              <a:rPr lang="en-US" altLang="it-IT" sz="1800"/>
              <a:t>P) oppure in modo che si possa formalizzare P</a:t>
            </a:r>
            <a:r>
              <a:rPr lang="en-US" altLang="it-IT" sz="1800" baseline="-25000"/>
              <a:t>k</a:t>
            </a:r>
            <a:r>
              <a:rPr lang="en-US" altLang="it-IT" sz="1800"/>
              <a:t> attraverso un modello matematico velocemente risolvibile da un MILP solver (esempio, un problema di zaino di piccole dimensioni)</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Ci si limita ad esplorare in modo esplicito un sottoinsieme dell’intorno che ha maggiori probabilità di contenere soluzioni miglioranti, definito in modo deterministico secondo criteri “problem dependent” (esempio del job shop) </a:t>
            </a:r>
          </a:p>
          <a:p>
            <a:pPr marL="609600" indent="-609600">
              <a:lnSpc>
                <a:spcPct val="80000"/>
              </a:lnSpc>
              <a:buFontTx/>
              <a:buAutoNum type="alphaLcParenR"/>
              <a:defRPr/>
            </a:pPr>
            <a:endParaRPr lang="en-US" altLang="it-IT" sz="1800"/>
          </a:p>
          <a:p>
            <a:pPr marL="609600" indent="-609600">
              <a:lnSpc>
                <a:spcPct val="80000"/>
              </a:lnSpc>
              <a:buFontTx/>
              <a:buAutoNum type="alphaLcParenR"/>
              <a:defRPr/>
            </a:pPr>
            <a:r>
              <a:rPr lang="en-US" altLang="it-IT" sz="1800"/>
              <a:t>Si individua un sottoinsieme dell’intorno (al limite una singola soluzione) in modo stocastico (campionando casualmente le soluzioni nell’intorno secondo una legge probabilistica).</a:t>
            </a:r>
          </a:p>
          <a:p>
            <a:pPr marL="609600" indent="-609600">
              <a:lnSpc>
                <a:spcPct val="80000"/>
              </a:lnSpc>
              <a:buNone/>
              <a:defRPr/>
            </a:pPr>
            <a:endParaRPr lang="en-US" altLang="it-IT" sz="1800"/>
          </a:p>
        </p:txBody>
      </p:sp>
      <p:sp>
        <p:nvSpPr>
          <p:cNvPr id="112644" name="Text Box 4">
            <a:extLst>
              <a:ext uri="{FF2B5EF4-FFF2-40B4-BE49-F238E27FC236}">
                <a16:creationId xmlns:a16="http://schemas.microsoft.com/office/drawing/2014/main" id="{666C5BF4-AAF2-96BF-F9D2-05A5844549F3}"/>
              </a:ext>
            </a:extLst>
          </p:cNvPr>
          <p:cNvSpPr txBox="1">
            <a:spLocks noChangeArrowheads="1"/>
          </p:cNvSpPr>
          <p:nvPr/>
        </p:nvSpPr>
        <p:spPr bwMode="auto">
          <a:xfrm>
            <a:off x="1828800" y="5486401"/>
            <a:ext cx="8350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FF0000"/>
                </a:solidFill>
              </a:rPr>
              <a:t>Riferimento bibliografico (file pdf sul sito del corso):</a:t>
            </a:r>
          </a:p>
          <a:p>
            <a:pPr eaLnBrk="1" hangingPunct="1">
              <a:spcBef>
                <a:spcPct val="0"/>
              </a:spcBef>
              <a:buFontTx/>
              <a:buNone/>
            </a:pPr>
            <a:r>
              <a:rPr lang="en-US" altLang="it-IT" sz="1800">
                <a:solidFill>
                  <a:srgbClr val="FF0000"/>
                </a:solidFill>
              </a:rPr>
              <a:t>Ahuja et al. </a:t>
            </a:r>
            <a:r>
              <a:rPr lang="en-US" altLang="it-IT" sz="1800" i="1">
                <a:solidFill>
                  <a:srgbClr val="FF0000"/>
                </a:solidFill>
              </a:rPr>
              <a:t>A survey of very large scale neighborhood search techniques</a:t>
            </a:r>
            <a:r>
              <a:rPr lang="en-US" altLang="it-IT" sz="1800">
                <a:solidFill>
                  <a:srgbClr val="FF0000"/>
                </a:solidFill>
              </a:rPr>
              <a:t>. </a:t>
            </a:r>
          </a:p>
          <a:p>
            <a:pPr eaLnBrk="1" hangingPunct="1">
              <a:spcBef>
                <a:spcPct val="0"/>
              </a:spcBef>
              <a:buFontTx/>
              <a:buNone/>
            </a:pPr>
            <a:r>
              <a:rPr lang="en-US" altLang="it-IT" sz="1800">
                <a:solidFill>
                  <a:srgbClr val="FF0000"/>
                </a:solidFill>
              </a:rPr>
              <a:t>Discrete Applied Mathematics 123, 2002 pp 75-102 </a:t>
            </a:r>
          </a:p>
          <a:p>
            <a:pPr eaLnBrk="1" hangingPunct="1">
              <a:spcBef>
                <a:spcPct val="0"/>
              </a:spcBef>
              <a:buFontTx/>
              <a:buNone/>
            </a:pPr>
            <a:r>
              <a:rPr lang="en-US" altLang="it-IT" sz="1800"/>
              <a:t>Scaricabile da </a:t>
            </a:r>
            <a:r>
              <a:rPr lang="en-US" altLang="it-IT" sz="1800">
                <a:hlinkClick r:id="rId3"/>
              </a:rPr>
              <a:t>https://www.ads.tuwien.ac.at/teaching/ws09/HeuOpt/ahuja-02.pdf</a:t>
            </a:r>
            <a:r>
              <a:rPr lang="en-US" altLang="it-IT" sz="1800"/>
              <a:t>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FA9726D8-7C03-CDBB-0944-6EA0B244313F}"/>
              </a:ext>
            </a:extLst>
          </p:cNvPr>
          <p:cNvSpPr>
            <a:spLocks noGrp="1" noChangeArrowheads="1"/>
          </p:cNvSpPr>
          <p:nvPr>
            <p:ph type="title"/>
          </p:nvPr>
        </p:nvSpPr>
        <p:spPr>
          <a:xfrm>
            <a:off x="1828800" y="152401"/>
            <a:ext cx="8610600" cy="944563"/>
          </a:xfrm>
        </p:spPr>
        <p:txBody>
          <a:bodyPr>
            <a:normAutofit fontScale="90000"/>
          </a:bodyPr>
          <a:lstStyle/>
          <a:p>
            <a:pPr eaLnBrk="1" hangingPunct="1">
              <a:defRPr/>
            </a:pPr>
            <a:r>
              <a:rPr lang="en-US" altLang="it-IT" sz="4000" dirty="0">
                <a:solidFill>
                  <a:srgbClr val="008000"/>
                </a:solidFill>
                <a:effectLst>
                  <a:outerShdw blurRad="38100" dist="38100" dir="2700000" algn="tl">
                    <a:srgbClr val="C0C0C0"/>
                  </a:outerShdw>
                </a:effectLst>
              </a:rPr>
              <a:t>Large Neighborhood Search (LNS)</a:t>
            </a:r>
            <a:br>
              <a:rPr lang="en-US" altLang="it-IT" sz="4000" dirty="0">
                <a:solidFill>
                  <a:srgbClr val="008000"/>
                </a:solidFill>
                <a:effectLst>
                  <a:outerShdw blurRad="38100" dist="38100" dir="2700000" algn="tl">
                    <a:srgbClr val="C0C0C0"/>
                  </a:outerShdw>
                </a:effectLst>
              </a:rPr>
            </a:br>
            <a:r>
              <a:rPr lang="en-US" altLang="it-IT" sz="2400" dirty="0" err="1">
                <a:solidFill>
                  <a:srgbClr val="008000"/>
                </a:solidFill>
                <a:effectLst>
                  <a:outerShdw blurRad="38100" dist="38100" dir="2700000" algn="tl">
                    <a:srgbClr val="C0C0C0"/>
                  </a:outerShdw>
                </a:effectLst>
              </a:rPr>
              <a:t>esempio</a:t>
            </a:r>
            <a:r>
              <a:rPr lang="en-US" altLang="it-IT" sz="2400" dirty="0">
                <a:solidFill>
                  <a:srgbClr val="008000"/>
                </a:solidFill>
                <a:effectLst>
                  <a:outerShdw blurRad="38100" dist="38100" dir="2700000" algn="tl">
                    <a:srgbClr val="C0C0C0"/>
                  </a:outerShdw>
                </a:effectLst>
              </a:rPr>
              <a:t> per la </a:t>
            </a:r>
            <a:r>
              <a:rPr lang="en-US" altLang="it-IT" sz="2400" dirty="0" err="1">
                <a:solidFill>
                  <a:srgbClr val="008000"/>
                </a:solidFill>
                <a:effectLst>
                  <a:outerShdw blurRad="38100" dist="38100" dir="2700000" algn="tl">
                    <a:srgbClr val="C0C0C0"/>
                  </a:outerShdw>
                </a:effectLst>
              </a:rPr>
              <a:t>strategia</a:t>
            </a:r>
            <a:r>
              <a:rPr lang="en-US" altLang="it-IT" sz="2400" dirty="0">
                <a:solidFill>
                  <a:srgbClr val="008000"/>
                </a:solidFill>
                <a:effectLst>
                  <a:outerShdw blurRad="38100" dist="38100" dir="2700000" algn="tl">
                    <a:srgbClr val="C0C0C0"/>
                  </a:outerShdw>
                </a:effectLst>
              </a:rPr>
              <a:t> c)  </a:t>
            </a:r>
            <a:r>
              <a:rPr lang="en-US" altLang="it-IT" sz="2400" dirty="0" err="1">
                <a:solidFill>
                  <a:srgbClr val="008000"/>
                </a:solidFill>
                <a:effectLst>
                  <a:outerShdw blurRad="38100" dist="38100" dir="2700000" algn="tl">
                    <a:srgbClr val="C0C0C0"/>
                  </a:outerShdw>
                </a:effectLst>
              </a:rPr>
              <a:t>campionamento</a:t>
            </a:r>
            <a:r>
              <a:rPr lang="en-US" altLang="it-IT" sz="2400" dirty="0">
                <a:solidFill>
                  <a:srgbClr val="008000"/>
                </a:solidFill>
                <a:effectLst>
                  <a:outerShdw blurRad="38100" dist="38100" dir="2700000" algn="tl">
                    <a:srgbClr val="C0C0C0"/>
                  </a:outerShdw>
                </a:effectLst>
              </a:rPr>
              <a:t> </a:t>
            </a:r>
            <a:r>
              <a:rPr lang="en-US" altLang="it-IT" sz="2400" dirty="0" err="1">
                <a:solidFill>
                  <a:srgbClr val="008000"/>
                </a:solidFill>
                <a:effectLst>
                  <a:outerShdw blurRad="38100" dist="38100" dir="2700000" algn="tl">
                    <a:srgbClr val="C0C0C0"/>
                  </a:outerShdw>
                </a:effectLst>
              </a:rPr>
              <a:t>casuale</a:t>
            </a:r>
            <a:endParaRPr lang="en-US" altLang="it-IT" sz="2400" dirty="0">
              <a:solidFill>
                <a:srgbClr val="008000"/>
              </a:solidFill>
              <a:effectLst>
                <a:outerShdw blurRad="38100" dist="38100" dir="2700000" algn="tl">
                  <a:srgbClr val="C0C0C0"/>
                </a:outerShdw>
              </a:effectLst>
            </a:endParaRPr>
          </a:p>
        </p:txBody>
      </p:sp>
      <p:sp>
        <p:nvSpPr>
          <p:cNvPr id="149507" name="Rectangle 3">
            <a:extLst>
              <a:ext uri="{FF2B5EF4-FFF2-40B4-BE49-F238E27FC236}">
                <a16:creationId xmlns:a16="http://schemas.microsoft.com/office/drawing/2014/main" id="{9116EC7C-FA21-50D6-9A8A-114EBED1D5B8}"/>
              </a:ext>
            </a:extLst>
          </p:cNvPr>
          <p:cNvSpPr>
            <a:spLocks noGrp="1" noChangeArrowheads="1"/>
          </p:cNvSpPr>
          <p:nvPr>
            <p:ph type="body" idx="1"/>
          </p:nvPr>
        </p:nvSpPr>
        <p:spPr>
          <a:xfrm>
            <a:off x="1905000" y="1447800"/>
            <a:ext cx="8534400" cy="5257800"/>
          </a:xfrm>
        </p:spPr>
        <p:txBody>
          <a:bodyPr>
            <a:normAutofit lnSpcReduction="10000"/>
          </a:bodyPr>
          <a:lstStyle/>
          <a:p>
            <a:pPr eaLnBrk="1" hangingPunct="1">
              <a:lnSpc>
                <a:spcPct val="80000"/>
              </a:lnSpc>
            </a:pPr>
            <a:r>
              <a:rPr lang="en-US" altLang="it-IT" sz="2000"/>
              <a:t>Le strategie di LNS appartengono alla famiglia delle VLNS e sono caratterizzate dal fatto che le soluzioni dell’intorno sono ottenute applicando una </a:t>
            </a:r>
            <a:r>
              <a:rPr lang="en-US" altLang="it-IT" sz="2000">
                <a:solidFill>
                  <a:srgbClr val="008000"/>
                </a:solidFill>
              </a:rPr>
              <a:t>mossa</a:t>
            </a:r>
            <a:r>
              <a:rPr lang="en-US" altLang="it-IT" sz="2000"/>
              <a:t> di </a:t>
            </a:r>
            <a:r>
              <a:rPr lang="en-US" altLang="it-IT" sz="2000">
                <a:solidFill>
                  <a:srgbClr val="CC0000"/>
                </a:solidFill>
              </a:rPr>
              <a:t>destroy</a:t>
            </a:r>
            <a:r>
              <a:rPr lang="en-US" altLang="it-IT" sz="2000"/>
              <a:t> e una di </a:t>
            </a:r>
            <a:r>
              <a:rPr lang="en-US" altLang="it-IT" sz="2000">
                <a:solidFill>
                  <a:srgbClr val="0066FF"/>
                </a:solidFill>
              </a:rPr>
              <a:t>repair</a:t>
            </a:r>
            <a:r>
              <a:rPr lang="en-US" altLang="it-IT" sz="2000"/>
              <a:t>.</a:t>
            </a:r>
          </a:p>
          <a:p>
            <a:pPr eaLnBrk="1" hangingPunct="1">
              <a:lnSpc>
                <a:spcPct val="80000"/>
              </a:lnSpc>
            </a:pPr>
            <a:endParaRPr lang="en-US" altLang="it-IT" sz="2000"/>
          </a:p>
          <a:p>
            <a:pPr eaLnBrk="1" hangingPunct="1">
              <a:lnSpc>
                <a:spcPct val="80000"/>
              </a:lnSpc>
            </a:pPr>
            <a:r>
              <a:rPr lang="en-US" altLang="it-IT" sz="2000">
                <a:solidFill>
                  <a:srgbClr val="CC0000"/>
                </a:solidFill>
              </a:rPr>
              <a:t>Destroy</a:t>
            </a:r>
            <a:r>
              <a:rPr lang="en-US" altLang="it-IT" sz="2000"/>
              <a:t> distrugge una parte della soluzione corrente, scelta secondo una procedura non deterministica in modo che la parte modificata vari ad ogni iterazione.</a:t>
            </a:r>
          </a:p>
          <a:p>
            <a:pPr eaLnBrk="1" hangingPunct="1">
              <a:lnSpc>
                <a:spcPct val="80000"/>
              </a:lnSpc>
            </a:pPr>
            <a:endParaRPr lang="en-US" altLang="it-IT" sz="2000"/>
          </a:p>
          <a:p>
            <a:pPr eaLnBrk="1" hangingPunct="1">
              <a:lnSpc>
                <a:spcPct val="80000"/>
              </a:lnSpc>
            </a:pPr>
            <a:r>
              <a:rPr lang="en-US" altLang="it-IT" sz="2000"/>
              <a:t>La procedura di </a:t>
            </a:r>
            <a:r>
              <a:rPr lang="en-US" altLang="it-IT" sz="2000">
                <a:solidFill>
                  <a:srgbClr val="0066FF"/>
                </a:solidFill>
              </a:rPr>
              <a:t>Repair</a:t>
            </a:r>
            <a:r>
              <a:rPr lang="en-US" altLang="it-IT" sz="2000"/>
              <a:t> deve assegnare valore alle variabili “cancellate” in modo da ripristinare l’ammissibilità (e possibilmente nel modo migliore rispetto alla funzione obiettivo).</a:t>
            </a:r>
          </a:p>
          <a:p>
            <a:pPr eaLnBrk="1" hangingPunct="1">
              <a:lnSpc>
                <a:spcPct val="80000"/>
              </a:lnSpc>
            </a:pPr>
            <a:endParaRPr lang="en-US" altLang="it-IT" sz="2000"/>
          </a:p>
          <a:p>
            <a:pPr eaLnBrk="1" hangingPunct="1">
              <a:lnSpc>
                <a:spcPct val="80000"/>
              </a:lnSpc>
            </a:pPr>
            <a:r>
              <a:rPr lang="en-US" altLang="it-IT" sz="2000"/>
              <a:t>L’intorno è implicitamente definito dall’insieme di tutte le soluzioni ottenibili applicando le procedure destroy &amp; repair.</a:t>
            </a:r>
          </a:p>
          <a:p>
            <a:pPr eaLnBrk="1" hangingPunct="1">
              <a:lnSpc>
                <a:spcPct val="80000"/>
              </a:lnSpc>
            </a:pPr>
            <a:endParaRPr lang="en-US" altLang="it-IT" sz="2000"/>
          </a:p>
          <a:p>
            <a:pPr eaLnBrk="1" hangingPunct="1">
              <a:lnSpc>
                <a:spcPct val="80000"/>
              </a:lnSpc>
            </a:pPr>
            <a:r>
              <a:rPr lang="en-US" altLang="it-IT" sz="2000"/>
              <a:t>Il tasso di distruzione (% delle variabili rimesso in discussione) caratterizza l’intorno che generalmente è esponenziale rispetto alle dimensioni dell’istanza. </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4C38B5FA-9056-57FF-36B5-7FDF8E8B6AFA}"/>
              </a:ext>
            </a:extLst>
          </p:cNvPr>
          <p:cNvSpPr>
            <a:spLocks noGrp="1" noChangeArrowheads="1"/>
          </p:cNvSpPr>
          <p:nvPr>
            <p:ph type="title"/>
          </p:nvPr>
        </p:nvSpPr>
        <p:spPr>
          <a:xfrm>
            <a:off x="1981200" y="152401"/>
            <a:ext cx="8229600" cy="563563"/>
          </a:xfrm>
        </p:spPr>
        <p:txBody>
          <a:bodyPr/>
          <a:lstStyle/>
          <a:p>
            <a:pPr eaLnBrk="1" hangingPunct="1">
              <a:defRPr/>
            </a:pPr>
            <a:r>
              <a:rPr lang="en-US" altLang="it-IT" sz="3200">
                <a:solidFill>
                  <a:srgbClr val="33CC33"/>
                </a:solidFill>
                <a:effectLst>
                  <a:outerShdw blurRad="38100" dist="38100" dir="2700000" algn="tl">
                    <a:srgbClr val="C0C0C0"/>
                  </a:outerShdw>
                </a:effectLst>
              </a:rPr>
              <a:t>Template di LNS</a:t>
            </a:r>
          </a:p>
        </p:txBody>
      </p:sp>
      <p:sp>
        <p:nvSpPr>
          <p:cNvPr id="244740" name="Text Box 4">
            <a:extLst>
              <a:ext uri="{FF2B5EF4-FFF2-40B4-BE49-F238E27FC236}">
                <a16:creationId xmlns:a16="http://schemas.microsoft.com/office/drawing/2014/main" id="{A7E6D44A-556C-1790-C611-28169772F8E3}"/>
              </a:ext>
            </a:extLst>
          </p:cNvPr>
          <p:cNvSpPr txBox="1">
            <a:spLocks noGrp="1" noChangeArrowheads="1"/>
          </p:cNvSpPr>
          <p:nvPr>
            <p:ph type="body" idx="1"/>
          </p:nvPr>
        </p:nvSpPr>
        <p:spPr>
          <a:xfrm>
            <a:off x="1828800" y="3352800"/>
            <a:ext cx="5029200" cy="3352800"/>
          </a:xfrm>
          <a:solidFill>
            <a:srgbClr val="CCFFCC"/>
          </a:solidFill>
          <a:ln w="38100">
            <a:solidFill>
              <a:srgbClr val="000080"/>
            </a:solidFill>
            <a:prstDash val="sysDot"/>
            <a:miter lim="800000"/>
            <a:headEnd/>
            <a:tailEnd/>
          </a:ln>
        </p:spPr>
        <p:txBody>
          <a:bodyPr>
            <a:normAutofit fontScale="92500" lnSpcReduction="10000"/>
          </a:bodyPr>
          <a:lstStyle/>
          <a:p>
            <a:pPr marL="0" indent="0" algn="ctr">
              <a:lnSpc>
                <a:spcPct val="80000"/>
              </a:lnSpc>
              <a:buNone/>
              <a:defRPr/>
            </a:pPr>
            <a:r>
              <a:rPr lang="en-US" altLang="it-IT" sz="2000" dirty="0">
                <a:effectLst>
                  <a:outerShdw blurRad="38100" dist="38100" dir="2700000" algn="tl">
                    <a:srgbClr val="FFFFFF"/>
                  </a:outerShdw>
                </a:effectLst>
              </a:rPr>
              <a:t>Procedure </a:t>
            </a:r>
            <a:r>
              <a:rPr lang="en-US" altLang="it-IT" sz="2000" dirty="0">
                <a:solidFill>
                  <a:srgbClr val="0066FF"/>
                </a:solidFill>
                <a:effectLst>
                  <a:outerShdw blurRad="38100" dist="38100" dir="2700000" algn="tl">
                    <a:srgbClr val="000000">
                      <a:alpha val="43137"/>
                    </a:srgbClr>
                  </a:outerShdw>
                </a:effectLst>
              </a:rPr>
              <a:t>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a:t>
            </a:r>
          </a:p>
          <a:p>
            <a:pPr eaLnBrk="1" hangingPunct="1">
              <a:lnSpc>
                <a:spcPct val="80000"/>
              </a:lnSpc>
              <a:defRPr/>
            </a:pPr>
            <a:r>
              <a:rPr lang="en-US" altLang="it-IT" sz="2000" dirty="0">
                <a:effectLst>
                  <a:outerShdw blurRad="38100" dist="38100" dir="2700000" algn="tl">
                    <a:srgbClr val="FFFFFF"/>
                  </a:outerShdw>
                </a:effectLst>
              </a:rPr>
              <a:t>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i="1" dirty="0">
                <a:effectLst>
                  <a:outerShdw blurRad="38100" dist="38100" dir="2700000" algn="tl">
                    <a:srgbClr val="FFFFFF"/>
                  </a:outerShdw>
                </a:effectLst>
              </a:rPr>
              <a:t>(</a:t>
            </a:r>
            <a:r>
              <a:rPr lang="en-US" altLang="it-IT" sz="1800" i="1" dirty="0" err="1">
                <a:effectLst>
                  <a:outerShdw blurRad="38100" dist="38100" dir="2700000" algn="tl">
                    <a:srgbClr val="FFFFFF"/>
                  </a:outerShdw>
                </a:effectLst>
              </a:rPr>
              <a:t>x</a:t>
            </a:r>
            <a:r>
              <a:rPr lang="en-US" altLang="it-IT" sz="1800" i="1"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87044" name="Text Box 5">
            <a:extLst>
              <a:ext uri="{FF2B5EF4-FFF2-40B4-BE49-F238E27FC236}">
                <a16:creationId xmlns:a16="http://schemas.microsoft.com/office/drawing/2014/main" id="{D1A9A2A2-D447-E800-7244-36B6623344C3}"/>
              </a:ext>
            </a:extLst>
          </p:cNvPr>
          <p:cNvSpPr txBox="1">
            <a:spLocks noChangeArrowheads="1"/>
          </p:cNvSpPr>
          <p:nvPr/>
        </p:nvSpPr>
        <p:spPr bwMode="auto">
          <a:xfrm>
            <a:off x="1524000" y="762001"/>
            <a:ext cx="8891588" cy="2308225"/>
          </a:xfrm>
          <a:prstGeom prst="rect">
            <a:avLst/>
          </a:prstGeom>
          <a:noFill/>
          <a:ln>
            <a:noFill/>
          </a:ln>
          <a:effec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it-IT" sz="1800" dirty="0"/>
              <a:t>La </a:t>
            </a:r>
            <a:r>
              <a:rPr lang="en-US" altLang="it-IT" sz="1800" dirty="0" err="1"/>
              <a:t>procedura</a:t>
            </a:r>
            <a:r>
              <a:rPr lang="en-US" altLang="it-IT" sz="1800" dirty="0"/>
              <a:t> </a:t>
            </a:r>
            <a:r>
              <a:rPr lang="en-US" altLang="it-IT" sz="1800" dirty="0" err="1"/>
              <a:t>mantiene</a:t>
            </a:r>
            <a:r>
              <a:rPr lang="en-US" altLang="it-IT" sz="1800" dirty="0"/>
              <a:t> 3 </a:t>
            </a:r>
            <a:r>
              <a:rPr lang="en-US" altLang="it-IT" sz="1800" dirty="0" err="1"/>
              <a:t>variabili</a:t>
            </a:r>
            <a:r>
              <a:rPr lang="en-US" altLang="it-IT" sz="1800" dirty="0"/>
              <a:t>, x*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trovata</a:t>
            </a:r>
            <a:r>
              <a:rPr lang="en-US" altLang="it-IT" sz="1800" dirty="0"/>
              <a:t> (</a:t>
            </a:r>
            <a:r>
              <a:rPr lang="en-US" altLang="it-IT" sz="1800" dirty="0" err="1"/>
              <a:t>ottimo</a:t>
            </a:r>
            <a:r>
              <a:rPr lang="en-US" altLang="it-IT" sz="1800" dirty="0"/>
              <a:t> </a:t>
            </a:r>
            <a:r>
              <a:rPr lang="en-US" altLang="it-IT" sz="1800" dirty="0" err="1"/>
              <a:t>candidato</a:t>
            </a:r>
            <a:r>
              <a:rPr lang="en-US" altLang="it-IT" sz="1800" dirty="0"/>
              <a:t>), </a:t>
            </a:r>
          </a:p>
          <a:p>
            <a:pPr eaLnBrk="1" hangingPunct="1">
              <a:spcBef>
                <a:spcPct val="0"/>
              </a:spcBef>
              <a:buFontTx/>
              <a:buNone/>
              <a:defRPr/>
            </a:pPr>
            <a:r>
              <a:rPr lang="en-US" altLang="it-IT" sz="1800" dirty="0"/>
              <a:t>x’ la </a:t>
            </a:r>
            <a:r>
              <a:rPr lang="en-US" altLang="it-IT" sz="1800" dirty="0" err="1"/>
              <a:t>nuova</a:t>
            </a:r>
            <a:r>
              <a:rPr lang="en-US" altLang="it-IT" sz="1800" dirty="0"/>
              <a:t> </a:t>
            </a:r>
            <a:r>
              <a:rPr lang="en-US" altLang="it-IT" sz="1800" dirty="0" err="1"/>
              <a:t>soluzione</a:t>
            </a:r>
            <a:r>
              <a:rPr lang="en-US" altLang="it-IT" sz="1800" dirty="0"/>
              <a:t> </a:t>
            </a:r>
            <a:r>
              <a:rPr lang="en-US" altLang="it-IT" sz="1800" dirty="0" err="1"/>
              <a:t>tentativo</a:t>
            </a:r>
            <a:r>
              <a:rPr lang="en-US" altLang="it-IT" sz="1800" dirty="0"/>
              <a:t>, e </a:t>
            </a:r>
            <a:r>
              <a:rPr lang="en-US" altLang="it-IT" sz="1800" dirty="0" err="1"/>
              <a:t>x</a:t>
            </a:r>
            <a:r>
              <a:rPr lang="en-US" altLang="it-IT" sz="1800" baseline="30000" dirty="0" err="1"/>
              <a:t>k</a:t>
            </a:r>
            <a:r>
              <a:rPr lang="en-US" altLang="it-IT" sz="1800" dirty="0"/>
              <a:t> la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all’iterazione</a:t>
            </a:r>
            <a:r>
              <a:rPr lang="en-US" altLang="it-IT" sz="1800" dirty="0"/>
              <a:t> k.</a:t>
            </a:r>
          </a:p>
          <a:p>
            <a:pPr eaLnBrk="1" hangingPunct="1">
              <a:spcBef>
                <a:spcPct val="0"/>
              </a:spcBef>
              <a:buFontTx/>
              <a:buNone/>
              <a:defRPr/>
            </a:pPr>
            <a:r>
              <a:rPr lang="en-US" altLang="it-IT" sz="1800" i="1" dirty="0" err="1">
                <a:effectLst>
                  <a:outerShdw blurRad="38100" dist="38100" dir="2700000" algn="tl">
                    <a:srgbClr val="000000">
                      <a:alpha val="43137"/>
                    </a:srgbClr>
                  </a:outerShdw>
                </a:effectLst>
              </a:rPr>
              <a:t>dest</a:t>
            </a:r>
            <a:r>
              <a:rPr lang="en-US" altLang="it-IT" sz="1800" dirty="0"/>
              <a:t>(.) e </a:t>
            </a:r>
            <a:r>
              <a:rPr lang="en-US" altLang="it-IT" sz="1800" i="1" dirty="0">
                <a:effectLst>
                  <a:outerShdw blurRad="38100" dist="38100" dir="2700000" algn="tl">
                    <a:srgbClr val="000000">
                      <a:alpha val="43137"/>
                    </a:srgbClr>
                  </a:outerShdw>
                </a:effectLst>
              </a:rPr>
              <a:t>rep</a:t>
            </a:r>
            <a:r>
              <a:rPr lang="en-US" altLang="it-IT" sz="1800" dirty="0"/>
              <a:t>(.) </a:t>
            </a:r>
            <a:r>
              <a:rPr lang="en-US" altLang="it-IT" sz="1800" dirty="0" err="1"/>
              <a:t>sono</a:t>
            </a:r>
            <a:r>
              <a:rPr lang="en-US" altLang="it-IT" sz="1800" dirty="0"/>
              <a:t> </a:t>
            </a:r>
            <a:r>
              <a:rPr lang="en-US" altLang="it-IT" sz="1800" dirty="0" err="1"/>
              <a:t>gli</a:t>
            </a:r>
            <a:r>
              <a:rPr lang="en-US" altLang="it-IT" sz="1800" dirty="0"/>
              <a:t> </a:t>
            </a:r>
            <a:r>
              <a:rPr lang="en-US" altLang="it-IT" sz="1800" dirty="0" err="1"/>
              <a:t>operatori</a:t>
            </a:r>
            <a:r>
              <a:rPr lang="en-US" altLang="it-IT" sz="1800" dirty="0"/>
              <a:t> di destroy e repair.</a:t>
            </a:r>
          </a:p>
          <a:p>
            <a:pPr eaLnBrk="1" hangingPunct="1">
              <a:spcBef>
                <a:spcPct val="0"/>
              </a:spcBef>
              <a:buFontTx/>
              <a:buNone/>
              <a:defRPr/>
            </a:pPr>
            <a:r>
              <a:rPr lang="en-US" altLang="it-IT" sz="1800" dirty="0"/>
              <a:t>La </a:t>
            </a:r>
            <a:r>
              <a:rPr lang="en-US" altLang="it-IT" sz="1800" dirty="0" err="1"/>
              <a:t>funzione</a:t>
            </a:r>
            <a:r>
              <a:rPr lang="en-US" altLang="it-IT" sz="1800" dirty="0"/>
              <a:t> </a:t>
            </a:r>
            <a:r>
              <a:rPr lang="en-US" altLang="it-IT" sz="1800" i="1" dirty="0">
                <a:effectLst>
                  <a:outerShdw blurRad="38100" dist="38100" dir="2700000" algn="tl">
                    <a:srgbClr val="000000">
                      <a:alpha val="43137"/>
                    </a:srgbClr>
                  </a:outerShdw>
                </a:effectLst>
              </a:rPr>
              <a:t>accept</a:t>
            </a:r>
            <a:r>
              <a:rPr lang="en-US" altLang="it-IT" sz="1800" dirty="0">
                <a:effectLst>
                  <a:outerShdw blurRad="38100" dist="38100" dir="2700000" algn="tl">
                    <a:srgbClr val="000000">
                      <a:alpha val="43137"/>
                    </a:srgbClr>
                  </a:outerShdw>
                </a:effectLst>
              </a:rPr>
              <a:t> </a:t>
            </a:r>
            <a:r>
              <a:rPr lang="en-US" altLang="it-IT" sz="1800" dirty="0" err="1"/>
              <a:t>può</a:t>
            </a:r>
            <a:r>
              <a:rPr lang="en-US" altLang="it-IT" sz="1800" dirty="0"/>
              <a:t> </a:t>
            </a:r>
            <a:r>
              <a:rPr lang="en-US" altLang="it-IT" sz="1800" dirty="0" err="1"/>
              <a:t>essere</a:t>
            </a:r>
            <a:r>
              <a:rPr lang="en-US" altLang="it-IT" sz="1800" dirty="0"/>
              <a:t> </a:t>
            </a:r>
            <a:r>
              <a:rPr lang="en-US" altLang="it-IT" sz="1800" dirty="0" err="1"/>
              <a:t>implementata</a:t>
            </a:r>
            <a:r>
              <a:rPr lang="en-US" altLang="it-IT" sz="1800" dirty="0"/>
              <a:t> in </a:t>
            </a:r>
            <a:r>
              <a:rPr lang="en-US" altLang="it-IT" sz="1800" dirty="0" err="1"/>
              <a:t>vari</a:t>
            </a:r>
            <a:r>
              <a:rPr lang="en-US" altLang="it-IT" sz="1800" dirty="0"/>
              <a:t> </a:t>
            </a:r>
            <a:r>
              <a:rPr lang="en-US" altLang="it-IT" sz="1800" dirty="0" err="1"/>
              <a:t>modi</a:t>
            </a:r>
            <a:r>
              <a:rPr lang="en-US" altLang="it-IT" sz="1800" dirty="0"/>
              <a:t>, </a:t>
            </a:r>
            <a:r>
              <a:rPr lang="en-US" altLang="it-IT" sz="1800" dirty="0" err="1"/>
              <a:t>il</a:t>
            </a:r>
            <a:r>
              <a:rPr lang="en-US" altLang="it-IT" sz="1800" dirty="0"/>
              <a:t> + </a:t>
            </a:r>
            <a:r>
              <a:rPr lang="en-US" altLang="it-IT" sz="1800" dirty="0" err="1"/>
              <a:t>semplice</a:t>
            </a:r>
            <a:r>
              <a:rPr lang="en-US" altLang="it-IT" sz="1800" dirty="0"/>
              <a:t> secondo </a:t>
            </a:r>
            <a:r>
              <a:rPr lang="en-US" altLang="it-IT" sz="1800" dirty="0" err="1"/>
              <a:t>il</a:t>
            </a:r>
            <a:endParaRPr lang="en-US" altLang="it-IT" sz="1800" dirty="0"/>
          </a:p>
          <a:p>
            <a:pPr eaLnBrk="1" hangingPunct="1">
              <a:spcBef>
                <a:spcPct val="0"/>
              </a:spcBef>
              <a:buFontTx/>
              <a:buNone/>
              <a:defRPr/>
            </a:pPr>
            <a:r>
              <a:rPr lang="en-US" altLang="it-IT" sz="1800" dirty="0" err="1"/>
              <a:t>criterio</a:t>
            </a:r>
            <a:r>
              <a:rPr lang="en-US" altLang="it-IT" sz="1800" dirty="0"/>
              <a:t> di improvement </a:t>
            </a:r>
            <a:r>
              <a:rPr lang="en-US" altLang="it-IT" sz="1800" dirty="0" err="1"/>
              <a:t>rispetto</a:t>
            </a:r>
            <a:r>
              <a:rPr lang="en-US" altLang="it-IT" sz="1800" dirty="0"/>
              <a:t> </a:t>
            </a:r>
            <a:r>
              <a:rPr lang="en-US" altLang="it-IT" sz="1800" dirty="0" err="1"/>
              <a:t>alla</a:t>
            </a:r>
            <a:r>
              <a:rPr lang="en-US" altLang="it-IT" sz="1800" dirty="0"/>
              <a:t> </a:t>
            </a:r>
            <a:r>
              <a:rPr lang="en-US" altLang="it-IT" sz="1800" dirty="0" err="1"/>
              <a:t>soluzione</a:t>
            </a:r>
            <a:r>
              <a:rPr lang="en-US" altLang="it-IT" sz="1800" dirty="0"/>
              <a:t> </a:t>
            </a:r>
            <a:r>
              <a:rPr lang="en-US" altLang="it-IT" sz="1800" dirty="0" err="1"/>
              <a:t>corrente</a:t>
            </a:r>
            <a:r>
              <a:rPr lang="en-US" altLang="it-IT" sz="1800" dirty="0"/>
              <a:t> (</a:t>
            </a:r>
            <a:r>
              <a:rPr lang="en-US" altLang="it-IT" sz="1800" dirty="0" err="1"/>
              <a:t>accetto</a:t>
            </a:r>
            <a:r>
              <a:rPr lang="en-US" altLang="it-IT" sz="1800" dirty="0"/>
              <a:t> solo se </a:t>
            </a:r>
            <a:r>
              <a:rPr lang="en-US" altLang="it-IT" sz="1800" dirty="0" err="1"/>
              <a:t>miglioro</a:t>
            </a:r>
            <a:r>
              <a:rPr lang="en-US" altLang="it-IT" sz="1800" dirty="0"/>
              <a:t>).</a:t>
            </a:r>
          </a:p>
          <a:p>
            <a:pPr eaLnBrk="1" hangingPunct="1">
              <a:spcBef>
                <a:spcPct val="0"/>
              </a:spcBef>
              <a:buFontTx/>
              <a:buNone/>
              <a:defRPr/>
            </a:pPr>
            <a:r>
              <a:rPr lang="en-US" altLang="it-IT" sz="1800" dirty="0"/>
              <a:t>LNS non </a:t>
            </a:r>
            <a:r>
              <a:rPr lang="en-US" altLang="it-IT" sz="1800" dirty="0" err="1"/>
              <a:t>esplora</a:t>
            </a:r>
            <a:r>
              <a:rPr lang="en-US" altLang="it-IT" sz="1800" dirty="0"/>
              <a:t> </a:t>
            </a:r>
            <a:r>
              <a:rPr lang="en-US" altLang="it-IT" sz="1800" dirty="0" err="1"/>
              <a:t>l’intorno</a:t>
            </a:r>
            <a:r>
              <a:rPr lang="en-US" altLang="it-IT" sz="1800" dirty="0"/>
              <a:t> ma </a:t>
            </a:r>
            <a:r>
              <a:rPr lang="en-US" altLang="it-IT" sz="1800" dirty="0">
                <a:solidFill>
                  <a:srgbClr val="0066FF"/>
                </a:solidFill>
                <a:effectLst>
                  <a:outerShdw blurRad="38100" dist="38100" dir="2700000" algn="tl">
                    <a:srgbClr val="000000">
                      <a:alpha val="43137"/>
                    </a:srgbClr>
                  </a:outerShdw>
                </a:effectLst>
              </a:rPr>
              <a:t>lo </a:t>
            </a:r>
            <a:r>
              <a:rPr lang="en-US" altLang="it-IT" sz="1800" dirty="0" err="1">
                <a:solidFill>
                  <a:srgbClr val="0066FF"/>
                </a:solidFill>
                <a:effectLst>
                  <a:outerShdw blurRad="38100" dist="38100" dir="2700000" algn="tl">
                    <a:srgbClr val="000000">
                      <a:alpha val="43137"/>
                    </a:srgbClr>
                  </a:outerShdw>
                </a:effectLst>
              </a:rPr>
              <a:t>campiona</a:t>
            </a:r>
            <a:r>
              <a:rPr lang="en-US" altLang="it-IT" sz="1800" dirty="0"/>
              <a:t>, come </a:t>
            </a:r>
            <a:r>
              <a:rPr lang="en-US" altLang="it-IT" sz="1800" dirty="0" err="1"/>
              <a:t>nel</a:t>
            </a:r>
            <a:r>
              <a:rPr lang="en-US" altLang="it-IT" sz="1800" dirty="0"/>
              <a:t> Simulated Annealing (SA). </a:t>
            </a:r>
          </a:p>
          <a:p>
            <a:pPr eaLnBrk="1" hangingPunct="1">
              <a:spcBef>
                <a:spcPct val="0"/>
              </a:spcBef>
              <a:buFontTx/>
              <a:buNone/>
              <a:defRPr/>
            </a:pPr>
            <a:r>
              <a:rPr lang="en-US" altLang="it-IT" sz="1800" dirty="0"/>
              <a:t>Per </a:t>
            </a:r>
            <a:r>
              <a:rPr lang="en-US" altLang="it-IT" sz="1800" dirty="0" err="1"/>
              <a:t>questo</a:t>
            </a:r>
            <a:r>
              <a:rPr lang="en-US" altLang="it-IT" sz="1800" dirty="0"/>
              <a:t> a volte </a:t>
            </a:r>
            <a:r>
              <a:rPr lang="en-US" altLang="it-IT" sz="1800" dirty="0" err="1"/>
              <a:t>si</a:t>
            </a:r>
            <a:r>
              <a:rPr lang="en-US" altLang="it-IT" sz="1800" dirty="0"/>
              <a:t> </a:t>
            </a:r>
            <a:r>
              <a:rPr lang="en-US" altLang="it-IT" sz="1800" dirty="0" err="1"/>
              <a:t>utilizza</a:t>
            </a:r>
            <a:r>
              <a:rPr lang="en-US" altLang="it-IT" sz="1800" dirty="0"/>
              <a:t> come </a:t>
            </a:r>
            <a:r>
              <a:rPr lang="en-US" altLang="it-IT" sz="1800" dirty="0" err="1"/>
              <a:t>criterio</a:t>
            </a:r>
            <a:r>
              <a:rPr lang="en-US" altLang="it-IT" sz="1800" dirty="0"/>
              <a:t> di </a:t>
            </a:r>
            <a:r>
              <a:rPr lang="en-US" altLang="it-IT" sz="1800" dirty="0" err="1"/>
              <a:t>accettazione</a:t>
            </a:r>
            <a:r>
              <a:rPr lang="en-US" altLang="it-IT" sz="1800" dirty="0"/>
              <a:t> un </a:t>
            </a:r>
            <a:r>
              <a:rPr lang="en-US" altLang="it-IT" sz="1800" dirty="0" err="1"/>
              <a:t>criterio</a:t>
            </a:r>
            <a:r>
              <a:rPr lang="en-US" altLang="it-IT" sz="1800" dirty="0"/>
              <a:t> </a:t>
            </a:r>
            <a:r>
              <a:rPr lang="en-US" altLang="it-IT" sz="1800" dirty="0" err="1"/>
              <a:t>probabilistico</a:t>
            </a:r>
            <a:r>
              <a:rPr lang="en-US" altLang="it-IT" sz="1800" dirty="0"/>
              <a:t> </a:t>
            </a:r>
          </a:p>
          <a:p>
            <a:pPr eaLnBrk="1" hangingPunct="1">
              <a:spcBef>
                <a:spcPct val="0"/>
              </a:spcBef>
              <a:buFontTx/>
              <a:buNone/>
              <a:defRPr/>
            </a:pPr>
            <a:r>
              <a:rPr lang="en-US" altLang="it-IT" sz="1800" dirty="0"/>
              <a:t>in </a:t>
            </a:r>
            <a:r>
              <a:rPr lang="en-US" altLang="it-IT" sz="1800" dirty="0" err="1"/>
              <a:t>funzione</a:t>
            </a:r>
            <a:r>
              <a:rPr lang="en-US" altLang="it-IT" sz="1800" dirty="0"/>
              <a:t> del </a:t>
            </a:r>
            <a:r>
              <a:rPr lang="en-US" altLang="it-IT" sz="1800" dirty="0" err="1"/>
              <a:t>deterioramento</a:t>
            </a:r>
            <a:r>
              <a:rPr lang="en-US" altLang="it-IT" sz="1800" dirty="0"/>
              <a:t> </a:t>
            </a:r>
            <a:r>
              <a:rPr lang="en-US" altLang="it-IT" sz="1800" dirty="0" err="1"/>
              <a:t>della</a:t>
            </a:r>
            <a:r>
              <a:rPr lang="en-US" altLang="it-IT" sz="1800" dirty="0"/>
              <a:t> </a:t>
            </a:r>
            <a:r>
              <a:rPr lang="en-US" altLang="it-IT" sz="1800" dirty="0" err="1"/>
              <a:t>funzione</a:t>
            </a:r>
            <a:r>
              <a:rPr lang="en-US" altLang="it-IT" sz="1800" dirty="0"/>
              <a:t> </a:t>
            </a:r>
            <a:r>
              <a:rPr lang="en-US" altLang="it-IT" sz="1800" dirty="0" err="1"/>
              <a:t>obiettivo</a:t>
            </a:r>
            <a:r>
              <a:rPr lang="en-US" altLang="it-IT" sz="1800" dirty="0"/>
              <a:t>, come </a:t>
            </a:r>
            <a:r>
              <a:rPr lang="en-US" altLang="it-IT" sz="1800" dirty="0" err="1"/>
              <a:t>avviene</a:t>
            </a:r>
            <a:r>
              <a:rPr lang="en-US" altLang="it-IT" sz="1800" dirty="0"/>
              <a:t> in SA.</a:t>
            </a:r>
          </a:p>
        </p:txBody>
      </p:sp>
      <p:sp>
        <p:nvSpPr>
          <p:cNvPr id="244742" name="Text Box 6">
            <a:extLst>
              <a:ext uri="{FF2B5EF4-FFF2-40B4-BE49-F238E27FC236}">
                <a16:creationId xmlns:a16="http://schemas.microsoft.com/office/drawing/2014/main" id="{32908DA4-2978-A718-AB90-EC3CD8CC453E}"/>
              </a:ext>
            </a:extLst>
          </p:cNvPr>
          <p:cNvSpPr txBox="1">
            <a:spLocks noChangeArrowheads="1"/>
          </p:cNvSpPr>
          <p:nvPr/>
        </p:nvSpPr>
        <p:spPr bwMode="auto">
          <a:xfrm>
            <a:off x="7375526" y="3236913"/>
            <a:ext cx="3002425" cy="3416320"/>
          </a:xfrm>
          <a:prstGeom prst="rect">
            <a:avLst/>
          </a:prstGeom>
          <a:solidFill>
            <a:srgbClr val="FFFF99"/>
          </a:solidFill>
          <a:ln>
            <a:noFill/>
          </a:ln>
          <a:effectLst/>
        </p:spPr>
        <p:txBody>
          <a:bodyPr wrap="none">
            <a:spAutoFit/>
          </a:bodyPr>
          <a:lstStyle/>
          <a:p>
            <a:pPr eaLnBrk="1" hangingPunct="1">
              <a:defRPr/>
            </a:pPr>
            <a:r>
              <a:rPr lang="en-US" altLang="it-IT" dirty="0" err="1">
                <a:solidFill>
                  <a:srgbClr val="008000"/>
                </a:solidFill>
                <a:effectLst>
                  <a:outerShdw blurRad="38100" dist="38100" dir="2700000" algn="tl">
                    <a:srgbClr val="000000"/>
                  </a:outerShdw>
                </a:effectLst>
              </a:rPr>
              <a:t>Criterio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accettazione</a:t>
            </a:r>
            <a:r>
              <a:rPr lang="en-US" altLang="it-IT" dirty="0">
                <a:solidFill>
                  <a:srgbClr val="008000"/>
                </a:solidFill>
                <a:effectLst>
                  <a:outerShdw blurRad="38100" dist="38100" dir="2700000" algn="tl">
                    <a:srgbClr val="000000"/>
                  </a:outerShdw>
                </a:effectLst>
              </a:rPr>
              <a:t> SA</a:t>
            </a:r>
          </a:p>
          <a:p>
            <a:pPr eaLnBrk="1" hangingPunct="1">
              <a:defRPr/>
            </a:pPr>
            <a:r>
              <a:rPr lang="en-US" altLang="it-IT" dirty="0">
                <a:solidFill>
                  <a:srgbClr val="008000"/>
                </a:solidFill>
                <a:effectLst>
                  <a:outerShdw blurRad="38100" dist="38100" dir="2700000" algn="tl">
                    <a:srgbClr val="000000"/>
                  </a:outerShdw>
                </a:effectLst>
              </a:rPr>
              <a:t>in </a:t>
            </a:r>
            <a:r>
              <a:rPr lang="en-US" altLang="it-IT" dirty="0" err="1">
                <a:solidFill>
                  <a:srgbClr val="008000"/>
                </a:solidFill>
                <a:effectLst>
                  <a:outerShdw blurRad="38100" dist="38100" dir="2700000" algn="tl">
                    <a:srgbClr val="000000"/>
                  </a:outerShdw>
                </a:effectLst>
              </a:rPr>
              <a:t>caso</a:t>
            </a:r>
            <a:r>
              <a:rPr lang="en-US" altLang="it-IT" dirty="0">
                <a:solidFill>
                  <a:srgbClr val="008000"/>
                </a:solidFill>
                <a:effectLst>
                  <a:outerShdw blurRad="38100" dist="38100" dir="2700000" algn="tl">
                    <a:srgbClr val="000000"/>
                  </a:outerShdw>
                </a:effectLst>
              </a:rPr>
              <a:t> di </a:t>
            </a:r>
            <a:r>
              <a:rPr lang="en-US" altLang="it-IT" dirty="0" err="1">
                <a:solidFill>
                  <a:srgbClr val="008000"/>
                </a:solidFill>
                <a:effectLst>
                  <a:outerShdw blurRad="38100" dist="38100" dir="2700000" algn="tl">
                    <a:srgbClr val="000000"/>
                  </a:outerShdw>
                </a:effectLst>
              </a:rPr>
              <a:t>peggioramento</a:t>
            </a:r>
            <a:endParaRPr lang="en-US" altLang="it-IT" dirty="0">
              <a:solidFill>
                <a:srgbClr val="008000"/>
              </a:solidFill>
              <a:effectLst>
                <a:outerShdw blurRad="38100" dist="38100" dir="2700000" algn="tl">
                  <a:srgbClr val="000000"/>
                </a:outerShdw>
              </a:effectLst>
            </a:endParaRPr>
          </a:p>
          <a:p>
            <a:pPr eaLnBrk="1" hangingPunct="1">
              <a:defRPr/>
            </a:pPr>
            <a:r>
              <a:rPr lang="en-US" altLang="it-IT" dirty="0"/>
              <a:t>(d = c(x’)-</a:t>
            </a:r>
            <a:r>
              <a:rPr lang="en-US" altLang="it-IT" dirty="0">
                <a:effectLst>
                  <a:outerShdw blurRad="38100" dist="38100" dir="2700000" algn="tl">
                    <a:srgbClr val="FFFFFF"/>
                  </a:outerShdw>
                </a:effectLst>
              </a:rPr>
              <a:t>c(</a:t>
            </a:r>
            <a:r>
              <a:rPr lang="en-US" altLang="it-IT" dirty="0" err="1">
                <a:effectLst>
                  <a:outerShdw blurRad="38100" dist="38100" dir="2700000" algn="tl">
                    <a:srgbClr val="FFFFFF"/>
                  </a:outerShdw>
                </a:effectLst>
              </a:rPr>
              <a:t>x</a:t>
            </a:r>
            <a:r>
              <a:rPr lang="en-US" altLang="it-IT" baseline="30000" dirty="0" err="1">
                <a:effectLst>
                  <a:outerShdw blurRad="38100" dist="38100" dir="2700000" algn="tl">
                    <a:srgbClr val="FFFFFF"/>
                  </a:outerShdw>
                </a:effectLst>
              </a:rPr>
              <a:t>k</a:t>
            </a:r>
            <a:r>
              <a:rPr lang="en-US" altLang="it-IT" dirty="0">
                <a:effectLst>
                  <a:outerShdw blurRad="38100" dist="38100" dir="2700000" algn="tl">
                    <a:srgbClr val="FFFFFF"/>
                  </a:outerShdw>
                </a:effectLst>
              </a:rPr>
              <a:t>) &gt; 0</a:t>
            </a:r>
            <a:r>
              <a:rPr lang="en-US" altLang="it-IT" dirty="0"/>
              <a:t> ) </a:t>
            </a:r>
          </a:p>
          <a:p>
            <a:pPr eaLnBrk="1" hangingPunct="1">
              <a:defRPr/>
            </a:pPr>
            <a:r>
              <a:rPr lang="en-US" altLang="it-IT" dirty="0"/>
              <a:t>la </a:t>
            </a:r>
            <a:r>
              <a:rPr lang="en-US" altLang="it-IT" dirty="0" err="1"/>
              <a:t>nuova</a:t>
            </a:r>
            <a:r>
              <a:rPr lang="en-US" altLang="it-IT" dirty="0"/>
              <a:t> </a:t>
            </a:r>
            <a:r>
              <a:rPr lang="en-US" altLang="it-IT" dirty="0" err="1"/>
              <a:t>soluzione</a:t>
            </a:r>
            <a:r>
              <a:rPr lang="en-US" altLang="it-IT" dirty="0"/>
              <a:t> x’ </a:t>
            </a:r>
          </a:p>
          <a:p>
            <a:pPr eaLnBrk="1" hangingPunct="1">
              <a:defRPr/>
            </a:pPr>
            <a:r>
              <a:rPr lang="en-US" altLang="it-IT" dirty="0" err="1"/>
              <a:t>si</a:t>
            </a:r>
            <a:r>
              <a:rPr lang="en-US" altLang="it-IT" dirty="0"/>
              <a:t> </a:t>
            </a:r>
            <a:r>
              <a:rPr lang="en-US" altLang="it-IT" dirty="0" err="1"/>
              <a:t>accetta</a:t>
            </a:r>
            <a:r>
              <a:rPr lang="en-US" altLang="it-IT" dirty="0"/>
              <a:t> con </a:t>
            </a:r>
            <a:r>
              <a:rPr lang="en-US" altLang="it-IT" dirty="0" err="1"/>
              <a:t>probabilità</a:t>
            </a:r>
            <a:r>
              <a:rPr lang="en-US" altLang="it-IT" dirty="0"/>
              <a:t> </a:t>
            </a:r>
          </a:p>
          <a:p>
            <a:pPr eaLnBrk="1" hangingPunct="1">
              <a:defRPr/>
            </a:pPr>
            <a:r>
              <a:rPr lang="en-US" altLang="it-IT" dirty="0"/>
              <a:t>e</a:t>
            </a:r>
            <a:r>
              <a:rPr lang="en-US" altLang="it-IT" baseline="30000" dirty="0"/>
              <a:t>-d/T(k)  </a:t>
            </a:r>
            <a:r>
              <a:rPr lang="en-US" altLang="it-IT" dirty="0" err="1"/>
              <a:t>che</a:t>
            </a:r>
            <a:r>
              <a:rPr lang="en-US" altLang="it-IT" dirty="0"/>
              <a:t> </a:t>
            </a:r>
            <a:r>
              <a:rPr lang="en-US" altLang="it-IT" dirty="0" err="1"/>
              <a:t>dipende</a:t>
            </a:r>
            <a:r>
              <a:rPr lang="en-US" altLang="it-IT" dirty="0"/>
              <a:t> dal </a:t>
            </a:r>
          </a:p>
          <a:p>
            <a:pPr eaLnBrk="1" hangingPunct="1">
              <a:defRPr/>
            </a:pPr>
            <a:r>
              <a:rPr lang="en-US" altLang="it-IT" dirty="0" err="1"/>
              <a:t>parametro</a:t>
            </a:r>
            <a:r>
              <a:rPr lang="en-US" altLang="it-IT" dirty="0"/>
              <a:t> T(k). </a:t>
            </a:r>
          </a:p>
          <a:p>
            <a:pPr eaLnBrk="1" hangingPunct="1">
              <a:defRPr/>
            </a:pPr>
            <a:r>
              <a:rPr lang="en-US" altLang="it-IT" dirty="0" err="1"/>
              <a:t>Questo</a:t>
            </a:r>
            <a:r>
              <a:rPr lang="en-US" altLang="it-IT" dirty="0"/>
              <a:t> è </a:t>
            </a:r>
            <a:r>
              <a:rPr lang="en-US" altLang="it-IT" dirty="0" err="1"/>
              <a:t>inizialmente</a:t>
            </a:r>
            <a:r>
              <a:rPr lang="en-US" altLang="it-IT" dirty="0"/>
              <a:t> alto e </a:t>
            </a:r>
          </a:p>
          <a:p>
            <a:pPr eaLnBrk="1" hangingPunct="1">
              <a:defRPr/>
            </a:pPr>
            <a:r>
              <a:rPr lang="en-US" altLang="it-IT" dirty="0" err="1"/>
              <a:t>decresce</a:t>
            </a:r>
            <a:r>
              <a:rPr lang="en-US" altLang="it-IT" dirty="0"/>
              <a:t> </a:t>
            </a:r>
            <a:r>
              <a:rPr lang="en-US" altLang="it-IT" dirty="0" err="1"/>
              <a:t>all’aumentare</a:t>
            </a:r>
            <a:r>
              <a:rPr lang="en-US" altLang="it-IT" dirty="0"/>
              <a:t> di k,</a:t>
            </a:r>
          </a:p>
          <a:p>
            <a:pPr eaLnBrk="1" hangingPunct="1">
              <a:defRPr/>
            </a:pPr>
            <a:r>
              <a:rPr lang="en-US" altLang="it-IT" dirty="0"/>
              <a:t>in modo da </a:t>
            </a:r>
            <a:r>
              <a:rPr lang="en-US" altLang="it-IT" dirty="0" err="1"/>
              <a:t>essere</a:t>
            </a:r>
            <a:r>
              <a:rPr lang="en-US" altLang="it-IT" dirty="0"/>
              <a:t> + </a:t>
            </a:r>
          </a:p>
          <a:p>
            <a:pPr eaLnBrk="1" hangingPunct="1">
              <a:defRPr/>
            </a:pPr>
            <a:r>
              <a:rPr lang="en-US" altLang="it-IT" dirty="0" err="1"/>
              <a:t>conservativi</a:t>
            </a:r>
            <a:r>
              <a:rPr lang="en-US" altLang="it-IT" dirty="0"/>
              <a:t> verso la fine </a:t>
            </a:r>
            <a:r>
              <a:rPr lang="en-US" altLang="it-IT" dirty="0" err="1"/>
              <a:t>della</a:t>
            </a:r>
            <a:endParaRPr lang="en-US" altLang="it-IT" dirty="0"/>
          </a:p>
          <a:p>
            <a:pPr eaLnBrk="1" hangingPunct="1">
              <a:defRPr/>
            </a:pPr>
            <a:r>
              <a:rPr lang="en-US" altLang="it-IT" dirty="0" err="1"/>
              <a:t>ricerca</a:t>
            </a:r>
            <a:r>
              <a:rPr lang="en-US" altLang="it-IT" dirty="0"/>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B15A65A8-C4DC-8D46-462A-0DD87FE38EBE}"/>
              </a:ext>
            </a:extLst>
          </p:cNvPr>
          <p:cNvSpPr>
            <a:spLocks noGrp="1" noChangeArrowheads="1"/>
          </p:cNvSpPr>
          <p:nvPr>
            <p:ph type="title"/>
          </p:nvPr>
        </p:nvSpPr>
        <p:spPr>
          <a:xfrm>
            <a:off x="1905000" y="152401"/>
            <a:ext cx="8229600" cy="715963"/>
          </a:xfrm>
        </p:spPr>
        <p:txBody>
          <a:bodyPr/>
          <a:lstStyle/>
          <a:p>
            <a:pPr eaLnBrk="1" hangingPunct="1">
              <a:defRPr/>
            </a:pPr>
            <a:r>
              <a:rPr lang="en-US" altLang="it-IT" sz="3600">
                <a:solidFill>
                  <a:srgbClr val="CC0000"/>
                </a:solidFill>
                <a:effectLst>
                  <a:outerShdw blurRad="38100" dist="38100" dir="2700000" algn="tl">
                    <a:srgbClr val="C0C0C0"/>
                  </a:outerShdw>
                </a:effectLst>
              </a:rPr>
              <a:t>Operatore destroy</a:t>
            </a:r>
          </a:p>
        </p:txBody>
      </p:sp>
      <p:sp>
        <p:nvSpPr>
          <p:cNvPr id="153603" name="Rectangle 3">
            <a:extLst>
              <a:ext uri="{FF2B5EF4-FFF2-40B4-BE49-F238E27FC236}">
                <a16:creationId xmlns:a16="http://schemas.microsoft.com/office/drawing/2014/main" id="{47DC7C13-52EF-B390-CBA0-250C1F5009C3}"/>
              </a:ext>
            </a:extLst>
          </p:cNvPr>
          <p:cNvSpPr>
            <a:spLocks noGrp="1" noChangeArrowheads="1"/>
          </p:cNvSpPr>
          <p:nvPr>
            <p:ph type="body" idx="1"/>
          </p:nvPr>
        </p:nvSpPr>
        <p:spPr>
          <a:xfrm>
            <a:off x="1557338" y="1143000"/>
            <a:ext cx="8686800" cy="4800600"/>
          </a:xfrm>
        </p:spPr>
        <p:txBody>
          <a:bodyPr>
            <a:normAutofit lnSpcReduction="10000"/>
          </a:bodyPr>
          <a:lstStyle/>
          <a:p>
            <a:pPr algn="just" eaLnBrk="1" hangingPunct="1">
              <a:lnSpc>
                <a:spcPct val="80000"/>
              </a:lnSpc>
              <a:buFontTx/>
              <a:buNone/>
            </a:pPr>
            <a:r>
              <a:rPr lang="en-US" altLang="it-IT" sz="2200"/>
              <a:t>E’ caratterizzato dal tasso di distruzione, che può essere: </a:t>
            </a:r>
          </a:p>
          <a:p>
            <a:pPr algn="just" eaLnBrk="1" hangingPunct="1">
              <a:lnSpc>
                <a:spcPct val="80000"/>
              </a:lnSpc>
            </a:pPr>
            <a:endParaRPr lang="en-US" altLang="it-IT" sz="2200"/>
          </a:p>
          <a:p>
            <a:pPr algn="just" eaLnBrk="1" hangingPunct="1">
              <a:lnSpc>
                <a:spcPct val="80000"/>
              </a:lnSpc>
            </a:pPr>
            <a:r>
              <a:rPr lang="en-US" altLang="it-IT" sz="2200"/>
              <a:t>Basso: la procedura LNS può avere difficoltà nell’esplorare ampie zone della regione ammissibile e restare </a:t>
            </a:r>
            <a:r>
              <a:rPr lang="en-US" altLang="it-IT" sz="2200">
                <a:solidFill>
                  <a:srgbClr val="FF0000"/>
                </a:solidFill>
              </a:rPr>
              <a:t>confinata </a:t>
            </a:r>
            <a:r>
              <a:rPr lang="en-US" altLang="it-IT" sz="2200"/>
              <a:t>in un’area ristretta, determinata dal punto di partenza della ricerca.</a:t>
            </a:r>
          </a:p>
          <a:p>
            <a:pPr algn="just" eaLnBrk="1" hangingPunct="1">
              <a:lnSpc>
                <a:spcPct val="80000"/>
              </a:lnSpc>
            </a:pPr>
            <a:endParaRPr lang="en-US" altLang="it-IT" sz="2200"/>
          </a:p>
          <a:p>
            <a:pPr algn="just" eaLnBrk="1" hangingPunct="1">
              <a:lnSpc>
                <a:spcPct val="80000"/>
              </a:lnSpc>
            </a:pPr>
            <a:r>
              <a:rPr lang="en-US" altLang="it-IT" sz="2200"/>
              <a:t>Alto: se eccessivo, il metodo LNS degrada verso una “</a:t>
            </a:r>
            <a:r>
              <a:rPr lang="en-US" altLang="it-IT" sz="2200">
                <a:solidFill>
                  <a:srgbClr val="FF0000"/>
                </a:solidFill>
              </a:rPr>
              <a:t>riottimizzazione ripetuta</a:t>
            </a:r>
            <a:r>
              <a:rPr lang="en-US" altLang="it-IT" sz="2200"/>
              <a:t>” che generalmente ha basse prestazioni. Infatti se larga parte della soluzione corrente viene modificata, viene a mancare una relazione stretta fra le soluzioni visitate lungo la ricerca, e le caratteristiche favorevoli della soluzione iniziale possono venire subito perse.</a:t>
            </a:r>
          </a:p>
          <a:p>
            <a:pPr algn="just" eaLnBrk="1" hangingPunct="1">
              <a:lnSpc>
                <a:spcPct val="80000"/>
              </a:lnSpc>
            </a:pPr>
            <a:endParaRPr lang="en-US" altLang="it-IT" sz="2200"/>
          </a:p>
          <a:p>
            <a:pPr algn="just" eaLnBrk="1" hangingPunct="1">
              <a:lnSpc>
                <a:spcPct val="80000"/>
              </a:lnSpc>
            </a:pPr>
            <a:r>
              <a:rPr lang="en-US" altLang="it-IT" sz="2200"/>
              <a:t>Con target dinamico: la parte di soluzione da distruggere deve essere modificata per garantire la </a:t>
            </a:r>
            <a:r>
              <a:rPr lang="en-US" altLang="it-IT" sz="2200">
                <a:solidFill>
                  <a:srgbClr val="FF0000"/>
                </a:solidFill>
              </a:rPr>
              <a:t>raggiungibilità</a:t>
            </a:r>
            <a:r>
              <a:rPr lang="en-US" altLang="it-IT" sz="2200"/>
              <a:t> (connessione del grafo di Neighbouhood) del metodo di ricerca.</a:t>
            </a:r>
          </a:p>
          <a:p>
            <a:pPr eaLnBrk="1" hangingPunct="1">
              <a:lnSpc>
                <a:spcPct val="80000"/>
              </a:lnSpc>
            </a:pPr>
            <a:endParaRPr lang="en-US" altLang="it-IT"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48834" name="Rectangle 2">
            <a:extLst>
              <a:ext uri="{FF2B5EF4-FFF2-40B4-BE49-F238E27FC236}">
                <a16:creationId xmlns:a16="http://schemas.microsoft.com/office/drawing/2014/main" id="{4656D02A-E429-6412-AD72-0EAD53F867F5}"/>
              </a:ext>
            </a:extLst>
          </p:cNvPr>
          <p:cNvSpPr>
            <a:spLocks noGrp="1" noChangeArrowheads="1"/>
          </p:cNvSpPr>
          <p:nvPr>
            <p:ph type="title"/>
          </p:nvPr>
        </p:nvSpPr>
        <p:spPr>
          <a:xfrm>
            <a:off x="1981200" y="152401"/>
            <a:ext cx="8229600" cy="715963"/>
          </a:xfrm>
        </p:spPr>
        <p:txBody>
          <a:bodyPr/>
          <a:lstStyle/>
          <a:p>
            <a:pPr eaLnBrk="1" hangingPunct="1">
              <a:defRPr/>
            </a:pPr>
            <a:r>
              <a:rPr lang="en-US" altLang="it-IT" sz="3600">
                <a:solidFill>
                  <a:srgbClr val="0066FF"/>
                </a:solidFill>
                <a:effectLst>
                  <a:outerShdw blurRad="38100" dist="38100" dir="2700000" algn="tl">
                    <a:srgbClr val="C0C0C0"/>
                  </a:outerShdw>
                </a:effectLst>
              </a:rPr>
              <a:t>Operatore repair</a:t>
            </a:r>
          </a:p>
        </p:txBody>
      </p:sp>
      <p:sp>
        <p:nvSpPr>
          <p:cNvPr id="155651" name="Rectangle 3">
            <a:extLst>
              <a:ext uri="{FF2B5EF4-FFF2-40B4-BE49-F238E27FC236}">
                <a16:creationId xmlns:a16="http://schemas.microsoft.com/office/drawing/2014/main" id="{9D2FD9B8-DD4C-441B-5233-02650E017BE9}"/>
              </a:ext>
            </a:extLst>
          </p:cNvPr>
          <p:cNvSpPr>
            <a:spLocks noGrp="1" noChangeArrowheads="1"/>
          </p:cNvSpPr>
          <p:nvPr>
            <p:ph type="body" idx="1"/>
          </p:nvPr>
        </p:nvSpPr>
        <p:spPr>
          <a:xfrm>
            <a:off x="1600200" y="868364"/>
            <a:ext cx="8991600" cy="5913437"/>
          </a:xfrm>
        </p:spPr>
        <p:txBody>
          <a:bodyPr>
            <a:normAutofit lnSpcReduction="10000"/>
          </a:bodyPr>
          <a:lstStyle/>
          <a:p>
            <a:pPr eaLnBrk="1" hangingPunct="1">
              <a:lnSpc>
                <a:spcPct val="80000"/>
              </a:lnSpc>
              <a:buFontTx/>
              <a:buNone/>
            </a:pPr>
            <a:r>
              <a:rPr lang="en-US" altLang="it-IT" sz="1800"/>
              <a:t>Corrisponde a risolvere un sottoproblema del problema originale, avendo fissato alcune variabili (la parte di soluzione non distrutta)</a:t>
            </a:r>
          </a:p>
          <a:p>
            <a:pPr eaLnBrk="1" hangingPunct="1">
              <a:lnSpc>
                <a:spcPct val="80000"/>
              </a:lnSpc>
              <a:buFontTx/>
              <a:buNone/>
            </a:pPr>
            <a:r>
              <a:rPr lang="en-US" altLang="it-IT" sz="1800"/>
              <a:t>Analogamente, può essere visto come un operatore che ripristina l’ammissibilità della soluzione parziale prodotta dall’operatore destroy.</a:t>
            </a:r>
          </a:p>
          <a:p>
            <a:pPr eaLnBrk="1" hangingPunct="1">
              <a:lnSpc>
                <a:spcPct val="80000"/>
              </a:lnSpc>
              <a:buFontTx/>
              <a:buNone/>
            </a:pPr>
            <a:endParaRPr lang="en-US" altLang="it-IT" sz="1800"/>
          </a:p>
          <a:p>
            <a:pPr eaLnBrk="1" hangingPunct="1">
              <a:lnSpc>
                <a:spcPct val="80000"/>
              </a:lnSpc>
              <a:buFontTx/>
              <a:buNone/>
            </a:pPr>
            <a:r>
              <a:rPr lang="en-US" altLang="it-IT" sz="1800"/>
              <a:t>L’ operatore  repair può essere implementato con ampia libertà di scelta:</a:t>
            </a:r>
          </a:p>
          <a:p>
            <a:pPr eaLnBrk="1" hangingPunct="1">
              <a:lnSpc>
                <a:spcPct val="80000"/>
              </a:lnSpc>
              <a:buFontTx/>
              <a:buNone/>
            </a:pPr>
            <a:r>
              <a:rPr lang="en-US" altLang="it-IT" sz="1800"/>
              <a:t> </a:t>
            </a:r>
          </a:p>
          <a:p>
            <a:pPr eaLnBrk="1" hangingPunct="1">
              <a:lnSpc>
                <a:spcPct val="80000"/>
              </a:lnSpc>
              <a:buFontTx/>
              <a:buNone/>
            </a:pPr>
            <a:r>
              <a:rPr lang="en-US" altLang="it-IT" sz="1800"/>
              <a:t>sia secondo un criterio </a:t>
            </a:r>
            <a:r>
              <a:rPr lang="en-US" altLang="it-IT" sz="1800">
                <a:solidFill>
                  <a:srgbClr val="008000"/>
                </a:solidFill>
              </a:rPr>
              <a:t>esatto</a:t>
            </a:r>
            <a:r>
              <a:rPr lang="en-US" altLang="it-IT" sz="1800"/>
              <a:t> che </a:t>
            </a:r>
            <a:r>
              <a:rPr lang="en-US" altLang="it-IT" sz="1800">
                <a:solidFill>
                  <a:srgbClr val="FF9900"/>
                </a:solidFill>
              </a:rPr>
              <a:t>euristico</a:t>
            </a:r>
            <a:r>
              <a:rPr lang="en-US" altLang="it-IT" sz="1800"/>
              <a:t>, o secondo una procedura “</a:t>
            </a:r>
            <a:r>
              <a:rPr lang="en-US" altLang="it-IT" sz="1800">
                <a:solidFill>
                  <a:srgbClr val="FF33CC"/>
                </a:solidFill>
              </a:rPr>
              <a:t>hand made</a:t>
            </a:r>
            <a:r>
              <a:rPr lang="en-US" altLang="it-IT" sz="1800"/>
              <a:t>” tagliata per il problema specifico.</a:t>
            </a:r>
          </a:p>
          <a:p>
            <a:pPr eaLnBrk="1" hangingPunct="1">
              <a:lnSpc>
                <a:spcPct val="80000"/>
              </a:lnSpc>
              <a:buFontTx/>
              <a:buNone/>
            </a:pPr>
            <a:endParaRPr lang="en-US" altLang="it-IT" sz="1800"/>
          </a:p>
          <a:p>
            <a:pPr eaLnBrk="1" hangingPunct="1">
              <a:lnSpc>
                <a:spcPct val="80000"/>
              </a:lnSpc>
              <a:buFontTx/>
              <a:buNone/>
            </a:pPr>
            <a:r>
              <a:rPr lang="en-US" altLang="it-IT" sz="1800"/>
              <a:t>Criterio </a:t>
            </a:r>
            <a:r>
              <a:rPr lang="en-US" altLang="it-IT" sz="1800">
                <a:solidFill>
                  <a:srgbClr val="008000"/>
                </a:solidFill>
              </a:rPr>
              <a:t>esatto</a:t>
            </a:r>
            <a:r>
              <a:rPr lang="en-US" altLang="it-IT" sz="1800"/>
              <a:t>:</a:t>
            </a:r>
          </a:p>
          <a:p>
            <a:pPr eaLnBrk="1" hangingPunct="1">
              <a:lnSpc>
                <a:spcPct val="80000"/>
              </a:lnSpc>
              <a:buFontTx/>
              <a:buNone/>
            </a:pPr>
            <a:r>
              <a:rPr lang="en-US" altLang="it-IT" sz="1800"/>
              <a:t>	si invoca un generico </a:t>
            </a:r>
            <a:r>
              <a:rPr lang="en-US" altLang="it-IT" sz="1800">
                <a:solidFill>
                  <a:srgbClr val="FF33CC"/>
                </a:solidFill>
              </a:rPr>
              <a:t>MILP solver</a:t>
            </a:r>
            <a:r>
              <a:rPr lang="en-US" altLang="it-IT" sz="1800"/>
              <a:t> oppure un </a:t>
            </a:r>
            <a:r>
              <a:rPr lang="en-US" altLang="it-IT" sz="1800">
                <a:solidFill>
                  <a:srgbClr val="FF33CC"/>
                </a:solidFill>
              </a:rPr>
              <a:t>solutore CLP(FD)</a:t>
            </a:r>
            <a:r>
              <a:rPr lang="en-US" altLang="it-IT" sz="1800"/>
              <a:t> a seconda che la parte di soluzione da ricostituire sia descrivibile attraverso un modello matematico MILP o un modello a vincoli logici (</a:t>
            </a:r>
            <a:r>
              <a:rPr lang="en-US" altLang="it-IT" sz="1800" i="1"/>
              <a:t>constrained logic programming a dominio finito</a:t>
            </a:r>
            <a:r>
              <a:rPr lang="en-US" altLang="it-IT" sz="1800"/>
              <a:t>).</a:t>
            </a:r>
          </a:p>
          <a:p>
            <a:pPr eaLnBrk="1" hangingPunct="1">
              <a:lnSpc>
                <a:spcPct val="80000"/>
              </a:lnSpc>
              <a:buFontTx/>
              <a:buNone/>
            </a:pPr>
            <a:endParaRPr lang="en-US" altLang="it-IT" sz="1800"/>
          </a:p>
          <a:p>
            <a:pPr eaLnBrk="1" hangingPunct="1">
              <a:lnSpc>
                <a:spcPct val="80000"/>
              </a:lnSpc>
              <a:buFontTx/>
              <a:buNone/>
            </a:pPr>
            <a:r>
              <a:rPr lang="en-US" altLang="it-IT" sz="1800"/>
              <a:t>Il metodo esatto (modello MILP) porta a soluzioni di migliore qualità </a:t>
            </a:r>
            <a:r>
              <a:rPr lang="en-US" altLang="it-IT" sz="1800">
                <a:sym typeface="Wingdings" panose="05000000000000000000" pitchFamily="2" charset="2"/>
              </a:rPr>
              <a:t> </a:t>
            </a:r>
            <a:r>
              <a:rPr lang="en-US" altLang="it-IT" sz="1800"/>
              <a:t>ma è generalmente</a:t>
            </a:r>
          </a:p>
          <a:p>
            <a:pPr eaLnBrk="1" hangingPunct="1">
              <a:lnSpc>
                <a:spcPct val="80000"/>
              </a:lnSpc>
              <a:buFontTx/>
              <a:buNone/>
            </a:pPr>
            <a:r>
              <a:rPr lang="en-US" altLang="it-IT" sz="1800"/>
              <a:t>		</a:t>
            </a:r>
            <a:r>
              <a:rPr lang="en-US" altLang="it-IT" sz="1800">
                <a:solidFill>
                  <a:srgbClr val="FF0000"/>
                </a:solidFill>
              </a:rPr>
              <a:t>time consuming </a:t>
            </a:r>
            <a:r>
              <a:rPr lang="en-US" altLang="it-IT" sz="1800">
                <a:sym typeface="Wingdings" panose="05000000000000000000" pitchFamily="2" charset="2"/>
              </a:rPr>
              <a:t> </a:t>
            </a:r>
          </a:p>
          <a:p>
            <a:pPr eaLnBrk="1" hangingPunct="1">
              <a:lnSpc>
                <a:spcPct val="80000"/>
              </a:lnSpc>
              <a:buFontTx/>
              <a:buNone/>
            </a:pPr>
            <a:r>
              <a:rPr lang="en-US" altLang="it-IT" sz="1800"/>
              <a:t>		sconsigliato dal punto di vista della </a:t>
            </a:r>
            <a:r>
              <a:rPr lang="en-US" altLang="it-IT" sz="1800">
                <a:solidFill>
                  <a:srgbClr val="FF0000"/>
                </a:solidFill>
              </a:rPr>
              <a:t>diversificazione</a:t>
            </a:r>
            <a:r>
              <a:rPr lang="en-US" altLang="it-IT" sz="1800"/>
              <a:t> </a:t>
            </a:r>
            <a:r>
              <a:rPr lang="en-US" altLang="it-IT" sz="1800">
                <a:sym typeface="Wingdings" panose="05000000000000000000" pitchFamily="2" charset="2"/>
              </a:rPr>
              <a:t></a:t>
            </a:r>
            <a:endParaRPr lang="en-US" altLang="it-IT" sz="1800"/>
          </a:p>
          <a:p>
            <a:pPr eaLnBrk="1" hangingPunct="1">
              <a:lnSpc>
                <a:spcPct val="80000"/>
              </a:lnSpc>
              <a:buFontTx/>
              <a:buNone/>
            </a:pPr>
            <a:r>
              <a:rPr lang="en-US" altLang="it-IT" sz="1800"/>
              <a:t>	Infatti lo stesso output (soluzione ricostruita) potrebbe corrispondere a numerosi input diversi (soluzioni parzialmente decostruite), e sarebbe molto difficile sfuggire al bacino di attrazione dell’ottimo locale corrente a meno di distruggere gran parte della soluzione.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0882" name="Rectangle 2">
            <a:extLst>
              <a:ext uri="{FF2B5EF4-FFF2-40B4-BE49-F238E27FC236}">
                <a16:creationId xmlns:a16="http://schemas.microsoft.com/office/drawing/2014/main" id="{BA8E6A6A-04AD-831F-2A28-E90604417567}"/>
              </a:ext>
            </a:extLst>
          </p:cNvPr>
          <p:cNvSpPr>
            <a:spLocks noGrp="1" noChangeArrowheads="1"/>
          </p:cNvSpPr>
          <p:nvPr>
            <p:ph type="title"/>
          </p:nvPr>
        </p:nvSpPr>
        <p:spPr>
          <a:xfrm>
            <a:off x="1676400" y="152400"/>
            <a:ext cx="8534400" cy="1219200"/>
          </a:xfrm>
        </p:spPr>
        <p:txBody>
          <a:bodyPr/>
          <a:lstStyle/>
          <a:p>
            <a:pPr eaLnBrk="1" hangingPunct="1">
              <a:defRPr/>
            </a:pPr>
            <a:r>
              <a:rPr lang="en-US" altLang="it-IT" sz="2400" dirty="0" err="1">
                <a:solidFill>
                  <a:srgbClr val="0066FF"/>
                </a:solidFill>
                <a:effectLst>
                  <a:outerShdw blurRad="38100" dist="38100" dir="2700000" algn="tl">
                    <a:srgbClr val="C0C0C0"/>
                  </a:outerShdw>
                </a:effectLst>
              </a:rPr>
              <a:t>Perchè</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limitarsi</a:t>
            </a:r>
            <a:r>
              <a:rPr lang="en-US" altLang="it-IT" sz="2400" dirty="0">
                <a:solidFill>
                  <a:srgbClr val="0066FF"/>
                </a:solidFill>
                <a:effectLst>
                  <a:outerShdw blurRad="38100" dist="38100" dir="2700000" algn="tl">
                    <a:srgbClr val="C0C0C0"/>
                  </a:outerShdw>
                </a:effectLst>
              </a:rPr>
              <a:t> a </a:t>
            </a:r>
            <a:r>
              <a:rPr lang="en-US" altLang="it-IT" sz="2400" dirty="0" err="1">
                <a:solidFill>
                  <a:srgbClr val="0066FF"/>
                </a:solidFill>
                <a:effectLst>
                  <a:outerShdw blurRad="38100" dist="38100" dir="2700000" algn="tl">
                    <a:srgbClr val="C0C0C0"/>
                  </a:outerShdw>
                </a:effectLst>
              </a:rPr>
              <a:t>un’unica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scelta</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nel</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caso</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r>
              <a:rPr lang="en-US" altLang="it-IT" sz="2400" dirty="0">
                <a:solidFill>
                  <a:srgbClr val="0066FF"/>
                </a:solidFill>
                <a:effectLst>
                  <a:outerShdw blurRad="38100" dist="38100" dir="2700000" algn="tl">
                    <a:srgbClr val="C0C0C0"/>
                  </a:outerShdw>
                </a:effectLst>
              </a:rPr>
              <a:t> destroy e repair? </a:t>
            </a:r>
            <a:br>
              <a:rPr lang="en-US" altLang="it-IT" sz="2400" dirty="0">
                <a:solidFill>
                  <a:srgbClr val="0066FF"/>
                </a:solidFill>
                <a:effectLst>
                  <a:outerShdw blurRad="38100" dist="38100" dir="2700000" algn="tl">
                    <a:srgbClr val="C0C0C0"/>
                  </a:outerShdw>
                </a:effectLst>
              </a:rPr>
            </a:br>
            <a:r>
              <a:rPr lang="en-US" altLang="it-IT" sz="2400" dirty="0">
                <a:solidFill>
                  <a:srgbClr val="0066FF"/>
                </a:solidFill>
                <a:effectLst>
                  <a:outerShdw blurRad="38100" dist="38100" dir="2700000" algn="tl">
                    <a:srgbClr val="C0C0C0"/>
                  </a:outerShdw>
                </a:effectLst>
              </a:rPr>
              <a:t>Adaptive Large Neighborhood Search</a:t>
            </a:r>
          </a:p>
        </p:txBody>
      </p:sp>
      <p:sp>
        <p:nvSpPr>
          <p:cNvPr id="70659" name="Rectangle 3">
            <a:extLst>
              <a:ext uri="{FF2B5EF4-FFF2-40B4-BE49-F238E27FC236}">
                <a16:creationId xmlns:a16="http://schemas.microsoft.com/office/drawing/2014/main" id="{BB3E9969-1860-1668-7E4F-A13B5F008784}"/>
              </a:ext>
            </a:extLst>
          </p:cNvPr>
          <p:cNvSpPr>
            <a:spLocks noGrp="1" noChangeArrowheads="1"/>
          </p:cNvSpPr>
          <p:nvPr>
            <p:ph type="body" idx="1"/>
          </p:nvPr>
        </p:nvSpPr>
        <p:spPr>
          <a:xfrm>
            <a:off x="1828800" y="1447800"/>
            <a:ext cx="8686800" cy="5029200"/>
          </a:xfrm>
        </p:spPr>
        <p:txBody>
          <a:bodyPr>
            <a:normAutofit lnSpcReduction="10000"/>
          </a:bodyPr>
          <a:lstStyle/>
          <a:p>
            <a:pPr eaLnBrk="1" hangingPunct="1">
              <a:lnSpc>
                <a:spcPct val="80000"/>
              </a:lnSpc>
              <a:buFontTx/>
              <a:buNone/>
              <a:defRPr/>
            </a:pPr>
            <a:r>
              <a:rPr lang="en-US" altLang="it-IT" sz="1800" dirty="0"/>
              <a:t>ALNS </a:t>
            </a:r>
            <a:r>
              <a:rPr lang="en-US" altLang="it-IT" sz="1800" dirty="0" err="1"/>
              <a:t>nasce</a:t>
            </a:r>
            <a:r>
              <a:rPr lang="en-US" altLang="it-IT" sz="1800" dirty="0"/>
              <a:t> </a:t>
            </a:r>
            <a:r>
              <a:rPr lang="en-US" altLang="it-IT" sz="1800" dirty="0" err="1"/>
              <a:t>dall’idea</a:t>
            </a:r>
            <a:r>
              <a:rPr lang="en-US" altLang="it-IT" sz="1800" dirty="0"/>
              <a:t> di </a:t>
            </a:r>
            <a:r>
              <a:rPr lang="en-US" altLang="it-IT" sz="1800" dirty="0" err="1"/>
              <a:t>trarre</a:t>
            </a:r>
            <a:r>
              <a:rPr lang="en-US" altLang="it-IT" sz="1800" dirty="0"/>
              <a:t> </a:t>
            </a:r>
            <a:r>
              <a:rPr lang="en-US" altLang="it-IT" sz="1800" dirty="0" err="1"/>
              <a:t>vantaggio</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dall’uso</a:t>
            </a:r>
            <a:r>
              <a:rPr lang="en-US" altLang="it-IT" sz="1800" dirty="0">
                <a:solidFill>
                  <a:srgbClr val="FF0000"/>
                </a:solidFill>
                <a:effectLst>
                  <a:outerShdw blurRad="38100" dist="38100" dir="2700000" algn="tl">
                    <a:srgbClr val="000000">
                      <a:alpha val="43137"/>
                    </a:srgbClr>
                  </a:outerShdw>
                </a:effectLst>
              </a:rPr>
              <a:t> di </a:t>
            </a:r>
            <a:r>
              <a:rPr lang="en-US" altLang="it-IT" sz="1800" dirty="0" err="1">
                <a:solidFill>
                  <a:srgbClr val="FF0000"/>
                </a:solidFill>
                <a:effectLst>
                  <a:outerShdw blurRad="38100" dist="38100" dir="2700000" algn="tl">
                    <a:srgbClr val="000000">
                      <a:alpha val="43137"/>
                    </a:srgbClr>
                  </a:outerShdw>
                </a:effectLst>
              </a:rPr>
              <a:t>più</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operatori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alternativi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sia</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destroy</a:t>
            </a:r>
            <a:r>
              <a:rPr lang="en-US" altLang="it-IT" sz="1800" dirty="0">
                <a:effectLst>
                  <a:outerShdw blurRad="38100" dist="38100" dir="2700000" algn="tl">
                    <a:srgbClr val="000000">
                      <a:alpha val="43137"/>
                    </a:srgbClr>
                  </a:outerShdw>
                </a:effectLst>
              </a:rPr>
              <a:t> </a:t>
            </a:r>
            <a:r>
              <a:rPr lang="en-US" altLang="it-IT" sz="1800" dirty="0" err="1"/>
              <a:t>che</a:t>
            </a:r>
            <a:r>
              <a:rPr lang="en-US" altLang="it-IT" sz="1800" dirty="0"/>
              <a:t> per </a:t>
            </a:r>
            <a:r>
              <a:rPr lang="en-US" altLang="it-IT" sz="1800" dirty="0" err="1"/>
              <a:t>il</a:t>
            </a:r>
            <a:r>
              <a:rPr lang="en-US" altLang="it-IT" sz="1800" dirty="0"/>
              <a:t> </a:t>
            </a:r>
            <a:r>
              <a:rPr lang="en-US" altLang="it-IT" sz="1800" dirty="0">
                <a:solidFill>
                  <a:srgbClr val="FF0000"/>
                </a:solidFill>
                <a:effectLst>
                  <a:outerShdw blurRad="38100" dist="38100" dir="2700000" algn="tl">
                    <a:srgbClr val="000000">
                      <a:alpha val="43137"/>
                    </a:srgbClr>
                  </a:outerShdw>
                </a:effectLst>
              </a:rPr>
              <a:t>repair</a:t>
            </a:r>
            <a:r>
              <a:rPr lang="en-US" altLang="it-IT" sz="1800" dirty="0"/>
              <a:t>. </a:t>
            </a:r>
          </a:p>
          <a:p>
            <a:pPr eaLnBrk="1" hangingPunct="1">
              <a:lnSpc>
                <a:spcPct val="80000"/>
              </a:lnSpc>
              <a:buFontTx/>
              <a:buNone/>
              <a:defRPr/>
            </a:pPr>
            <a:r>
              <a:rPr lang="en-US" altLang="it-IT" sz="1800" dirty="0" err="1"/>
              <a:t>Molti</a:t>
            </a:r>
            <a:r>
              <a:rPr lang="en-US" altLang="it-IT" sz="1800" dirty="0"/>
              <a:t> </a:t>
            </a:r>
            <a:r>
              <a:rPr lang="en-US" altLang="it-IT" sz="1800" dirty="0" err="1"/>
              <a:t>problemi</a:t>
            </a:r>
            <a:r>
              <a:rPr lang="en-US" altLang="it-IT" sz="1800" dirty="0"/>
              <a:t> </a:t>
            </a:r>
            <a:r>
              <a:rPr lang="en-US" altLang="it-IT" sz="1800" dirty="0" err="1"/>
              <a:t>complessi</a:t>
            </a:r>
            <a:r>
              <a:rPr lang="en-US" altLang="it-IT" sz="1800" dirty="0"/>
              <a:t> </a:t>
            </a:r>
            <a:r>
              <a:rPr lang="en-US" altLang="it-IT" sz="1800" dirty="0" err="1"/>
              <a:t>infatti</a:t>
            </a:r>
            <a:r>
              <a:rPr lang="en-US" altLang="it-IT" sz="1800" dirty="0"/>
              <a:t> </a:t>
            </a:r>
            <a:r>
              <a:rPr lang="en-US" altLang="it-IT" sz="1800" dirty="0" err="1"/>
              <a:t>prevedono</a:t>
            </a:r>
            <a:r>
              <a:rPr lang="en-US" altLang="it-IT" sz="1800" dirty="0"/>
              <a:t> di </a:t>
            </a:r>
            <a:r>
              <a:rPr lang="en-US" altLang="it-IT" sz="1800" dirty="0" err="1"/>
              <a:t>prendere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decisioni</a:t>
            </a:r>
            <a:r>
              <a:rPr lang="en-US" altLang="it-IT" sz="1800" dirty="0">
                <a:solidFill>
                  <a:srgbClr val="FF0000"/>
                </a:solidFill>
                <a:effectLst>
                  <a:outerShdw blurRad="38100" dist="38100" dir="2700000" algn="tl">
                    <a:srgbClr val="000000">
                      <a:alpha val="43137"/>
                    </a:srgbClr>
                  </a:outerShdw>
                </a:effectLst>
              </a:rPr>
              <a:t> </a:t>
            </a:r>
            <a:r>
              <a:rPr lang="en-US" altLang="it-IT" sz="1800" dirty="0"/>
              <a:t>a </a:t>
            </a:r>
            <a:r>
              <a:rPr lang="en-US" altLang="it-IT" sz="1800" dirty="0" err="1">
                <a:solidFill>
                  <a:srgbClr val="FF0000"/>
                </a:solidFill>
                <a:effectLst>
                  <a:outerShdw blurRad="38100" dist="38100" dir="2700000" algn="tl">
                    <a:srgbClr val="000000">
                      <a:alpha val="43137"/>
                    </a:srgbClr>
                  </a:outerShdw>
                </a:effectLst>
              </a:rPr>
              <a:t>vari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livelli</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t>che</a:t>
            </a:r>
            <a:r>
              <a:rPr lang="en-US" altLang="it-IT" sz="1800" dirty="0"/>
              <a:t> </a:t>
            </a:r>
            <a:r>
              <a:rPr lang="en-US" altLang="it-IT" sz="1800" dirty="0">
                <a:solidFill>
                  <a:srgbClr val="FF0000"/>
                </a:solidFill>
                <a:effectLst>
                  <a:outerShdw blurRad="38100" dist="38100" dir="2700000" algn="tl">
                    <a:srgbClr val="000000">
                      <a:alpha val="43137"/>
                    </a:srgbClr>
                  </a:outerShdw>
                </a:effectLst>
              </a:rPr>
              <a:t>non</a:t>
            </a:r>
            <a:r>
              <a:rPr lang="en-US" altLang="it-IT" sz="1800" dirty="0">
                <a:effectLst>
                  <a:outerShdw blurRad="38100" dist="38100" dir="2700000" algn="tl">
                    <a:srgbClr val="000000">
                      <a:alpha val="43137"/>
                    </a:srgbClr>
                  </a:outerShdw>
                </a:effectLst>
              </a:rPr>
              <a:t> </a:t>
            </a:r>
            <a:r>
              <a:rPr lang="en-US" altLang="it-IT" sz="1800" dirty="0" err="1"/>
              <a:t>necessariamente</a:t>
            </a:r>
            <a:r>
              <a:rPr lang="en-US" altLang="it-IT" sz="1800" dirty="0"/>
              <a:t> </a:t>
            </a:r>
            <a:r>
              <a:rPr lang="en-US" altLang="it-IT" sz="1800" dirty="0" err="1"/>
              <a:t>sono</a:t>
            </a:r>
            <a:r>
              <a:rPr lang="en-US" altLang="it-IT" sz="1800" dirty="0"/>
              <a:t> in </a:t>
            </a:r>
            <a:r>
              <a:rPr lang="en-US" altLang="it-IT" sz="1800" dirty="0" err="1"/>
              <a:t>relazione</a:t>
            </a:r>
            <a:r>
              <a:rPr lang="en-US" altLang="it-IT" sz="1800" dirty="0"/>
              <a:t> </a:t>
            </a:r>
            <a:r>
              <a:rPr lang="en-US" altLang="it-IT" sz="1800" dirty="0" err="1">
                <a:solidFill>
                  <a:srgbClr val="FF0000"/>
                </a:solidFill>
                <a:effectLst>
                  <a:outerShdw blurRad="38100" dist="38100" dir="2700000" algn="tl">
                    <a:srgbClr val="000000">
                      <a:alpha val="43137"/>
                    </a:srgbClr>
                  </a:outerShdw>
                </a:effectLst>
              </a:rPr>
              <a:t>gerarchica</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Esempio</a:t>
            </a:r>
            <a:r>
              <a:rPr lang="en-US" altLang="it-IT" sz="1800" dirty="0"/>
              <a:t>, </a:t>
            </a:r>
          </a:p>
          <a:p>
            <a:pPr eaLnBrk="1" hangingPunct="1">
              <a:lnSpc>
                <a:spcPct val="80000"/>
              </a:lnSpc>
              <a:buFontTx/>
              <a:buNone/>
              <a:defRPr/>
            </a:pPr>
            <a:r>
              <a:rPr lang="en-US" altLang="it-IT" sz="1800" dirty="0"/>
              <a:t>	</a:t>
            </a:r>
            <a:r>
              <a:rPr lang="en-US" altLang="it-IT" sz="1800" dirty="0" err="1"/>
              <a:t>definizione</a:t>
            </a:r>
            <a:r>
              <a:rPr lang="en-US" altLang="it-IT" sz="1800" dirty="0"/>
              <a:t> del </a:t>
            </a:r>
            <a:r>
              <a:rPr lang="en-US" altLang="it-IT" sz="1800" i="1" dirty="0"/>
              <a:t>master plan </a:t>
            </a:r>
            <a:r>
              <a:rPr lang="en-US" altLang="it-IT" sz="1800" dirty="0"/>
              <a:t>per le </a:t>
            </a:r>
            <a:r>
              <a:rPr lang="en-US" altLang="it-IT" sz="1800" dirty="0" err="1"/>
              <a:t>infermiere</a:t>
            </a:r>
            <a:r>
              <a:rPr lang="en-US" altLang="it-IT" sz="1800" dirty="0"/>
              <a:t> del </a:t>
            </a:r>
            <a:r>
              <a:rPr lang="en-US" altLang="it-IT" sz="1800" dirty="0" err="1"/>
              <a:t>servizio</a:t>
            </a:r>
            <a:r>
              <a:rPr lang="en-US" altLang="it-IT" sz="1800" dirty="0"/>
              <a:t> di home care.</a:t>
            </a:r>
          </a:p>
          <a:p>
            <a:pPr eaLnBrk="1" hangingPunct="1">
              <a:lnSpc>
                <a:spcPct val="80000"/>
              </a:lnSpc>
              <a:buFontTx/>
              <a:buNone/>
              <a:defRPr/>
            </a:pPr>
            <a:r>
              <a:rPr lang="en-US" altLang="it-IT" sz="1800" dirty="0"/>
              <a:t>Si </a:t>
            </a:r>
            <a:r>
              <a:rPr lang="en-US" altLang="it-IT" sz="1800" dirty="0" err="1"/>
              <a:t>tratta</a:t>
            </a:r>
            <a:r>
              <a:rPr lang="en-US" altLang="it-IT" sz="1800" dirty="0"/>
              <a:t> di </a:t>
            </a:r>
            <a:r>
              <a:rPr lang="en-US" altLang="it-IT" sz="1800" dirty="0" err="1"/>
              <a:t>pianificare</a:t>
            </a:r>
            <a:r>
              <a:rPr lang="en-US" altLang="it-IT" sz="1800" dirty="0"/>
              <a:t> </a:t>
            </a:r>
            <a:r>
              <a:rPr lang="en-US" altLang="it-IT" sz="1800" dirty="0" err="1"/>
              <a:t>l’attività</a:t>
            </a:r>
            <a:r>
              <a:rPr lang="en-US" altLang="it-IT" sz="1800" dirty="0"/>
              <a:t> </a:t>
            </a:r>
            <a:r>
              <a:rPr lang="en-US" altLang="it-IT" sz="1800" dirty="0" err="1"/>
              <a:t>settimanale</a:t>
            </a:r>
            <a:r>
              <a:rPr lang="en-US" altLang="it-IT" sz="1800" dirty="0"/>
              <a:t> di </a:t>
            </a:r>
            <a:r>
              <a:rPr lang="en-US" altLang="it-IT" sz="1800" dirty="0" err="1"/>
              <a:t>ogni</a:t>
            </a:r>
            <a:r>
              <a:rPr lang="en-US" altLang="it-IT" sz="1800" dirty="0"/>
              <a:t> nurse, </a:t>
            </a:r>
            <a:r>
              <a:rPr lang="en-US" altLang="it-IT" sz="1800" dirty="0" err="1"/>
              <a:t>decidendo</a:t>
            </a:r>
            <a:r>
              <a:rPr lang="en-US" altLang="it-IT" sz="1800" dirty="0"/>
              <a:t> per </a:t>
            </a:r>
            <a:r>
              <a:rPr lang="en-US" altLang="it-IT" sz="1800" dirty="0" err="1"/>
              <a:t>ogni</a:t>
            </a:r>
            <a:r>
              <a:rPr lang="en-US" altLang="it-IT" sz="1800" dirty="0"/>
              <a:t> </a:t>
            </a:r>
            <a:r>
              <a:rPr lang="en-US" altLang="it-IT" sz="1800" dirty="0" err="1"/>
              <a:t>giorno</a:t>
            </a:r>
            <a:r>
              <a:rPr lang="en-US" altLang="it-IT" sz="1800" dirty="0"/>
              <a:t> </a:t>
            </a:r>
            <a:r>
              <a:rPr lang="en-US" altLang="it-IT" sz="1800" dirty="0" err="1"/>
              <a:t>quali</a:t>
            </a:r>
            <a:r>
              <a:rPr lang="en-US" altLang="it-IT" sz="1800" dirty="0"/>
              <a:t> </a:t>
            </a:r>
            <a:r>
              <a:rPr lang="en-US" altLang="it-IT" sz="1800" dirty="0" err="1"/>
              <a:t>servizi</a:t>
            </a:r>
            <a:r>
              <a:rPr lang="en-US" altLang="it-IT" sz="1800" dirty="0"/>
              <a:t> (</a:t>
            </a:r>
            <a:r>
              <a:rPr lang="en-US" altLang="it-IT" sz="1800" dirty="0" err="1"/>
              <a:t>visita</a:t>
            </a:r>
            <a:r>
              <a:rPr lang="en-US" altLang="it-IT" sz="1800" dirty="0"/>
              <a:t> a un </a:t>
            </a:r>
            <a:r>
              <a:rPr lang="en-US" altLang="it-IT" sz="1800" dirty="0" err="1"/>
              <a:t>paziente</a:t>
            </a:r>
            <a:r>
              <a:rPr lang="en-US" altLang="it-IT" sz="1800" dirty="0"/>
              <a:t> per </a:t>
            </a:r>
            <a:r>
              <a:rPr lang="en-US" altLang="it-IT" sz="1800" dirty="0" err="1"/>
              <a:t>effettuare</a:t>
            </a:r>
            <a:r>
              <a:rPr lang="en-US" altLang="it-IT" sz="1800" dirty="0"/>
              <a:t> </a:t>
            </a:r>
            <a:r>
              <a:rPr lang="en-US" altLang="it-IT" sz="1800" dirty="0" err="1"/>
              <a:t>una</a:t>
            </a:r>
            <a:r>
              <a:rPr lang="en-US" altLang="it-IT" sz="1800" dirty="0"/>
              <a:t> </a:t>
            </a:r>
            <a:r>
              <a:rPr lang="en-US" altLang="it-IT" sz="1800" dirty="0" err="1"/>
              <a:t>terapia</a:t>
            </a:r>
            <a:r>
              <a:rPr lang="en-US" altLang="it-IT" sz="1800" dirty="0"/>
              <a:t>) </a:t>
            </a:r>
            <a:r>
              <a:rPr lang="en-US" altLang="it-IT" sz="1800" dirty="0" err="1"/>
              <a:t>svolgere</a:t>
            </a:r>
            <a:r>
              <a:rPr lang="en-US" altLang="it-IT" sz="1800" dirty="0"/>
              <a:t>. </a:t>
            </a:r>
          </a:p>
          <a:p>
            <a:pPr eaLnBrk="1" hangingPunct="1">
              <a:lnSpc>
                <a:spcPct val="80000"/>
              </a:lnSpc>
              <a:buFontTx/>
              <a:buNone/>
              <a:defRPr/>
            </a:pPr>
            <a:r>
              <a:rPr lang="en-US" altLang="it-IT" sz="1800" dirty="0"/>
              <a:t>I </a:t>
            </a:r>
            <a:r>
              <a:rPr lang="en-US" altLang="it-IT" sz="1800" dirty="0" err="1"/>
              <a:t>servizi</a:t>
            </a:r>
            <a:r>
              <a:rPr lang="en-US" altLang="it-IT" sz="1800" dirty="0"/>
              <a:t> </a:t>
            </a:r>
            <a:r>
              <a:rPr lang="en-US" altLang="it-IT" sz="1800" dirty="0" err="1"/>
              <a:t>devono</a:t>
            </a:r>
            <a:r>
              <a:rPr lang="en-US" altLang="it-IT" sz="1800" dirty="0"/>
              <a:t> </a:t>
            </a:r>
            <a:r>
              <a:rPr lang="en-US" altLang="it-IT" sz="1800" dirty="0" err="1"/>
              <a:t>rispettare</a:t>
            </a:r>
            <a:r>
              <a:rPr lang="en-US" altLang="it-IT" sz="1800" dirty="0"/>
              <a:t> </a:t>
            </a:r>
            <a:r>
              <a:rPr lang="en-US" altLang="it-IT" sz="1800" dirty="0" err="1"/>
              <a:t>una</a:t>
            </a:r>
            <a:r>
              <a:rPr lang="en-US" altLang="it-IT" sz="1800" dirty="0"/>
              <a:t> </a:t>
            </a:r>
            <a:r>
              <a:rPr lang="en-US" altLang="it-IT" sz="1800" dirty="0" err="1"/>
              <a:t>certa</a:t>
            </a:r>
            <a:r>
              <a:rPr lang="en-US" altLang="it-IT" sz="1800" dirty="0"/>
              <a:t> </a:t>
            </a:r>
            <a:r>
              <a:rPr lang="en-US" altLang="it-IT" sz="1800" dirty="0" err="1"/>
              <a:t>frequenza</a:t>
            </a:r>
            <a:r>
              <a:rPr lang="en-US" altLang="it-IT" sz="1800" dirty="0"/>
              <a:t> ma non </a:t>
            </a:r>
            <a:r>
              <a:rPr lang="en-US" altLang="it-IT" sz="1800" dirty="0" err="1"/>
              <a:t>hanno</a:t>
            </a:r>
            <a:r>
              <a:rPr lang="en-US" altLang="it-IT" sz="1800" dirty="0"/>
              <a:t> un </a:t>
            </a:r>
            <a:r>
              <a:rPr lang="en-US" altLang="it-IT" sz="1800" dirty="0" err="1"/>
              <a:t>unico</a:t>
            </a:r>
            <a:r>
              <a:rPr lang="en-US" altLang="it-IT" sz="1800" dirty="0"/>
              <a:t> </a:t>
            </a:r>
            <a:r>
              <a:rPr lang="en-US" altLang="it-IT" sz="1800" dirty="0" err="1"/>
              <a:t>giorno</a:t>
            </a:r>
            <a:r>
              <a:rPr lang="en-US" altLang="it-IT" sz="1800" dirty="0"/>
              <a:t> </a:t>
            </a:r>
            <a:r>
              <a:rPr lang="en-US" altLang="it-IT" sz="1800" dirty="0" err="1"/>
              <a:t>assegnato</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Ci </a:t>
            </a:r>
            <a:r>
              <a:rPr lang="en-US" altLang="it-IT" sz="1800" dirty="0" err="1"/>
              <a:t>sono</a:t>
            </a:r>
            <a:r>
              <a:rPr lang="en-US" altLang="it-IT" sz="1800" dirty="0"/>
              <a:t> </a:t>
            </a:r>
            <a:r>
              <a:rPr lang="en-US" altLang="it-IT" sz="1800" dirty="0" err="1"/>
              <a:t>decisioni</a:t>
            </a:r>
            <a:r>
              <a:rPr lang="en-US" altLang="it-IT" sz="1800" dirty="0"/>
              <a:t> a </a:t>
            </a:r>
            <a:r>
              <a:rPr lang="en-US" altLang="it-IT" sz="1800" dirty="0" err="1"/>
              <a:t>livello</a:t>
            </a:r>
            <a:r>
              <a:rPr lang="en-US" altLang="it-IT" sz="1800" dirty="0"/>
              <a:t> di </a:t>
            </a:r>
            <a:r>
              <a:rPr lang="en-US" altLang="it-IT" sz="1800" dirty="0" err="1"/>
              <a:t>paziente</a:t>
            </a:r>
            <a:r>
              <a:rPr lang="en-US" altLang="it-IT" sz="1800" dirty="0"/>
              <a:t> (chi serve </a:t>
            </a:r>
            <a:r>
              <a:rPr lang="en-US" altLang="it-IT" sz="1800" dirty="0" err="1"/>
              <a:t>quella</a:t>
            </a:r>
            <a:r>
              <a:rPr lang="en-US" altLang="it-IT" sz="1800" dirty="0"/>
              <a:t> </a:t>
            </a:r>
            <a:r>
              <a:rPr lang="en-US" altLang="it-IT" sz="1800" dirty="0" err="1"/>
              <a:t>richiesta</a:t>
            </a:r>
            <a:r>
              <a:rPr lang="en-US" altLang="it-IT" sz="1800" dirty="0"/>
              <a:t> e in </a:t>
            </a:r>
            <a:r>
              <a:rPr lang="en-US" altLang="it-IT" sz="1800" dirty="0" err="1"/>
              <a:t>che</a:t>
            </a:r>
            <a:r>
              <a:rPr lang="en-US" altLang="it-IT" sz="1800" dirty="0"/>
              <a:t> </a:t>
            </a:r>
            <a:r>
              <a:rPr lang="en-US" altLang="it-IT" sz="1800" dirty="0" err="1"/>
              <a:t>giorno</a:t>
            </a:r>
            <a:r>
              <a:rPr lang="en-US" altLang="it-IT" sz="1800" dirty="0"/>
              <a:t>) </a:t>
            </a:r>
            <a:r>
              <a:rPr lang="en-US" altLang="it-IT" sz="1800" dirty="0" err="1"/>
              <a:t>che</a:t>
            </a:r>
            <a:r>
              <a:rPr lang="en-US" altLang="it-IT" sz="1800" dirty="0"/>
              <a:t> di </a:t>
            </a:r>
            <a:r>
              <a:rPr lang="en-US" altLang="it-IT" sz="1800" dirty="0" err="1"/>
              <a:t>operatore</a:t>
            </a:r>
            <a:r>
              <a:rPr lang="en-US" altLang="it-IT" sz="1800" dirty="0"/>
              <a:t> (</a:t>
            </a:r>
            <a:r>
              <a:rPr lang="en-US" altLang="it-IT" sz="1800" dirty="0" err="1"/>
              <a:t>il</a:t>
            </a:r>
            <a:r>
              <a:rPr lang="en-US" altLang="it-IT" sz="1800" dirty="0"/>
              <a:t> master plan </a:t>
            </a:r>
            <a:r>
              <a:rPr lang="en-US" altLang="it-IT" sz="1800" dirty="0" err="1"/>
              <a:t>settimanale</a:t>
            </a:r>
            <a:r>
              <a:rPr lang="en-US" altLang="it-IT" sz="1800" dirty="0"/>
              <a:t> come </a:t>
            </a:r>
            <a:r>
              <a:rPr lang="en-US" altLang="it-IT" sz="1800" dirty="0" err="1"/>
              <a:t>sarà</a:t>
            </a:r>
            <a:r>
              <a:rPr lang="en-US" altLang="it-IT" sz="1800" dirty="0"/>
              <a:t>) </a:t>
            </a:r>
            <a:r>
              <a:rPr lang="en-US" altLang="it-IT" sz="1800" dirty="0" err="1"/>
              <a:t>su</a:t>
            </a:r>
            <a:r>
              <a:rPr lang="en-US" altLang="it-IT" sz="1800" dirty="0"/>
              <a:t> cui </a:t>
            </a:r>
            <a:r>
              <a:rPr lang="en-US" altLang="it-IT" sz="1800" dirty="0" err="1"/>
              <a:t>si</a:t>
            </a:r>
            <a:r>
              <a:rPr lang="en-US" altLang="it-IT" sz="1800" dirty="0"/>
              <a:t> </a:t>
            </a:r>
            <a:r>
              <a:rPr lang="en-US" altLang="it-IT" sz="1800" dirty="0" err="1"/>
              <a:t>interviene</a:t>
            </a:r>
            <a:r>
              <a:rPr lang="en-US" altLang="it-IT" sz="1800" dirty="0"/>
              <a:t> </a:t>
            </a:r>
            <a:r>
              <a:rPr lang="en-US" altLang="it-IT" sz="1800" dirty="0" err="1"/>
              <a:t>attraverso</a:t>
            </a:r>
            <a:r>
              <a:rPr lang="en-US" altLang="it-IT" sz="1800" dirty="0"/>
              <a:t> due tipi di </a:t>
            </a:r>
            <a:r>
              <a:rPr lang="en-US" altLang="it-IT" sz="1800" dirty="0" err="1"/>
              <a:t>decisioni</a:t>
            </a:r>
            <a:r>
              <a:rPr lang="en-US" altLang="it-IT" sz="1800" dirty="0"/>
              <a:t>: </a:t>
            </a:r>
          </a:p>
          <a:p>
            <a:pPr eaLnBrk="1" hangingPunct="1">
              <a:lnSpc>
                <a:spcPct val="80000"/>
              </a:lnSpc>
              <a:buFontTx/>
              <a:buNone/>
              <a:defRPr/>
            </a:pPr>
            <a:r>
              <a:rPr lang="en-US" altLang="it-IT" sz="1800" dirty="0"/>
              <a:t>	</a:t>
            </a:r>
            <a:r>
              <a:rPr lang="en-US" altLang="it-IT" sz="1800" dirty="0" err="1"/>
              <a:t>cambiare</a:t>
            </a:r>
            <a:r>
              <a:rPr lang="en-US" altLang="it-IT" sz="1800" dirty="0"/>
              <a:t> </a:t>
            </a:r>
            <a:r>
              <a:rPr lang="en-US" altLang="it-IT" sz="1800" dirty="0" err="1"/>
              <a:t>il</a:t>
            </a:r>
            <a:r>
              <a:rPr lang="en-US" altLang="it-IT" sz="1800" dirty="0"/>
              <a:t> </a:t>
            </a:r>
            <a:r>
              <a:rPr lang="en-US" altLang="it-IT" sz="1800" dirty="0" err="1">
                <a:solidFill>
                  <a:srgbClr val="FF0000"/>
                </a:solidFill>
              </a:rPr>
              <a:t>giorno</a:t>
            </a:r>
            <a:r>
              <a:rPr lang="en-US" altLang="it-IT" sz="1800" dirty="0">
                <a:solidFill>
                  <a:srgbClr val="FF0000"/>
                </a:solidFill>
              </a:rPr>
              <a:t> di </a:t>
            </a:r>
            <a:r>
              <a:rPr lang="en-US" altLang="it-IT" sz="1800" dirty="0" err="1">
                <a:solidFill>
                  <a:srgbClr val="FF0000"/>
                </a:solidFill>
              </a:rPr>
              <a:t>svolgimento</a:t>
            </a:r>
            <a:r>
              <a:rPr lang="en-US" altLang="it-IT" sz="1800" dirty="0">
                <a:solidFill>
                  <a:srgbClr val="FF0000"/>
                </a:solidFill>
              </a:rPr>
              <a:t> </a:t>
            </a:r>
            <a:r>
              <a:rPr lang="en-US" altLang="it-IT" sz="1800" dirty="0"/>
              <a:t>di un </a:t>
            </a:r>
            <a:r>
              <a:rPr lang="en-US" altLang="it-IT" sz="1800" dirty="0" err="1"/>
              <a:t>servizio</a:t>
            </a:r>
            <a:r>
              <a:rPr lang="en-US" altLang="it-IT" sz="1800" dirty="0"/>
              <a:t>, </a:t>
            </a:r>
            <a:r>
              <a:rPr lang="en-US" altLang="it-IT" sz="1800" dirty="0" err="1"/>
              <a:t>assegnandolo</a:t>
            </a:r>
            <a:r>
              <a:rPr lang="en-US" altLang="it-IT" sz="1800" dirty="0"/>
              <a:t> </a:t>
            </a:r>
            <a:r>
              <a:rPr lang="en-US" altLang="it-IT" sz="1800" dirty="0" err="1"/>
              <a:t>sempre</a:t>
            </a:r>
            <a:r>
              <a:rPr lang="en-US" altLang="it-IT" sz="1800" dirty="0"/>
              <a:t> </a:t>
            </a:r>
            <a:r>
              <a:rPr lang="en-US" altLang="it-IT" sz="1800" dirty="0" err="1"/>
              <a:t>alla</a:t>
            </a:r>
            <a:r>
              <a:rPr lang="en-US" altLang="it-IT" sz="1800" dirty="0"/>
              <a:t> </a:t>
            </a:r>
            <a:r>
              <a:rPr lang="en-US" altLang="it-IT" sz="1800" dirty="0" err="1">
                <a:solidFill>
                  <a:srgbClr val="FF0000"/>
                </a:solidFill>
              </a:rPr>
              <a:t>stessa</a:t>
            </a:r>
            <a:r>
              <a:rPr lang="en-US" altLang="it-IT" sz="1800" dirty="0">
                <a:solidFill>
                  <a:srgbClr val="FF0000"/>
                </a:solidFill>
              </a:rPr>
              <a:t> nurse</a:t>
            </a:r>
            <a:r>
              <a:rPr lang="en-US" altLang="it-IT" sz="1800" dirty="0"/>
              <a:t>, </a:t>
            </a:r>
          </a:p>
          <a:p>
            <a:pPr eaLnBrk="1" hangingPunct="1">
              <a:lnSpc>
                <a:spcPct val="80000"/>
              </a:lnSpc>
              <a:buFontTx/>
              <a:buNone/>
              <a:defRPr/>
            </a:pPr>
            <a:r>
              <a:rPr lang="en-US" altLang="it-IT" sz="1800" dirty="0"/>
              <a:t>	</a:t>
            </a:r>
            <a:r>
              <a:rPr lang="en-US" altLang="it-IT" sz="1800" dirty="0" err="1"/>
              <a:t>oppure</a:t>
            </a:r>
            <a:r>
              <a:rPr lang="en-US" altLang="it-IT" sz="1800" dirty="0"/>
              <a:t> </a:t>
            </a:r>
            <a:r>
              <a:rPr lang="en-US" altLang="it-IT" sz="1800" dirty="0" err="1">
                <a:solidFill>
                  <a:srgbClr val="FF0000"/>
                </a:solidFill>
              </a:rPr>
              <a:t>cambiare</a:t>
            </a:r>
            <a:r>
              <a:rPr lang="en-US" altLang="it-IT" sz="1800" dirty="0">
                <a:solidFill>
                  <a:srgbClr val="FF0000"/>
                </a:solidFill>
              </a:rPr>
              <a:t> nurse </a:t>
            </a:r>
            <a:r>
              <a:rPr lang="en-US" altLang="it-IT" sz="1800" dirty="0" err="1"/>
              <a:t>mantenendo</a:t>
            </a:r>
            <a:r>
              <a:rPr lang="en-US" altLang="it-IT" sz="1800" dirty="0"/>
              <a:t> lo </a:t>
            </a:r>
            <a:r>
              <a:rPr lang="en-US" altLang="it-IT" sz="1800" dirty="0" err="1">
                <a:solidFill>
                  <a:srgbClr val="FF0000"/>
                </a:solidFill>
              </a:rPr>
              <a:t>stesso</a:t>
            </a:r>
            <a:r>
              <a:rPr lang="en-US" altLang="it-IT" sz="1800" dirty="0">
                <a:solidFill>
                  <a:srgbClr val="FF0000"/>
                </a:solidFill>
              </a:rPr>
              <a:t> </a:t>
            </a:r>
            <a:r>
              <a:rPr lang="en-US" altLang="it-IT" sz="1800" dirty="0" err="1">
                <a:solidFill>
                  <a:srgbClr val="FF0000"/>
                </a:solidFill>
              </a:rPr>
              <a:t>giorno</a:t>
            </a:r>
            <a:r>
              <a:rPr lang="en-US" altLang="it-IT" sz="1800" dirty="0">
                <a:solidFill>
                  <a:srgbClr val="FF0000"/>
                </a:solidFill>
              </a:rPr>
              <a:t> </a:t>
            </a:r>
            <a:r>
              <a:rPr lang="en-US" altLang="it-IT" sz="1800" dirty="0"/>
              <a:t>di </a:t>
            </a:r>
            <a:r>
              <a:rPr lang="en-US" altLang="it-IT" sz="1800" dirty="0" err="1"/>
              <a:t>esecuzione</a:t>
            </a:r>
            <a:r>
              <a:rPr lang="en-US" altLang="it-IT" sz="1800" dirty="0"/>
              <a:t>.</a:t>
            </a:r>
          </a:p>
          <a:p>
            <a:pPr eaLnBrk="1" hangingPunct="1">
              <a:lnSpc>
                <a:spcPct val="80000"/>
              </a:lnSpc>
              <a:buFontTx/>
              <a:buNone/>
              <a:defRPr/>
            </a:pPr>
            <a:r>
              <a:rPr lang="en-US" altLang="it-IT" sz="1800" dirty="0" err="1"/>
              <a:t>Sono</a:t>
            </a:r>
            <a:r>
              <a:rPr lang="en-US" altLang="it-IT" sz="1800" dirty="0"/>
              <a:t> </a:t>
            </a:r>
            <a:r>
              <a:rPr lang="en-US" altLang="it-IT" sz="1800" dirty="0" err="1">
                <a:solidFill>
                  <a:srgbClr val="FF0000"/>
                </a:solidFill>
              </a:rPr>
              <a:t>decisioni</a:t>
            </a:r>
            <a:r>
              <a:rPr lang="en-US" altLang="it-IT" sz="1800" dirty="0">
                <a:solidFill>
                  <a:srgbClr val="FF0000"/>
                </a:solidFill>
              </a:rPr>
              <a:t> “</a:t>
            </a:r>
            <a:r>
              <a:rPr lang="en-US" altLang="it-IT" sz="1800" dirty="0" err="1">
                <a:solidFill>
                  <a:srgbClr val="FF0000"/>
                </a:solidFill>
              </a:rPr>
              <a:t>ortogonali</a:t>
            </a:r>
            <a:r>
              <a:rPr lang="en-US" altLang="it-IT" sz="1800" dirty="0"/>
              <a:t>”, </a:t>
            </a:r>
            <a:r>
              <a:rPr lang="en-US" altLang="it-IT" sz="1800" dirty="0" err="1"/>
              <a:t>allo</a:t>
            </a:r>
            <a:r>
              <a:rPr lang="en-US" altLang="it-IT" sz="1800" dirty="0"/>
              <a:t> </a:t>
            </a:r>
            <a:r>
              <a:rPr lang="en-US" altLang="it-IT" sz="1800" dirty="0" err="1"/>
              <a:t>stesso</a:t>
            </a:r>
            <a:r>
              <a:rPr lang="en-US" altLang="it-IT" sz="1800" dirty="0"/>
              <a:t> </a:t>
            </a:r>
            <a:r>
              <a:rPr lang="en-US" altLang="it-IT" sz="1800" dirty="0" err="1"/>
              <a:t>livello</a:t>
            </a:r>
            <a:r>
              <a:rPr lang="en-US" altLang="it-IT" sz="1800" dirty="0"/>
              <a:t> di </a:t>
            </a:r>
            <a:r>
              <a:rPr lang="en-US" altLang="it-IT" sz="1800" dirty="0" err="1"/>
              <a:t>importanza</a:t>
            </a:r>
            <a:r>
              <a:rPr lang="en-US" altLang="it-IT" sz="1800" dirty="0"/>
              <a:t>, </a:t>
            </a:r>
            <a:r>
              <a:rPr lang="en-US" altLang="it-IT" sz="1800" dirty="0" err="1"/>
              <a:t>che</a:t>
            </a:r>
            <a:r>
              <a:rPr lang="en-US" altLang="it-IT" sz="1800" dirty="0"/>
              <a:t> </a:t>
            </a:r>
            <a:r>
              <a:rPr lang="en-US" altLang="it-IT" sz="1800" dirty="0" err="1"/>
              <a:t>agiscono</a:t>
            </a:r>
            <a:r>
              <a:rPr lang="en-US" altLang="it-IT" sz="1800" dirty="0"/>
              <a:t> </a:t>
            </a:r>
            <a:r>
              <a:rPr lang="en-US" altLang="it-IT" sz="1800" dirty="0" err="1"/>
              <a:t>su</a:t>
            </a:r>
            <a:r>
              <a:rPr lang="en-US" altLang="it-IT" sz="1800" dirty="0"/>
              <a:t> </a:t>
            </a:r>
            <a:r>
              <a:rPr lang="en-US" altLang="it-IT" sz="1800" dirty="0" err="1"/>
              <a:t>aspetti</a:t>
            </a:r>
            <a:r>
              <a:rPr lang="en-US" altLang="it-IT" sz="1800" dirty="0"/>
              <a:t> </a:t>
            </a:r>
            <a:r>
              <a:rPr lang="en-US" altLang="it-IT" sz="1800" dirty="0" err="1"/>
              <a:t>complementari</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D38CAEEE-A8A3-49E2-D23E-2F9C46DB8AE7}"/>
              </a:ext>
            </a:extLst>
          </p:cNvPr>
          <p:cNvSpPr>
            <a:spLocks noGrp="1" noChangeArrowheads="1"/>
          </p:cNvSpPr>
          <p:nvPr>
            <p:ph type="title"/>
          </p:nvPr>
        </p:nvSpPr>
        <p:spPr>
          <a:xfrm>
            <a:off x="1922463" y="76201"/>
            <a:ext cx="8229600" cy="322263"/>
          </a:xfrm>
        </p:spPr>
        <p:txBody>
          <a:bodyPr>
            <a:normAutofit fontScale="90000"/>
          </a:bodyPr>
          <a:lstStyle/>
          <a:p>
            <a:pPr eaLnBrk="1" hangingPunct="1">
              <a:defRPr/>
            </a:pPr>
            <a:r>
              <a:rPr lang="en-US" altLang="it-IT" sz="2400" dirty="0">
                <a:solidFill>
                  <a:srgbClr val="0066FF"/>
                </a:solidFill>
                <a:effectLst>
                  <a:outerShdw blurRad="38100" dist="38100" dir="2700000" algn="tl">
                    <a:srgbClr val="C0C0C0"/>
                  </a:outerShdw>
                </a:effectLst>
              </a:rPr>
              <a:t>Template di ALNS: </a:t>
            </a:r>
            <a:r>
              <a:rPr lang="en-US" altLang="it-IT" sz="2400" dirty="0" err="1">
                <a:solidFill>
                  <a:srgbClr val="0066FF"/>
                </a:solidFill>
                <a:effectLst>
                  <a:outerShdw blurRad="38100" dist="38100" dir="2700000" algn="tl">
                    <a:srgbClr val="C0C0C0"/>
                  </a:outerShdw>
                </a:effectLst>
              </a:rPr>
              <a:t>selezione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casuale</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degli</a:t>
            </a:r>
            <a:r>
              <a:rPr lang="en-US" altLang="it-IT" sz="2400" dirty="0">
                <a:solidFill>
                  <a:srgbClr val="0066FF"/>
                </a:solidFill>
                <a:effectLst>
                  <a:outerShdw blurRad="38100" dist="38100" dir="2700000" algn="tl">
                    <a:srgbClr val="C0C0C0"/>
                  </a:outerShdw>
                </a:effectLst>
              </a:rPr>
              <a:t> </a:t>
            </a:r>
            <a:r>
              <a:rPr lang="en-US" altLang="it-IT" sz="2400" dirty="0" err="1">
                <a:solidFill>
                  <a:srgbClr val="0066FF"/>
                </a:solidFill>
                <a:effectLst>
                  <a:outerShdw blurRad="38100" dist="38100" dir="2700000" algn="tl">
                    <a:srgbClr val="C0C0C0"/>
                  </a:outerShdw>
                </a:effectLst>
              </a:rPr>
              <a:t>operatori</a:t>
            </a:r>
            <a:endParaRPr lang="en-US" altLang="it-IT" sz="2400" dirty="0">
              <a:solidFill>
                <a:srgbClr val="0066FF"/>
              </a:solidFill>
              <a:effectLst>
                <a:outerShdw blurRad="38100" dist="38100" dir="2700000" algn="tl">
                  <a:srgbClr val="C0C0C0"/>
                </a:outerShdw>
              </a:effectLst>
            </a:endParaRPr>
          </a:p>
        </p:txBody>
      </p:sp>
      <p:sp>
        <p:nvSpPr>
          <p:cNvPr id="252931" name="Text Box 3">
            <a:extLst>
              <a:ext uri="{FF2B5EF4-FFF2-40B4-BE49-F238E27FC236}">
                <a16:creationId xmlns:a16="http://schemas.microsoft.com/office/drawing/2014/main" id="{CE8D2C4C-A4CD-CBB2-ED87-764FCD966423}"/>
              </a:ext>
            </a:extLst>
          </p:cNvPr>
          <p:cNvSpPr txBox="1">
            <a:spLocks noGrp="1" noChangeArrowheads="1"/>
          </p:cNvSpPr>
          <p:nvPr>
            <p:ph type="body" idx="1"/>
          </p:nvPr>
        </p:nvSpPr>
        <p:spPr>
          <a:xfrm>
            <a:off x="1671638" y="1941514"/>
            <a:ext cx="5110162" cy="4916487"/>
          </a:xfrm>
          <a:solidFill>
            <a:srgbClr val="CCFFCC"/>
          </a:solidFill>
          <a:ln w="38100">
            <a:solidFill>
              <a:srgbClr val="000080"/>
            </a:solidFill>
            <a:prstDash val="sysDot"/>
            <a:miter lim="800000"/>
            <a:headEnd/>
            <a:tailEnd/>
          </a:ln>
        </p:spPr>
        <p:txBody>
          <a:bodyPr>
            <a:normAutofit fontScale="92500" lnSpcReduction="20000"/>
          </a:bodyPr>
          <a:lstStyle/>
          <a:p>
            <a:pPr marL="0" indent="0" algn="ctr">
              <a:lnSpc>
                <a:spcPct val="80000"/>
              </a:lnSpc>
              <a:buNone/>
              <a:defRPr/>
            </a:pPr>
            <a:r>
              <a:rPr lang="en-US" altLang="it-IT" sz="2000" dirty="0">
                <a:effectLst>
                  <a:outerShdw blurRad="38100" dist="38100" dir="2700000" algn="tl">
                    <a:srgbClr val="FFFFFF"/>
                  </a:outerShdw>
                </a:effectLst>
              </a:rPr>
              <a:t>Procedure </a:t>
            </a:r>
          </a:p>
          <a:p>
            <a:pPr marL="0" indent="0">
              <a:lnSpc>
                <a:spcPct val="80000"/>
              </a:lnSpc>
              <a:buNone/>
              <a:defRPr/>
            </a:pPr>
            <a:r>
              <a:rPr lang="en-US" altLang="it-IT" sz="2000" dirty="0">
                <a:solidFill>
                  <a:srgbClr val="0066FF"/>
                </a:solidFill>
                <a:effectLst>
                  <a:outerShdw blurRad="38100" dist="38100" dir="2700000" algn="tl">
                    <a:srgbClr val="000000">
                      <a:alpha val="43137"/>
                    </a:srgbClr>
                  </a:outerShdw>
                </a:effectLst>
              </a:rPr>
              <a:t>Adaptive Large Neighborhood Search</a:t>
            </a:r>
          </a:p>
          <a:p>
            <a:pPr eaLnBrk="1" hangingPunct="1">
              <a:lnSpc>
                <a:spcPct val="80000"/>
              </a:lnSpc>
              <a:defRPr/>
            </a:pPr>
            <a:r>
              <a:rPr lang="en-US" altLang="it-IT" sz="2000" dirty="0">
                <a:effectLst>
                  <a:outerShdw blurRad="38100" dist="38100" dir="2700000" algn="tl">
                    <a:srgbClr val="FFFFFF"/>
                  </a:outerShdw>
                </a:effectLst>
              </a:rPr>
              <a:t>x</a:t>
            </a:r>
            <a:r>
              <a:rPr lang="en-US" altLang="it-IT" sz="2000" baseline="30000" dirty="0">
                <a:effectLst>
                  <a:outerShdw blurRad="38100" dist="38100" dir="2700000" algn="tl">
                    <a:srgbClr val="FFFFFF"/>
                  </a:outerShdw>
                </a:effectLst>
              </a:rPr>
              <a:t>0</a:t>
            </a:r>
            <a:r>
              <a:rPr lang="en-US" altLang="it-IT" sz="2000" dirty="0">
                <a:effectLst>
                  <a:outerShdw blurRad="38100" dist="38100" dir="2700000" algn="tl">
                    <a:srgbClr val="FFFFFF"/>
                  </a:outerShdw>
                </a:effectLst>
              </a:rPr>
              <a:t> = </a:t>
            </a:r>
            <a:r>
              <a:rPr lang="en-US" altLang="it-IT" sz="2000" dirty="0" err="1">
                <a:effectLst>
                  <a:outerShdw blurRad="38100" dist="38100" dir="2700000" algn="tl">
                    <a:srgbClr val="FFFFFF"/>
                  </a:outerShdw>
                </a:effectLst>
              </a:rPr>
              <a:t>GenerateInitialSolution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k=0, x* = </a:t>
            </a:r>
            <a:r>
              <a:rPr lang="en-US" altLang="it-IT" sz="2000" dirty="0" err="1">
                <a:effectLst>
                  <a:outerShdw blurRad="38100" dist="38100" dir="2700000" algn="tl">
                    <a:srgbClr val="FFFFFF"/>
                  </a:outerShdw>
                </a:effectLst>
              </a:rPr>
              <a:t>x</a:t>
            </a:r>
            <a:r>
              <a:rPr lang="en-US" altLang="it-IT" sz="2000" baseline="30000" dirty="0" err="1">
                <a:effectLst>
                  <a:outerShdw blurRad="38100" dist="38100" dir="2700000" algn="tl">
                    <a:srgbClr val="FFFFFF"/>
                  </a:outerShdw>
                </a:effectLst>
              </a:rPr>
              <a:t>k</a:t>
            </a:r>
            <a:endParaRPr lang="en-US" altLang="it-IT" sz="2000" baseline="30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D = {</a:t>
            </a:r>
            <a:r>
              <a:rPr lang="en-US" altLang="it-IT" sz="2000" i="1" dirty="0">
                <a:effectLst>
                  <a:outerShdw blurRad="38100" dist="38100" dir="2700000" algn="tl">
                    <a:srgbClr val="FFFFFF"/>
                  </a:outerShdw>
                </a:effectLst>
              </a:rPr>
              <a:t>destroy</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rPr>
              <a:t>R = {</a:t>
            </a:r>
            <a:r>
              <a:rPr lang="en-US" altLang="it-IT" sz="2000" i="1" dirty="0">
                <a:effectLst>
                  <a:outerShdw blurRad="38100" dist="38100" dir="2700000" algn="tl">
                    <a:srgbClr val="FFFFFF"/>
                  </a:outerShdw>
                </a:effectLst>
              </a:rPr>
              <a:t>repair</a:t>
            </a:r>
            <a:r>
              <a:rPr lang="en-US" altLang="it-IT" sz="2000" dirty="0">
                <a:effectLst>
                  <a:outerShdw blurRad="38100" dist="38100" dir="2700000" algn="tl">
                    <a:srgbClr val="FFFFFF"/>
                  </a:outerShdw>
                </a:effectLst>
              </a:rPr>
              <a:t> operators}</a:t>
            </a:r>
          </a:p>
          <a:p>
            <a:pPr eaLnBrk="1" hangingPunct="1">
              <a:lnSpc>
                <a:spcPct val="80000"/>
              </a:lnSpc>
              <a:defRPr/>
            </a:pP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 </a:t>
            </a:r>
            <a:r>
              <a:rPr lang="en-US" altLang="it-IT" sz="2000" dirty="0">
                <a:effectLst>
                  <a:outerShdw blurRad="38100" dist="38100" dir="2700000" algn="tl">
                    <a:srgbClr val="FFFFFF"/>
                  </a:outerShdw>
                </a:effectLst>
                <a:latin typeface="Symbol" panose="05050102010706020507" pitchFamily="18" charset="2"/>
              </a:rPr>
              <a:t>p</a:t>
            </a:r>
            <a:r>
              <a:rPr lang="en-US" altLang="it-IT" sz="2000" baseline="30000" dirty="0">
                <a:effectLst>
                  <a:outerShdw blurRad="38100" dist="38100" dir="2700000" algn="tl">
                    <a:srgbClr val="FFFFFF"/>
                  </a:outerShdw>
                </a:effectLst>
              </a:rPr>
              <a:t>-</a:t>
            </a:r>
            <a:r>
              <a:rPr lang="en-US" altLang="it-IT" sz="2000" dirty="0">
                <a:effectLst>
                  <a:outerShdw blurRad="38100" dist="38100" dir="2700000" algn="tl">
                    <a:srgbClr val="FFFFFF"/>
                  </a:outerShdw>
                </a:effectLst>
              </a:rPr>
              <a:t> = (1,..,1)</a:t>
            </a:r>
          </a:p>
          <a:p>
            <a:pPr eaLnBrk="1" hangingPunct="1">
              <a:lnSpc>
                <a:spcPct val="80000"/>
              </a:lnSpc>
              <a:defRPr/>
            </a:pPr>
            <a:r>
              <a:rPr lang="en-US" altLang="it-IT" sz="2000" dirty="0">
                <a:effectLst>
                  <a:outerShdw blurRad="38100" dist="38100" dir="2700000" algn="tl">
                    <a:srgbClr val="FFFFFF"/>
                  </a:outerShdw>
                </a:effectLst>
              </a:rPr>
              <a:t>Repeat</a:t>
            </a:r>
          </a:p>
          <a:p>
            <a:pPr lvl="1" eaLnBrk="1" hangingPunct="1">
              <a:lnSpc>
                <a:spcPct val="80000"/>
              </a:lnSpc>
              <a:defRPr/>
            </a:pPr>
            <a:r>
              <a:rPr lang="en-US" altLang="it-IT" sz="1800" u="sng" dirty="0" err="1">
                <a:effectLst>
                  <a:outerShdw blurRad="38100" dist="38100" dir="2700000" algn="tl">
                    <a:srgbClr val="FFFFFF"/>
                  </a:outerShdw>
                </a:effectLst>
              </a:rPr>
              <a:t>Seleziona</a:t>
            </a:r>
            <a:r>
              <a:rPr lang="en-US" altLang="it-IT" sz="1800" u="sng" dirty="0">
                <a:effectLst>
                  <a:outerShdw blurRad="38100" dist="38100" dir="2700000" algn="tl">
                    <a:srgbClr val="FFFFFF"/>
                  </a:outerShdw>
                </a:effectLst>
              </a:rPr>
              <a:t>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err="1">
                <a:effectLst>
                  <a:outerShdw blurRad="38100" dist="38100" dir="2700000" algn="tl">
                    <a:srgbClr val="FFFFFF"/>
                  </a:outerShdw>
                </a:effectLst>
              </a:rPr>
              <a:t>dest</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sym typeface="Symbol" panose="05050102010706020507" pitchFamily="18" charset="2"/>
              </a:rPr>
              <a:t>D </a:t>
            </a:r>
            <a:r>
              <a:rPr lang="en-US" altLang="it-IT" sz="1800" u="sng" dirty="0">
                <a:effectLst>
                  <a:outerShdw blurRad="38100" dist="38100" dir="2700000" algn="tl">
                    <a:srgbClr val="FFFFFF"/>
                  </a:outerShdw>
                </a:effectLst>
              </a:rPr>
              <a:t>e un </a:t>
            </a:r>
            <a:r>
              <a:rPr lang="en-US" altLang="it-IT" sz="1800" u="sng" dirty="0" err="1">
                <a:effectLst>
                  <a:outerShdw blurRad="38100" dist="38100" dir="2700000" algn="tl">
                    <a:srgbClr val="FFFFFF"/>
                  </a:outerShdw>
                </a:effectLst>
              </a:rPr>
              <a:t>operatore</a:t>
            </a:r>
            <a:r>
              <a:rPr lang="en-US" altLang="it-IT" sz="1800" u="sng" dirty="0">
                <a:effectLst>
                  <a:outerShdw blurRad="38100" dist="38100" dir="2700000" algn="tl">
                    <a:srgbClr val="FFFFFF"/>
                  </a:outerShdw>
                </a:effectLst>
              </a:rPr>
              <a:t> </a:t>
            </a:r>
            <a:r>
              <a:rPr lang="en-US" altLang="it-IT" sz="1800" i="1" u="sng" dirty="0">
                <a:effectLst>
                  <a:outerShdw blurRad="38100" dist="38100" dir="2700000" algn="tl">
                    <a:srgbClr val="FFFFFF"/>
                  </a:outerShdw>
                </a:effectLst>
              </a:rPr>
              <a:t>rep</a:t>
            </a:r>
            <a:r>
              <a:rPr lang="en-US" altLang="it-IT" sz="1800" u="sng" dirty="0">
                <a:effectLst>
                  <a:outerShdw blurRad="38100" dist="38100" dir="2700000" algn="tl">
                    <a:srgbClr val="FFFFFF"/>
                  </a:outerShdw>
                </a:effectLst>
                <a:sym typeface="Symbol" panose="05050102010706020507" pitchFamily="18" charset="2"/>
              </a:rPr>
              <a:t> R</a:t>
            </a:r>
            <a:r>
              <a:rPr lang="en-US" altLang="it-IT" sz="1800" u="sng" dirty="0">
                <a:effectLst>
                  <a:outerShdw blurRad="38100" dist="38100" dir="2700000" algn="tl">
                    <a:srgbClr val="FFFFFF"/>
                  </a:outerShdw>
                </a:effectLst>
              </a:rPr>
              <a:t> in base </a:t>
            </a:r>
            <a:r>
              <a:rPr lang="en-US" altLang="it-IT" sz="1800" u="sng" dirty="0" err="1">
                <a:effectLst>
                  <a:outerShdw blurRad="38100" dist="38100" dir="2700000" algn="tl">
                    <a:srgbClr val="FFFFFF"/>
                  </a:outerShdw>
                </a:effectLst>
              </a:rPr>
              <a:t>ai</a:t>
            </a:r>
            <a:r>
              <a:rPr lang="en-US" altLang="it-IT" sz="1800" u="sng" dirty="0">
                <a:effectLst>
                  <a:outerShdw blurRad="38100" dist="38100" dir="2700000" algn="tl">
                    <a:srgbClr val="FFFFFF"/>
                  </a:outerShdw>
                </a:effectLst>
              </a:rPr>
              <a:t> </a:t>
            </a:r>
            <a:r>
              <a:rPr lang="en-US" altLang="it-IT" sz="1800" u="sng" dirty="0" err="1">
                <a:effectLst>
                  <a:outerShdw blurRad="38100" dist="38100" dir="2700000" algn="tl">
                    <a:srgbClr val="FFFFFF"/>
                  </a:outerShdw>
                </a:effectLst>
              </a:rPr>
              <a:t>vettori</a:t>
            </a:r>
            <a:r>
              <a:rPr lang="en-US" altLang="it-IT" sz="1800" u="sng" dirty="0">
                <a:effectLst>
                  <a:outerShdw blurRad="38100" dist="38100" dir="2700000" algn="tl">
                    <a:srgbClr val="FFFFFF"/>
                  </a:outerShdw>
                </a:effectLst>
              </a:rPr>
              <a:t> </a:t>
            </a:r>
            <a:r>
              <a:rPr lang="en-US" altLang="it-IT" sz="1800" u="sng" dirty="0">
                <a:effectLst>
                  <a:outerShdw blurRad="38100" dist="38100" dir="2700000" algn="tl">
                    <a:srgbClr val="FFFFFF"/>
                  </a:outerShdw>
                </a:effectLst>
                <a:latin typeface="Symbol" panose="05050102010706020507" pitchFamily="18" charset="2"/>
              </a:rPr>
              <a:t>p</a:t>
            </a:r>
          </a:p>
          <a:p>
            <a:pPr lvl="1" eaLnBrk="1" hangingPunct="1">
              <a:lnSpc>
                <a:spcPct val="80000"/>
              </a:lnSpc>
              <a:defRPr/>
            </a:pPr>
            <a:r>
              <a:rPr lang="en-US" altLang="it-IT" sz="1800" dirty="0">
                <a:effectLst>
                  <a:outerShdw blurRad="38100" dist="38100" dir="2700000" algn="tl">
                    <a:srgbClr val="FFFFFF"/>
                  </a:outerShdw>
                </a:effectLst>
              </a:rPr>
              <a:t>x’ = </a:t>
            </a:r>
            <a:r>
              <a:rPr lang="en-US" altLang="it-IT" sz="1800" i="1" dirty="0">
                <a:effectLst>
                  <a:outerShdw blurRad="38100" dist="38100" dir="2700000" algn="tl">
                    <a:srgbClr val="FFFFFF"/>
                  </a:outerShdw>
                </a:effectLst>
              </a:rPr>
              <a:t>rep</a:t>
            </a:r>
            <a:r>
              <a:rPr lang="en-US" altLang="it-IT" sz="1800" dirty="0">
                <a:effectLst>
                  <a:outerShdw blurRad="38100" dist="38100" dir="2700000" algn="tl">
                    <a:srgbClr val="FFFFFF"/>
                  </a:outerShdw>
                </a:effectLst>
              </a:rPr>
              <a:t> (</a:t>
            </a:r>
            <a:r>
              <a:rPr lang="en-US" altLang="it-IT" sz="1800" i="1" dirty="0" err="1">
                <a:effectLst>
                  <a:outerShdw blurRad="38100" dist="38100" dir="2700000" algn="tl">
                    <a:srgbClr val="FFFFFF"/>
                  </a:outerShdw>
                </a:effectLst>
              </a:rPr>
              <a:t>dest</a:t>
            </a:r>
            <a:r>
              <a:rPr lang="en-US" altLang="it-IT" sz="1800" dirty="0">
                <a:effectLst>
                  <a:outerShdw blurRad="38100" dist="38100" dir="2700000" algn="tl">
                    <a:srgbClr val="FFFFFF"/>
                  </a:outerShdw>
                </a:effectLst>
              </a:rPr>
              <a:t>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a:t>
            </a:r>
          </a:p>
          <a:p>
            <a:pPr lvl="1" eaLnBrk="1" hangingPunct="1">
              <a:lnSpc>
                <a:spcPct val="80000"/>
              </a:lnSpc>
              <a:defRPr/>
            </a:pPr>
            <a:r>
              <a:rPr lang="en-US" altLang="it-IT" sz="1800" dirty="0">
                <a:effectLst>
                  <a:outerShdw blurRad="38100" dist="38100" dir="2700000" algn="tl">
                    <a:srgbClr val="FFFFFF"/>
                  </a:outerShdw>
                </a:effectLst>
              </a:rPr>
              <a:t>If accept(x’,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 then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baseline="-25000" dirty="0">
                <a:effectLst>
                  <a:outerShdw blurRad="38100" dist="38100" dir="2700000" algn="tl">
                    <a:srgbClr val="FFFFFF"/>
                  </a:outerShdw>
                </a:effectLst>
              </a:rPr>
              <a:t> </a:t>
            </a:r>
            <a:r>
              <a:rPr lang="en-US" altLang="it-IT" sz="1800" dirty="0">
                <a:effectLst>
                  <a:outerShdw blurRad="38100" dist="38100" dir="2700000" algn="tl">
                    <a:srgbClr val="FFFFFF"/>
                  </a:outerShdw>
                </a:effectLst>
              </a:rPr>
              <a:t>= x’, k=k+1</a:t>
            </a:r>
          </a:p>
          <a:p>
            <a:pPr lvl="1" eaLnBrk="1" hangingPunct="1">
              <a:lnSpc>
                <a:spcPct val="80000"/>
              </a:lnSpc>
              <a:defRPr/>
            </a:pPr>
            <a:r>
              <a:rPr lang="en-US" altLang="it-IT" sz="1800" dirty="0">
                <a:effectLst>
                  <a:outerShdw blurRad="38100" dist="38100" dir="2700000" algn="tl">
                    <a:srgbClr val="FFFFFF"/>
                  </a:outerShdw>
                </a:effectLst>
              </a:rPr>
              <a:t>If c(</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r>
              <a:rPr lang="en-US" altLang="it-IT" sz="1800" dirty="0">
                <a:effectLst>
                  <a:outerShdw blurRad="38100" dist="38100" dir="2700000" algn="tl">
                    <a:srgbClr val="FFFFFF"/>
                  </a:outerShdw>
                </a:effectLst>
              </a:rPr>
              <a:t>)&lt;c(x*) then x* = </a:t>
            </a:r>
            <a:r>
              <a:rPr lang="en-US" altLang="it-IT" sz="1800" dirty="0" err="1">
                <a:effectLst>
                  <a:outerShdw blurRad="38100" dist="38100" dir="2700000" algn="tl">
                    <a:srgbClr val="FFFFFF"/>
                  </a:outerShdw>
                </a:effectLst>
              </a:rPr>
              <a:t>x</a:t>
            </a:r>
            <a:r>
              <a:rPr lang="en-US" altLang="it-IT" sz="1800" baseline="30000" dirty="0" err="1">
                <a:effectLst>
                  <a:outerShdw blurRad="38100" dist="38100" dir="2700000" algn="tl">
                    <a:srgbClr val="FFFFFF"/>
                  </a:outerShdw>
                </a:effectLst>
              </a:rPr>
              <a:t>k</a:t>
            </a:r>
            <a:endParaRPr lang="en-US" altLang="it-IT" sz="1800" dirty="0">
              <a:effectLst>
                <a:outerShdw blurRad="38100" dist="38100" dir="2700000" algn="tl">
                  <a:srgbClr val="FFFFFF"/>
                </a:outerShdw>
              </a:effectLst>
            </a:endParaRPr>
          </a:p>
          <a:p>
            <a:pPr lvl="1" eaLnBrk="1" hangingPunct="1">
              <a:lnSpc>
                <a:spcPct val="80000"/>
              </a:lnSpc>
              <a:defRPr/>
            </a:pPr>
            <a:r>
              <a:rPr lang="en-US" altLang="it-IT" sz="1800" u="sng" dirty="0">
                <a:effectLst>
                  <a:outerShdw blurRad="38100" dist="38100" dir="2700000" algn="tl">
                    <a:srgbClr val="FFFFFF"/>
                  </a:outerShdw>
                </a:effectLst>
              </a:rPr>
              <a:t>Update </a:t>
            </a:r>
            <a:r>
              <a:rPr lang="en-US" altLang="it-IT" sz="1800" u="sng" dirty="0">
                <a:effectLst>
                  <a:outerShdw blurRad="38100" dist="38100" dir="2700000" algn="tl">
                    <a:srgbClr val="FFFFFF"/>
                  </a:outerShdw>
                </a:effectLst>
                <a:latin typeface="Symbol" panose="05050102010706020507" pitchFamily="18" charset="2"/>
              </a:rPr>
              <a:t>p</a:t>
            </a:r>
          </a:p>
          <a:p>
            <a:pPr eaLnBrk="1" hangingPunct="1">
              <a:lnSpc>
                <a:spcPct val="80000"/>
              </a:lnSpc>
              <a:defRPr/>
            </a:pPr>
            <a:r>
              <a:rPr lang="en-US" altLang="it-IT" sz="2000" dirty="0">
                <a:effectLst>
                  <a:outerShdw blurRad="38100" dist="38100" dir="2700000" algn="tl">
                    <a:srgbClr val="FFFFFF"/>
                  </a:outerShdw>
                </a:effectLst>
              </a:rPr>
              <a:t>Until </a:t>
            </a:r>
            <a:r>
              <a:rPr lang="en-US" altLang="it-IT" sz="2000" dirty="0" err="1">
                <a:effectLst>
                  <a:outerShdw blurRad="38100" dist="38100" dir="2700000" algn="tl">
                    <a:srgbClr val="FFFFFF"/>
                  </a:outerShdw>
                </a:effectLst>
              </a:rPr>
              <a:t>StopCondition</a:t>
            </a:r>
            <a:endParaRPr lang="en-US" altLang="it-IT" sz="2000" dirty="0">
              <a:effectLst>
                <a:outerShdw blurRad="38100" dist="38100" dir="2700000" algn="tl">
                  <a:srgbClr val="FFFFFF"/>
                </a:outerShdw>
              </a:effectLst>
            </a:endParaRPr>
          </a:p>
          <a:p>
            <a:pPr eaLnBrk="1" hangingPunct="1">
              <a:lnSpc>
                <a:spcPct val="80000"/>
              </a:lnSpc>
              <a:defRPr/>
            </a:pPr>
            <a:r>
              <a:rPr lang="en-US" altLang="it-IT" sz="2000" dirty="0">
                <a:effectLst>
                  <a:outerShdw blurRad="38100" dist="38100" dir="2700000" algn="tl">
                    <a:srgbClr val="FFFFFF"/>
                  </a:outerShdw>
                </a:effectLst>
              </a:rPr>
              <a:t>return (x*)</a:t>
            </a:r>
          </a:p>
          <a:p>
            <a:pPr eaLnBrk="1" hangingPunct="1">
              <a:lnSpc>
                <a:spcPct val="80000"/>
              </a:lnSpc>
              <a:defRPr/>
            </a:pPr>
            <a:r>
              <a:rPr lang="en-US" altLang="it-IT" sz="2000" dirty="0">
                <a:effectLst>
                  <a:outerShdw blurRad="38100" dist="38100" dir="2700000" algn="tl">
                    <a:srgbClr val="FFFFFF"/>
                  </a:outerShdw>
                </a:effectLst>
              </a:rPr>
              <a:t>end</a:t>
            </a:r>
          </a:p>
        </p:txBody>
      </p:sp>
      <p:sp>
        <p:nvSpPr>
          <p:cNvPr id="159748" name="Text Box 4">
            <a:extLst>
              <a:ext uri="{FF2B5EF4-FFF2-40B4-BE49-F238E27FC236}">
                <a16:creationId xmlns:a16="http://schemas.microsoft.com/office/drawing/2014/main" id="{D4EE0952-0163-6B35-328C-F2055CA4F361}"/>
              </a:ext>
            </a:extLst>
          </p:cNvPr>
          <p:cNvSpPr txBox="1">
            <a:spLocks noChangeArrowheads="1"/>
          </p:cNvSpPr>
          <p:nvPr/>
        </p:nvSpPr>
        <p:spPr bwMode="auto">
          <a:xfrm>
            <a:off x="1641475" y="407988"/>
            <a:ext cx="8896350"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Descriviamo ALNS rispetto alle differenze con LNS:</a:t>
            </a:r>
          </a:p>
          <a:p>
            <a:pPr eaLnBrk="1" hangingPunct="1">
              <a:spcBef>
                <a:spcPct val="0"/>
              </a:spcBef>
              <a:buFontTx/>
              <a:buNone/>
            </a:pPr>
            <a:r>
              <a:rPr lang="en-US" altLang="it-IT" sz="1800"/>
              <a:t>Si utilizzano due vettori di pesi</a:t>
            </a:r>
            <a:r>
              <a:rPr lang="en-US" altLang="it-IT" sz="1800">
                <a:solidFill>
                  <a:srgbClr val="FF0000"/>
                </a:solidFill>
              </a:rPr>
              <a:t>, </a:t>
            </a:r>
            <a:r>
              <a:rPr lang="en-US" altLang="it-IT" sz="1800">
                <a:solidFill>
                  <a:srgbClr val="FF0000"/>
                </a:solidFill>
                <a:latin typeface="Symbol" panose="05050102010706020507" pitchFamily="18" charset="2"/>
              </a:rPr>
              <a:t>p</a:t>
            </a:r>
            <a:r>
              <a:rPr lang="en-US" altLang="it-IT" sz="1800" baseline="30000">
                <a:solidFill>
                  <a:srgbClr val="FF0000"/>
                </a:solidFill>
              </a:rPr>
              <a:t>+</a:t>
            </a:r>
            <a:r>
              <a:rPr lang="en-US" altLang="it-IT" sz="1800"/>
              <a:t> per gli operatori di </a:t>
            </a:r>
            <a:r>
              <a:rPr lang="en-US" altLang="it-IT" sz="1800">
                <a:solidFill>
                  <a:srgbClr val="FF0000"/>
                </a:solidFill>
              </a:rPr>
              <a:t>destroy</a:t>
            </a:r>
            <a:r>
              <a:rPr lang="en-US" altLang="it-IT" sz="1800"/>
              <a:t> e </a:t>
            </a:r>
            <a:r>
              <a:rPr lang="en-US" altLang="it-IT" sz="1800">
                <a:solidFill>
                  <a:srgbClr val="333399"/>
                </a:solidFill>
                <a:latin typeface="Symbol" panose="05050102010706020507" pitchFamily="18" charset="2"/>
              </a:rPr>
              <a:t>p</a:t>
            </a:r>
            <a:r>
              <a:rPr lang="en-US" altLang="it-IT" sz="1800" baseline="30000">
                <a:solidFill>
                  <a:srgbClr val="333399"/>
                </a:solidFill>
              </a:rPr>
              <a:t>-</a:t>
            </a:r>
            <a:r>
              <a:rPr lang="en-US" altLang="it-IT" sz="1800">
                <a:solidFill>
                  <a:srgbClr val="333399"/>
                </a:solidFill>
              </a:rPr>
              <a:t> </a:t>
            </a:r>
            <a:r>
              <a:rPr lang="en-US" altLang="it-IT" sz="1800"/>
              <a:t>per quelli di </a:t>
            </a:r>
            <a:r>
              <a:rPr lang="en-US" altLang="it-IT" sz="1800">
                <a:solidFill>
                  <a:srgbClr val="333399"/>
                </a:solidFill>
              </a:rPr>
              <a:t>repair</a:t>
            </a:r>
            <a:r>
              <a:rPr lang="en-US" altLang="it-IT" sz="1800"/>
              <a:t>, </a:t>
            </a:r>
          </a:p>
          <a:p>
            <a:pPr eaLnBrk="1" hangingPunct="1">
              <a:spcBef>
                <a:spcPct val="0"/>
              </a:spcBef>
              <a:buFontTx/>
              <a:buNone/>
            </a:pPr>
            <a:r>
              <a:rPr lang="en-US" altLang="it-IT" sz="1800"/>
              <a:t>allo scopo di selezionare una coppia di operatori ad ogni iterazione secondo il criterio </a:t>
            </a:r>
          </a:p>
          <a:p>
            <a:pPr eaLnBrk="1" hangingPunct="1">
              <a:spcBef>
                <a:spcPct val="0"/>
              </a:spcBef>
              <a:buFontTx/>
              <a:buNone/>
            </a:pPr>
            <a:r>
              <a:rPr lang="en-US" altLang="it-IT" sz="1800"/>
              <a:t>della roulette wheel (si normalizzano, si calcolano le somme parziali e si genera un </a:t>
            </a:r>
          </a:p>
          <a:p>
            <a:pPr eaLnBrk="1" hangingPunct="1">
              <a:spcBef>
                <a:spcPct val="0"/>
              </a:spcBef>
              <a:buFontTx/>
              <a:buNone/>
            </a:pPr>
            <a:r>
              <a:rPr lang="en-US" altLang="it-IT" sz="1800"/>
              <a:t>numero pseudocasuale in [0,1] individuando un sottointervallo tra due somme parziali)</a:t>
            </a:r>
          </a:p>
        </p:txBody>
      </p:sp>
      <p:sp>
        <p:nvSpPr>
          <p:cNvPr id="2" name="CasellaDiTesto 1">
            <a:extLst>
              <a:ext uri="{FF2B5EF4-FFF2-40B4-BE49-F238E27FC236}">
                <a16:creationId xmlns:a16="http://schemas.microsoft.com/office/drawing/2014/main" id="{25D9DC19-81C1-D0D2-FA2C-05EC36982332}"/>
              </a:ext>
            </a:extLst>
          </p:cNvPr>
          <p:cNvSpPr txBox="1"/>
          <p:nvPr/>
        </p:nvSpPr>
        <p:spPr>
          <a:xfrm>
            <a:off x="6934200" y="2209800"/>
            <a:ext cx="3041282" cy="2862322"/>
          </a:xfrm>
          <a:prstGeom prst="rect">
            <a:avLst/>
          </a:prstGeom>
          <a:noFill/>
          <a:ln w="28575">
            <a:solidFill>
              <a:srgbClr val="FF0000"/>
            </a:solidFill>
          </a:ln>
        </p:spPr>
        <p:txBody>
          <a:bodyPr wrap="none">
            <a:spAutoFit/>
          </a:bodyPr>
          <a:lstStyle/>
          <a:p>
            <a:pPr>
              <a:defRPr/>
            </a:pPr>
            <a:r>
              <a:rPr lang="it-IT" dirty="0"/>
              <a:t>Ad esempio, nel caso di </a:t>
            </a:r>
          </a:p>
          <a:p>
            <a:pPr>
              <a:defRPr/>
            </a:pPr>
            <a:r>
              <a:rPr lang="it-IT" dirty="0"/>
              <a:t>2 operatori di </a:t>
            </a:r>
            <a:r>
              <a:rPr lang="it-IT" dirty="0" err="1"/>
              <a:t>destroy</a:t>
            </a:r>
            <a:r>
              <a:rPr lang="it-IT" dirty="0"/>
              <a:t>, d</a:t>
            </a:r>
            <a:r>
              <a:rPr lang="it-IT" baseline="-25000" dirty="0"/>
              <a:t>1</a:t>
            </a:r>
            <a:r>
              <a:rPr lang="it-IT" dirty="0"/>
              <a:t> e d</a:t>
            </a:r>
            <a:r>
              <a:rPr lang="it-IT" baseline="-25000" dirty="0"/>
              <a:t>2</a:t>
            </a:r>
            <a:r>
              <a:rPr lang="it-IT" dirty="0"/>
              <a:t>, </a:t>
            </a:r>
          </a:p>
          <a:p>
            <a:pPr>
              <a:defRPr/>
            </a:pPr>
            <a:r>
              <a:rPr lang="it-IT" dirty="0"/>
              <a:t>siano </a:t>
            </a:r>
            <a:r>
              <a:rPr lang="en-US" altLang="it-IT" dirty="0">
                <a:latin typeface="Symbol" panose="05050102010706020507" pitchFamily="18" charset="2"/>
              </a:rPr>
              <a:t>p1 </a:t>
            </a:r>
            <a:r>
              <a:rPr lang="en-US" altLang="it-IT" dirty="0"/>
              <a:t>e</a:t>
            </a:r>
            <a:r>
              <a:rPr lang="en-US" altLang="it-IT" dirty="0">
                <a:latin typeface="Symbol" panose="05050102010706020507" pitchFamily="18" charset="2"/>
              </a:rPr>
              <a:t> p2</a:t>
            </a:r>
            <a:r>
              <a:rPr lang="en-US" altLang="it-IT" dirty="0"/>
              <a:t> </a:t>
            </a:r>
            <a:r>
              <a:rPr lang="en-US" altLang="it-IT" dirty="0" err="1"/>
              <a:t>i</a:t>
            </a:r>
            <a:r>
              <a:rPr lang="en-US" altLang="it-IT" dirty="0"/>
              <a:t> </a:t>
            </a:r>
            <a:r>
              <a:rPr lang="en-US" altLang="it-IT" dirty="0" err="1"/>
              <a:t>pesi</a:t>
            </a:r>
            <a:r>
              <a:rPr lang="en-US" altLang="it-IT" dirty="0"/>
              <a:t> </a:t>
            </a:r>
            <a:r>
              <a:rPr lang="en-US" altLang="it-IT" dirty="0" err="1"/>
              <a:t>associati</a:t>
            </a:r>
            <a:r>
              <a:rPr lang="en-US" altLang="it-IT" dirty="0"/>
              <a:t>:</a:t>
            </a:r>
          </a:p>
          <a:p>
            <a:pPr>
              <a:defRPr/>
            </a:pPr>
            <a:r>
              <a:rPr lang="en-US" dirty="0" err="1"/>
              <a:t>si</a:t>
            </a:r>
            <a:r>
              <a:rPr lang="en-US" dirty="0"/>
              <a:t> </a:t>
            </a:r>
            <a:r>
              <a:rPr lang="en-US" dirty="0" err="1"/>
              <a:t>normalizzano</a:t>
            </a:r>
            <a:r>
              <a:rPr lang="en-US" dirty="0"/>
              <a:t> in </a:t>
            </a:r>
            <a:r>
              <a:rPr lang="en-US" dirty="0" err="1"/>
              <a:t>modo</a:t>
            </a:r>
            <a:r>
              <a:rPr lang="en-US" dirty="0"/>
              <a:t> </a:t>
            </a:r>
            <a:r>
              <a:rPr lang="en-US" dirty="0" err="1"/>
              <a:t>che</a:t>
            </a:r>
            <a:endParaRPr lang="en-US" dirty="0"/>
          </a:p>
          <a:p>
            <a:pPr>
              <a:defRPr/>
            </a:pPr>
            <a:r>
              <a:rPr lang="it-IT" dirty="0"/>
              <a:t>la loro somma sia 1, e si</a:t>
            </a:r>
          </a:p>
          <a:p>
            <a:pPr>
              <a:defRPr/>
            </a:pPr>
            <a:r>
              <a:rPr lang="it-IT" dirty="0"/>
              <a:t>interpreta il risultato della </a:t>
            </a:r>
          </a:p>
          <a:p>
            <a:pPr>
              <a:defRPr/>
            </a:pPr>
            <a:r>
              <a:rPr lang="it-IT" dirty="0"/>
              <a:t>generazione di un numero x</a:t>
            </a:r>
          </a:p>
          <a:p>
            <a:pPr>
              <a:defRPr/>
            </a:pPr>
            <a:r>
              <a:rPr lang="it-IT" dirty="0"/>
              <a:t>casuale in [0..1] come la scelta</a:t>
            </a:r>
          </a:p>
          <a:p>
            <a:pPr>
              <a:defRPr/>
            </a:pPr>
            <a:r>
              <a:rPr lang="it-IT" dirty="0"/>
              <a:t>di d</a:t>
            </a:r>
            <a:r>
              <a:rPr lang="it-IT" baseline="-25000" dirty="0"/>
              <a:t>1</a:t>
            </a:r>
            <a:r>
              <a:rPr lang="it-IT" dirty="0"/>
              <a:t> se x&lt; </a:t>
            </a:r>
            <a:r>
              <a:rPr lang="it-IT" dirty="0">
                <a:latin typeface="Symbol" panose="05050102010706020507" pitchFamily="18" charset="2"/>
              </a:rPr>
              <a:t>p</a:t>
            </a:r>
            <a:r>
              <a:rPr lang="it-IT" dirty="0"/>
              <a:t>1, e come la scelta</a:t>
            </a:r>
          </a:p>
          <a:p>
            <a:pPr>
              <a:defRPr/>
            </a:pPr>
            <a:r>
              <a:rPr lang="it-IT" dirty="0"/>
              <a:t>di d</a:t>
            </a:r>
            <a:r>
              <a:rPr lang="it-IT" baseline="-25000" dirty="0"/>
              <a:t>2</a:t>
            </a:r>
            <a:r>
              <a:rPr lang="it-IT" dirty="0"/>
              <a:t> altrimenti.</a:t>
            </a:r>
          </a:p>
        </p:txBody>
      </p:sp>
      <p:sp>
        <p:nvSpPr>
          <p:cNvPr id="159750" name="CasellaDiTesto 2">
            <a:extLst>
              <a:ext uri="{FF2B5EF4-FFF2-40B4-BE49-F238E27FC236}">
                <a16:creationId xmlns:a16="http://schemas.microsoft.com/office/drawing/2014/main" id="{8AA1C0ED-C930-3C0E-6583-B278DF28108E}"/>
              </a:ext>
            </a:extLst>
          </p:cNvPr>
          <p:cNvSpPr txBox="1">
            <a:spLocks noChangeArrowheads="1"/>
          </p:cNvSpPr>
          <p:nvPr/>
        </p:nvSpPr>
        <p:spPr bwMode="auto">
          <a:xfrm>
            <a:off x="7094539" y="5207001"/>
            <a:ext cx="3057525" cy="1477963"/>
          </a:xfrm>
          <a:prstGeom prst="rect">
            <a:avLst/>
          </a:prstGeom>
          <a:noFill/>
          <a:ln w="9525">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it-IT" altLang="it-IT" sz="1800">
                <a:solidFill>
                  <a:srgbClr val="008000"/>
                </a:solidFill>
              </a:rPr>
              <a:t>Nota, spesso gli operatori</a:t>
            </a:r>
          </a:p>
          <a:p>
            <a:pPr>
              <a:spcBef>
                <a:spcPct val="0"/>
              </a:spcBef>
              <a:buFontTx/>
              <a:buNone/>
            </a:pPr>
            <a:r>
              <a:rPr lang="it-IT" altLang="it-IT" sz="1800" i="1">
                <a:solidFill>
                  <a:srgbClr val="008000"/>
                </a:solidFill>
              </a:rPr>
              <a:t>dest</a:t>
            </a:r>
            <a:r>
              <a:rPr lang="it-IT" altLang="it-IT" sz="1800">
                <a:solidFill>
                  <a:srgbClr val="008000"/>
                </a:solidFill>
              </a:rPr>
              <a:t> e </a:t>
            </a:r>
            <a:r>
              <a:rPr lang="it-IT" altLang="it-IT" sz="1800" i="1">
                <a:solidFill>
                  <a:srgbClr val="008000"/>
                </a:solidFill>
              </a:rPr>
              <a:t>rep</a:t>
            </a:r>
            <a:r>
              <a:rPr lang="it-IT" altLang="it-IT" sz="1800">
                <a:solidFill>
                  <a:srgbClr val="008000"/>
                </a:solidFill>
              </a:rPr>
              <a:t> sono definiti l’uno</a:t>
            </a:r>
          </a:p>
          <a:p>
            <a:pPr>
              <a:spcBef>
                <a:spcPct val="0"/>
              </a:spcBef>
              <a:buFontTx/>
              <a:buNone/>
            </a:pPr>
            <a:r>
              <a:rPr lang="it-IT" altLang="it-IT" sz="1800">
                <a:solidFill>
                  <a:srgbClr val="008000"/>
                </a:solidFill>
              </a:rPr>
              <a:t> in funzione dell’altro e  </a:t>
            </a:r>
          </a:p>
          <a:p>
            <a:pPr>
              <a:spcBef>
                <a:spcPct val="0"/>
              </a:spcBef>
              <a:buFontTx/>
              <a:buNone/>
            </a:pPr>
            <a:r>
              <a:rPr lang="it-IT" altLang="it-IT" sz="1800">
                <a:solidFill>
                  <a:srgbClr val="008000"/>
                </a:solidFill>
              </a:rPr>
              <a:t>quindi scelti in COPPIA</a:t>
            </a:r>
          </a:p>
          <a:p>
            <a:pPr>
              <a:spcBef>
                <a:spcPct val="0"/>
              </a:spcBef>
              <a:buFontTx/>
              <a:buNone/>
            </a:pPr>
            <a:r>
              <a:rPr lang="it-IT" altLang="it-IT" sz="1800">
                <a:solidFill>
                  <a:srgbClr val="008000"/>
                </a:solidFill>
              </a:rPr>
              <a:t>(</a:t>
            </a:r>
            <a:r>
              <a:rPr lang="it-IT" altLang="it-IT" sz="1800" i="1">
                <a:solidFill>
                  <a:srgbClr val="008000"/>
                </a:solidFill>
              </a:rPr>
              <a:t>ogni dest ha un suo rep</a:t>
            </a:r>
            <a:r>
              <a:rPr lang="it-IT" altLang="it-IT" sz="1800">
                <a:solidFill>
                  <a:srgbClr val="008000"/>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65768294-7298-66AA-5636-F644E024347B}"/>
              </a:ext>
            </a:extLst>
          </p:cNvPr>
          <p:cNvSpPr>
            <a:spLocks noGrp="1" noChangeArrowheads="1"/>
          </p:cNvSpPr>
          <p:nvPr>
            <p:ph type="title"/>
          </p:nvPr>
        </p:nvSpPr>
        <p:spPr>
          <a:xfrm>
            <a:off x="1981200" y="152400"/>
            <a:ext cx="8229600" cy="609600"/>
          </a:xfrm>
        </p:spPr>
        <p:txBody>
          <a:bodyPr/>
          <a:lstStyle/>
          <a:p>
            <a:pPr eaLnBrk="1" hangingPunct="1">
              <a:defRPr/>
            </a:pPr>
            <a:r>
              <a:rPr lang="en-US" altLang="it-IT" sz="2800" dirty="0">
                <a:solidFill>
                  <a:srgbClr val="0066FF"/>
                </a:solidFill>
                <a:effectLst>
                  <a:outerShdw blurRad="38100" dist="38100" dir="2700000" algn="tl">
                    <a:srgbClr val="C0C0C0"/>
                  </a:outerShdw>
                </a:effectLst>
              </a:rPr>
              <a:t>Aggiornamento </a:t>
            </a:r>
            <a:r>
              <a:rPr lang="en-US" altLang="it-IT" sz="2800" dirty="0" err="1">
                <a:solidFill>
                  <a:srgbClr val="0066FF"/>
                </a:solidFill>
                <a:effectLst>
                  <a:outerShdw blurRad="38100" dist="38100" dir="2700000" algn="tl">
                    <a:srgbClr val="C0C0C0"/>
                  </a:outerShdw>
                </a:effectLst>
              </a:rPr>
              <a:t>dinamico</a:t>
            </a:r>
            <a:r>
              <a:rPr lang="en-US" altLang="it-IT" sz="2800" dirty="0">
                <a:solidFill>
                  <a:srgbClr val="0066FF"/>
                </a:solidFill>
                <a:effectLst>
                  <a:outerShdw blurRad="38100" dist="38100" dir="2700000" algn="tl">
                    <a:srgbClr val="C0C0C0"/>
                  </a:outerShdw>
                </a:effectLst>
              </a:rPr>
              <a:t> del peso </a:t>
            </a:r>
            <a:r>
              <a:rPr lang="en-US" altLang="it-IT" sz="2800" dirty="0" err="1">
                <a:solidFill>
                  <a:srgbClr val="0066FF"/>
                </a:solidFill>
                <a:effectLst>
                  <a:outerShdw blurRad="38100" dist="38100" dir="2700000" algn="tl">
                    <a:srgbClr val="C0C0C0"/>
                  </a:outerShdw>
                </a:effectLst>
              </a:rPr>
              <a:t>degli</a:t>
            </a:r>
            <a:r>
              <a:rPr lang="en-US" altLang="it-IT" sz="2800" dirty="0">
                <a:solidFill>
                  <a:srgbClr val="0066FF"/>
                </a:solidFill>
                <a:effectLst>
                  <a:outerShdw blurRad="38100" dist="38100" dir="2700000" algn="tl">
                    <a:srgbClr val="C0C0C0"/>
                  </a:outerShdw>
                </a:effectLst>
              </a:rPr>
              <a:t> </a:t>
            </a:r>
            <a:r>
              <a:rPr lang="en-US" altLang="it-IT" sz="2800" dirty="0" err="1">
                <a:solidFill>
                  <a:srgbClr val="0066FF"/>
                </a:solidFill>
                <a:effectLst>
                  <a:outerShdw blurRad="38100" dist="38100" dir="2700000" algn="tl">
                    <a:srgbClr val="C0C0C0"/>
                  </a:outerShdw>
                </a:effectLst>
              </a:rPr>
              <a:t>operatori</a:t>
            </a:r>
            <a:endParaRPr lang="en-US" altLang="it-IT" sz="2800" dirty="0">
              <a:solidFill>
                <a:srgbClr val="0066FF"/>
              </a:solidFill>
              <a:effectLst>
                <a:outerShdw blurRad="38100" dist="38100" dir="2700000" algn="tl">
                  <a:srgbClr val="C0C0C0"/>
                </a:outerShdw>
              </a:effectLst>
            </a:endParaRPr>
          </a:p>
        </p:txBody>
      </p:sp>
      <p:sp>
        <p:nvSpPr>
          <p:cNvPr id="161795" name="Text Box 5">
            <a:extLst>
              <a:ext uri="{FF2B5EF4-FFF2-40B4-BE49-F238E27FC236}">
                <a16:creationId xmlns:a16="http://schemas.microsoft.com/office/drawing/2014/main" id="{8E66F0DB-8195-220B-26DD-C0DE0250121A}"/>
              </a:ext>
            </a:extLst>
          </p:cNvPr>
          <p:cNvSpPr txBox="1">
            <a:spLocks noChangeArrowheads="1"/>
          </p:cNvSpPr>
          <p:nvPr/>
        </p:nvSpPr>
        <p:spPr bwMode="auto">
          <a:xfrm>
            <a:off x="1524000" y="762000"/>
            <a:ext cx="9144000" cy="61864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 pesi </a:t>
            </a:r>
            <a:r>
              <a:rPr lang="en-US" altLang="it-IT" sz="1800">
                <a:latin typeface="Symbol" panose="05050102010706020507" pitchFamily="18" charset="2"/>
              </a:rPr>
              <a:t>p</a:t>
            </a:r>
            <a:r>
              <a:rPr lang="en-US" altLang="it-IT" sz="1800"/>
              <a:t> degli operatori selezionati vengono aggiornati alla fine di ogni iterazione sulla base dell’esito della ricerca. </a:t>
            </a:r>
          </a:p>
          <a:p>
            <a:pPr eaLnBrk="1" hangingPunct="1">
              <a:spcBef>
                <a:spcPct val="0"/>
              </a:spcBef>
              <a:buFontTx/>
              <a:buNone/>
            </a:pPr>
            <a:r>
              <a:rPr lang="en-US" altLang="it-IT" sz="1800"/>
              <a:t>A ciascuno dei 4 esiti possibili (nuovo x*, migliora x</a:t>
            </a:r>
            <a:r>
              <a:rPr lang="en-US" altLang="it-IT" sz="1800" baseline="30000"/>
              <a:t>k</a:t>
            </a:r>
            <a:r>
              <a:rPr lang="en-US" altLang="it-IT" sz="1800"/>
              <a:t>, sostituisce x</a:t>
            </a:r>
            <a:r>
              <a:rPr lang="en-US" altLang="it-IT" sz="1800" baseline="30000"/>
              <a:t>k</a:t>
            </a:r>
            <a:r>
              <a:rPr lang="en-US" altLang="it-IT" sz="1800"/>
              <a:t>, rifiutato) corrisponde uno score, w</a:t>
            </a:r>
            <a:r>
              <a:rPr lang="en-US" altLang="it-IT" sz="1800" baseline="-25000"/>
              <a:t>1</a:t>
            </a:r>
            <a:r>
              <a:rPr lang="en-US" altLang="it-IT" sz="1800"/>
              <a:t>,..,w</a:t>
            </a:r>
            <a:r>
              <a:rPr lang="en-US" altLang="it-IT" sz="1800" baseline="-25000"/>
              <a:t>4</a:t>
            </a:r>
            <a:r>
              <a:rPr lang="en-US" altLang="it-IT" sz="1800"/>
              <a:t>, con w</a:t>
            </a:r>
            <a:r>
              <a:rPr lang="en-US" altLang="it-IT" sz="1800" baseline="-25000"/>
              <a:t>1</a:t>
            </a:r>
            <a:r>
              <a:rPr lang="en-US" altLang="it-IT" sz="1800"/>
              <a:t>&gt;..&gt;w</a:t>
            </a:r>
            <a:r>
              <a:rPr lang="en-US" altLang="it-IT" sz="1800" baseline="-25000"/>
              <a:t>4</a:t>
            </a:r>
            <a:r>
              <a:rPr lang="en-US" altLang="it-IT" sz="1800"/>
              <a:t>, .</a:t>
            </a:r>
          </a:p>
          <a:p>
            <a:pPr eaLnBrk="1" hangingPunct="1">
              <a:spcBef>
                <a:spcPct val="0"/>
              </a:spcBef>
              <a:buFontTx/>
              <a:buNone/>
            </a:pPr>
            <a:endParaRPr lang="en-US" altLang="it-IT" sz="1800"/>
          </a:p>
          <a:p>
            <a:pPr eaLnBrk="1" hangingPunct="1">
              <a:spcBef>
                <a:spcPct val="0"/>
              </a:spcBef>
              <a:buFontTx/>
              <a:buNone/>
            </a:pPr>
            <a:r>
              <a:rPr lang="en-US" altLang="it-IT" sz="1800"/>
              <a:t>Il peso dell’operatore utilizzato nella iterazione corrente viene aggiornato al termine dell’iterazione assegnadogli come nuovo valore la </a:t>
            </a:r>
            <a:r>
              <a:rPr lang="en-US" altLang="it-IT" sz="1800">
                <a:solidFill>
                  <a:srgbClr val="CC0000"/>
                </a:solidFill>
              </a:rPr>
              <a:t>combinazione convessa </a:t>
            </a:r>
            <a:r>
              <a:rPr lang="en-US" altLang="it-IT" sz="1800"/>
              <a:t>tra il peso attuale e lo score associato all’esito.</a:t>
            </a:r>
          </a:p>
          <a:p>
            <a:pPr eaLnBrk="1" hangingPunct="1">
              <a:spcBef>
                <a:spcPct val="0"/>
              </a:spcBef>
              <a:buFontTx/>
              <a:buNone/>
            </a:pPr>
            <a:endParaRPr lang="en-US" altLang="it-IT" sz="1800"/>
          </a:p>
          <a:p>
            <a:pPr algn="ctr" eaLnBrk="1" hangingPunct="1">
              <a:spcBef>
                <a:spcPct val="0"/>
              </a:spcBef>
              <a:buFontTx/>
              <a:buNone/>
            </a:pPr>
            <a:r>
              <a:rPr lang="en-US" altLang="it-IT" sz="1800">
                <a:latin typeface="Symbol" panose="05050102010706020507" pitchFamily="18" charset="2"/>
              </a:rPr>
              <a:t>p</a:t>
            </a:r>
            <a:r>
              <a:rPr lang="en-US" altLang="it-IT" sz="1800" baseline="-25000"/>
              <a:t>op</a:t>
            </a:r>
            <a:r>
              <a:rPr lang="en-US" altLang="it-IT" sz="1800"/>
              <a:t> =  </a:t>
            </a:r>
            <a:r>
              <a:rPr lang="en-US" altLang="it-IT" sz="1800">
                <a:latin typeface="Symbol" panose="05050102010706020507" pitchFamily="18" charset="2"/>
              </a:rPr>
              <a:t>l</a:t>
            </a:r>
            <a:r>
              <a:rPr lang="en-US" altLang="it-IT" sz="1800"/>
              <a:t> </a:t>
            </a:r>
            <a:r>
              <a:rPr lang="en-US" altLang="it-IT" sz="1800">
                <a:latin typeface="Symbol" panose="05050102010706020507" pitchFamily="18" charset="2"/>
              </a:rPr>
              <a:t>p</a:t>
            </a:r>
            <a:r>
              <a:rPr lang="en-US" altLang="it-IT" sz="1800" baseline="-25000"/>
              <a:t>op</a:t>
            </a:r>
            <a:r>
              <a:rPr lang="en-US" altLang="it-IT" sz="1800"/>
              <a:t> + (1-</a:t>
            </a:r>
            <a:r>
              <a:rPr lang="en-US" altLang="it-IT" sz="1800">
                <a:latin typeface="Symbol" panose="05050102010706020507" pitchFamily="18" charset="2"/>
              </a:rPr>
              <a:t>l</a:t>
            </a:r>
            <a:r>
              <a:rPr lang="en-US" altLang="it-IT" sz="1800"/>
              <a:t>) w</a:t>
            </a:r>
            <a:r>
              <a:rPr lang="en-US" altLang="it-IT" sz="1800" baseline="-25000"/>
              <a:t>i</a:t>
            </a:r>
            <a:r>
              <a:rPr lang="en-US" altLang="it-IT" sz="1800"/>
              <a:t> con i </a:t>
            </a:r>
            <a:r>
              <a:rPr lang="en-US" altLang="it-IT" sz="1800">
                <a:sym typeface="Symbol" panose="05050102010706020507" pitchFamily="18" charset="2"/>
              </a:rPr>
              <a:t></a:t>
            </a:r>
            <a:r>
              <a:rPr lang="en-US" altLang="it-IT" sz="1800"/>
              <a:t> {1,..4}</a:t>
            </a:r>
          </a:p>
          <a:p>
            <a:pPr eaLnBrk="1" hangingPunct="1">
              <a:spcBef>
                <a:spcPct val="0"/>
              </a:spcBef>
              <a:buFontTx/>
              <a:buNone/>
            </a:pPr>
            <a:endParaRPr lang="en-US" altLang="it-IT" sz="1800"/>
          </a:p>
          <a:p>
            <a:pPr eaLnBrk="1" hangingPunct="1">
              <a:spcBef>
                <a:spcPct val="0"/>
              </a:spcBef>
              <a:buFont typeface="Symbol" panose="05050102010706020507" pitchFamily="18" charset="2"/>
              <a:buChar char="l"/>
            </a:pPr>
            <a:r>
              <a:rPr lang="en-US" altLang="it-IT" sz="1800"/>
              <a:t> e’ un parametro di decadimento che indica il peso dell’informazione passata rispetto a quella presente (se </a:t>
            </a:r>
            <a:r>
              <a:rPr lang="en-US" altLang="it-IT" sz="1800">
                <a:latin typeface="Symbol" panose="05050102010706020507" pitchFamily="18" charset="2"/>
              </a:rPr>
              <a:t>l</a:t>
            </a:r>
            <a:r>
              <a:rPr lang="en-US" altLang="it-IT" sz="1800"/>
              <a:t>=0 non c’è memoria e dipende tutto dall’esito dell’ultima iterazione, mentre se </a:t>
            </a:r>
            <a:r>
              <a:rPr lang="en-US" altLang="it-IT" sz="1800">
                <a:latin typeface="Symbol" panose="05050102010706020507" pitchFamily="18" charset="2"/>
              </a:rPr>
              <a:t>l</a:t>
            </a:r>
            <a:r>
              <a:rPr lang="en-US" altLang="it-IT" sz="1800"/>
              <a:t>=1 il peso è statico e l’informazione iniziale non viene influenzata dalla performance dell’operatore).</a:t>
            </a:r>
          </a:p>
          <a:p>
            <a:pPr eaLnBrk="1" hangingPunct="1">
              <a:spcBef>
                <a:spcPct val="0"/>
              </a:spcBef>
              <a:buFont typeface="Symbol" panose="05050102010706020507" pitchFamily="18" charset="2"/>
              <a:buChar char="l"/>
            </a:pPr>
            <a:endParaRPr lang="en-US" altLang="it-IT" sz="1800"/>
          </a:p>
          <a:p>
            <a:pPr eaLnBrk="1" hangingPunct="1">
              <a:spcBef>
                <a:spcPct val="0"/>
              </a:spcBef>
              <a:buFont typeface="Symbol" panose="05050102010706020507" pitchFamily="18" charset="2"/>
              <a:buNone/>
            </a:pPr>
            <a:r>
              <a:rPr lang="en-US" altLang="it-IT" sz="1800"/>
              <a:t>In questo modo, l’importanza dei singoli operatori varia dinamicamente in funzione della loro performance e si adatta alle diverse fasi della ricerca.</a:t>
            </a:r>
          </a:p>
          <a:p>
            <a:pPr eaLnBrk="1" hangingPunct="1">
              <a:spcBef>
                <a:spcPct val="0"/>
              </a:spcBef>
              <a:buFont typeface="Symbol" panose="05050102010706020507" pitchFamily="18" charset="2"/>
              <a:buNone/>
            </a:pPr>
            <a:endParaRPr lang="en-US" altLang="it-IT" sz="1800"/>
          </a:p>
          <a:p>
            <a:pPr eaLnBrk="1" hangingPunct="1">
              <a:spcBef>
                <a:spcPct val="0"/>
              </a:spcBef>
              <a:buFont typeface="Symbol" panose="05050102010706020507" pitchFamily="18" charset="2"/>
              <a:buNone/>
            </a:pPr>
            <a:r>
              <a:rPr lang="en-US" altLang="it-IT" sz="1800"/>
              <a:t>Se si utilizzano operatori sofisticati - generalmente associati all’ottenimento di soluzioni di qualita’ migliore - occorre normalizzarne il peso in base al tempo di calcolo rispetto ad operatori piu’ basilari (meno performanti) ma + veloci.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646331"/>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Di </a:t>
            </a:r>
            <a:r>
              <a:rPr lang="en-US" sz="1800" b="0" i="0" u="none" strike="noStrike" baseline="0" dirty="0" err="1">
                <a:latin typeface="IowanOldStyle-Roman"/>
              </a:rPr>
              <a:t>miglioramento</a:t>
            </a:r>
            <a:r>
              <a:rPr lang="en-US" sz="1800" b="0" i="0" u="none" strike="noStrike" baseline="0" dirty="0">
                <a:latin typeface="IowanOldStyle-Roman"/>
              </a:rPr>
              <a:t> - Neighborhood based: Destroy and repair</a:t>
            </a:r>
            <a:endParaRPr lang="en-US" dirty="0"/>
          </a:p>
        </p:txBody>
      </p:sp>
    </p:spTree>
    <p:extLst>
      <p:ext uri="{BB962C8B-B14F-4D97-AF65-F5344CB8AC3E}">
        <p14:creationId xmlns:p14="http://schemas.microsoft.com/office/powerpoint/2010/main" val="12891801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E441FB-9233-F9D0-80E8-14A5F3E9D76A}"/>
              </a:ext>
            </a:extLst>
          </p:cNvPr>
          <p:cNvPicPr>
            <a:picLocks noChangeAspect="1"/>
          </p:cNvPicPr>
          <p:nvPr/>
        </p:nvPicPr>
        <p:blipFill>
          <a:blip r:embed="rId2"/>
          <a:stretch>
            <a:fillRect/>
          </a:stretch>
        </p:blipFill>
        <p:spPr>
          <a:xfrm>
            <a:off x="1263141" y="0"/>
            <a:ext cx="9665718" cy="6858000"/>
          </a:xfrm>
          <a:prstGeom prst="rect">
            <a:avLst/>
          </a:prstGeom>
        </p:spPr>
      </p:pic>
    </p:spTree>
    <p:extLst>
      <p:ext uri="{BB962C8B-B14F-4D97-AF65-F5344CB8AC3E}">
        <p14:creationId xmlns:p14="http://schemas.microsoft.com/office/powerpoint/2010/main" val="89536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86852-BECC-7E0C-AB14-559F248CA425}"/>
              </a:ext>
            </a:extLst>
          </p:cNvPr>
          <p:cNvSpPr>
            <a:spLocks noGrp="1"/>
          </p:cNvSpPr>
          <p:nvPr>
            <p:ph type="title"/>
          </p:nvPr>
        </p:nvSpPr>
        <p:spPr/>
        <p:txBody>
          <a:bodyPr/>
          <a:lstStyle/>
          <a:p>
            <a:r>
              <a:rPr lang="en-US" dirty="0" err="1"/>
              <a:t>Soluzione</a:t>
            </a:r>
            <a:r>
              <a:rPr lang="en-US" dirty="0"/>
              <a:t> </a:t>
            </a:r>
            <a:r>
              <a:rPr lang="en-US" dirty="0" err="1"/>
              <a:t>ottima</a:t>
            </a:r>
            <a:r>
              <a:rPr lang="en-US" dirty="0"/>
              <a:t> </a:t>
            </a:r>
            <a:r>
              <a:rPr lang="en-US" dirty="0" err="1"/>
              <a:t>dell’istanza</a:t>
            </a:r>
            <a:endParaRPr lang="en-US" dirty="0"/>
          </a:p>
        </p:txBody>
      </p:sp>
      <p:sp>
        <p:nvSpPr>
          <p:cNvPr id="3" name="Text Placeholder 2">
            <a:extLst>
              <a:ext uri="{FF2B5EF4-FFF2-40B4-BE49-F238E27FC236}">
                <a16:creationId xmlns:a16="http://schemas.microsoft.com/office/drawing/2014/main" id="{21A23F19-3967-EF4B-BC7E-6231E7555EEB}"/>
              </a:ext>
            </a:extLst>
          </p:cNvPr>
          <p:cNvSpPr>
            <a:spLocks noGrp="1"/>
          </p:cNvSpPr>
          <p:nvPr>
            <p:ph type="body" idx="1"/>
          </p:nvPr>
        </p:nvSpPr>
        <p:spPr/>
        <p:txBody>
          <a:bodyPr/>
          <a:lstStyle/>
          <a:p>
            <a:r>
              <a:rPr lang="en-US" dirty="0"/>
              <a:t>Un </a:t>
            </a:r>
            <a:r>
              <a:rPr lang="en-US" dirty="0" err="1"/>
              <a:t>esempio</a:t>
            </a:r>
            <a:r>
              <a:rPr lang="en-US" dirty="0"/>
              <a:t> di </a:t>
            </a:r>
            <a:r>
              <a:rPr lang="en-US" dirty="0" err="1"/>
              <a:t>istanza</a:t>
            </a:r>
            <a:endParaRPr lang="en-US" dirty="0"/>
          </a:p>
        </p:txBody>
      </p:sp>
      <p:sp>
        <p:nvSpPr>
          <p:cNvPr id="4" name="Content Placeholder 3">
            <a:extLst>
              <a:ext uri="{FF2B5EF4-FFF2-40B4-BE49-F238E27FC236}">
                <a16:creationId xmlns:a16="http://schemas.microsoft.com/office/drawing/2014/main" id="{A40D4ECE-948B-A4A3-ED7B-52B8D628EEA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4B90EAAB-703D-7603-682F-9F80480F94E2}"/>
              </a:ext>
            </a:extLst>
          </p:cNvPr>
          <p:cNvSpPr>
            <a:spLocks noGrp="1"/>
          </p:cNvSpPr>
          <p:nvPr>
            <p:ph type="body" sz="quarter" idx="3"/>
          </p:nvPr>
        </p:nvSpPr>
        <p:spPr/>
        <p:txBody>
          <a:bodyPr/>
          <a:lstStyle/>
          <a:p>
            <a:r>
              <a:rPr lang="en-US" dirty="0" err="1"/>
              <a:t>Soluzione</a:t>
            </a:r>
            <a:r>
              <a:rPr lang="en-US" dirty="0"/>
              <a:t> </a:t>
            </a:r>
            <a:r>
              <a:rPr lang="en-US" dirty="0" err="1"/>
              <a:t>ottima</a:t>
            </a:r>
            <a:endParaRPr lang="en-US" dirty="0"/>
          </a:p>
        </p:txBody>
      </p:sp>
      <p:sp>
        <p:nvSpPr>
          <p:cNvPr id="6" name="Content Placeholder 5">
            <a:extLst>
              <a:ext uri="{FF2B5EF4-FFF2-40B4-BE49-F238E27FC236}">
                <a16:creationId xmlns:a16="http://schemas.microsoft.com/office/drawing/2014/main" id="{8E84A600-75B1-F198-F5EF-0F153E8CE1BB}"/>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26569513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3C8E0-1573-6D71-4473-C72D1469CEEA}"/>
              </a:ext>
            </a:extLst>
          </p:cNvPr>
          <p:cNvPicPr>
            <a:picLocks noChangeAspect="1"/>
          </p:cNvPicPr>
          <p:nvPr/>
        </p:nvPicPr>
        <p:blipFill>
          <a:blip r:embed="rId2"/>
          <a:stretch>
            <a:fillRect/>
          </a:stretch>
        </p:blipFill>
        <p:spPr>
          <a:xfrm>
            <a:off x="0" y="268250"/>
            <a:ext cx="12192000" cy="6321499"/>
          </a:xfrm>
          <a:prstGeom prst="rect">
            <a:avLst/>
          </a:prstGeom>
        </p:spPr>
      </p:pic>
    </p:spTree>
    <p:extLst>
      <p:ext uri="{BB962C8B-B14F-4D97-AF65-F5344CB8AC3E}">
        <p14:creationId xmlns:p14="http://schemas.microsoft.com/office/powerpoint/2010/main" val="29630031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BDAA04-9965-484D-8001-F010CBC44EDD}"/>
              </a:ext>
            </a:extLst>
          </p:cNvPr>
          <p:cNvPicPr>
            <a:picLocks noChangeAspect="1"/>
          </p:cNvPicPr>
          <p:nvPr/>
        </p:nvPicPr>
        <p:blipFill>
          <a:blip r:embed="rId2"/>
          <a:stretch>
            <a:fillRect/>
          </a:stretch>
        </p:blipFill>
        <p:spPr>
          <a:xfrm>
            <a:off x="1090093" y="0"/>
            <a:ext cx="10011814" cy="6858000"/>
          </a:xfrm>
          <a:prstGeom prst="rect">
            <a:avLst/>
          </a:prstGeom>
        </p:spPr>
      </p:pic>
    </p:spTree>
    <p:extLst>
      <p:ext uri="{BB962C8B-B14F-4D97-AF65-F5344CB8AC3E}">
        <p14:creationId xmlns:p14="http://schemas.microsoft.com/office/powerpoint/2010/main" val="2508139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0C5C75-CD57-EF41-F15F-4020EB53FF0E}"/>
              </a:ext>
            </a:extLst>
          </p:cNvPr>
          <p:cNvPicPr>
            <a:picLocks noChangeAspect="1"/>
          </p:cNvPicPr>
          <p:nvPr/>
        </p:nvPicPr>
        <p:blipFill>
          <a:blip r:embed="rId2"/>
          <a:stretch>
            <a:fillRect/>
          </a:stretch>
        </p:blipFill>
        <p:spPr>
          <a:xfrm>
            <a:off x="1272582" y="0"/>
            <a:ext cx="9646836" cy="6858000"/>
          </a:xfrm>
          <a:prstGeom prst="rect">
            <a:avLst/>
          </a:prstGeom>
        </p:spPr>
      </p:pic>
    </p:spTree>
    <p:extLst>
      <p:ext uri="{BB962C8B-B14F-4D97-AF65-F5344CB8AC3E}">
        <p14:creationId xmlns:p14="http://schemas.microsoft.com/office/powerpoint/2010/main" val="27282664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BE3524-5407-7EAE-CB52-A416A06FBD90}"/>
              </a:ext>
            </a:extLst>
          </p:cNvPr>
          <p:cNvPicPr>
            <a:picLocks noChangeAspect="1"/>
          </p:cNvPicPr>
          <p:nvPr/>
        </p:nvPicPr>
        <p:blipFill>
          <a:blip r:embed="rId2"/>
          <a:stretch>
            <a:fillRect/>
          </a:stretch>
        </p:blipFill>
        <p:spPr>
          <a:xfrm>
            <a:off x="1286570" y="0"/>
            <a:ext cx="9618860" cy="6858000"/>
          </a:xfrm>
          <a:prstGeom prst="rect">
            <a:avLst/>
          </a:prstGeom>
        </p:spPr>
      </p:pic>
    </p:spTree>
    <p:extLst>
      <p:ext uri="{BB962C8B-B14F-4D97-AF65-F5344CB8AC3E}">
        <p14:creationId xmlns:p14="http://schemas.microsoft.com/office/powerpoint/2010/main" val="17168356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1B6EE-9246-8F5E-B02F-AEFCB53098D8}"/>
              </a:ext>
            </a:extLst>
          </p:cNvPr>
          <p:cNvPicPr>
            <a:picLocks noChangeAspect="1"/>
          </p:cNvPicPr>
          <p:nvPr/>
        </p:nvPicPr>
        <p:blipFill>
          <a:blip r:embed="rId2"/>
          <a:stretch>
            <a:fillRect/>
          </a:stretch>
        </p:blipFill>
        <p:spPr>
          <a:xfrm>
            <a:off x="1287654" y="0"/>
            <a:ext cx="9616692" cy="6858000"/>
          </a:xfrm>
          <a:prstGeom prst="rect">
            <a:avLst/>
          </a:prstGeom>
        </p:spPr>
      </p:pic>
    </p:spTree>
    <p:extLst>
      <p:ext uri="{BB962C8B-B14F-4D97-AF65-F5344CB8AC3E}">
        <p14:creationId xmlns:p14="http://schemas.microsoft.com/office/powerpoint/2010/main" val="36762081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EA112BE-C0F8-A4C6-F3FE-7444A897659B}"/>
              </a:ext>
            </a:extLst>
          </p:cNvPr>
          <p:cNvPicPr>
            <a:picLocks noChangeAspect="1"/>
          </p:cNvPicPr>
          <p:nvPr/>
        </p:nvPicPr>
        <p:blipFill>
          <a:blip r:embed="rId2"/>
          <a:stretch>
            <a:fillRect/>
          </a:stretch>
        </p:blipFill>
        <p:spPr>
          <a:xfrm>
            <a:off x="919193" y="0"/>
            <a:ext cx="10353614" cy="6858000"/>
          </a:xfrm>
          <a:prstGeom prst="rect">
            <a:avLst/>
          </a:prstGeom>
        </p:spPr>
      </p:pic>
    </p:spTree>
    <p:extLst>
      <p:ext uri="{BB962C8B-B14F-4D97-AF65-F5344CB8AC3E}">
        <p14:creationId xmlns:p14="http://schemas.microsoft.com/office/powerpoint/2010/main" val="2569685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66D01A44-DE3B-A6EC-6CBF-64381FF930EC}"/>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B0657689-D78B-5900-C21C-194B69643E82}"/>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highlight>
                  <a:srgbClr val="FFFF00"/>
                </a:highlight>
              </a:rPr>
              <a:t>Agire</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sul</a:t>
            </a:r>
            <a:r>
              <a:rPr lang="en-US" altLang="it-IT" sz="2000" dirty="0">
                <a:solidFill>
                  <a:srgbClr val="0070C0"/>
                </a:solidFill>
                <a:highlight>
                  <a:srgbClr val="FFFF00"/>
                </a:highlight>
              </a:rPr>
              <a:t> punto di </a:t>
            </a:r>
            <a:r>
              <a:rPr lang="en-US" altLang="it-IT" sz="2000" dirty="0" err="1">
                <a:solidFill>
                  <a:srgbClr val="0070C0"/>
                </a:solidFill>
                <a:highlight>
                  <a:srgbClr val="FFFF00"/>
                </a:highlight>
              </a:rPr>
              <a:t>arrivo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uscendo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dall’ottimo</a:t>
            </a:r>
            <a:r>
              <a:rPr lang="en-US" altLang="it-IT" sz="2000" dirty="0">
                <a:solidFill>
                  <a:srgbClr val="0070C0"/>
                </a:solidFill>
                <a:highlight>
                  <a:srgbClr val="FFFF00"/>
                </a:highlight>
              </a:rPr>
              <a:t> locale </a:t>
            </a:r>
            <a:r>
              <a:rPr lang="en-US" altLang="it-IT" sz="2000" dirty="0" err="1">
                <a:solidFill>
                  <a:srgbClr val="0070C0"/>
                </a:solidFill>
                <a:highlight>
                  <a:srgbClr val="FFFF00"/>
                </a:highlight>
              </a:rPr>
              <a:t>corrente</a:t>
            </a:r>
            <a:r>
              <a:rPr lang="en-US" altLang="it-IT" sz="2000" dirty="0">
                <a:solidFill>
                  <a:srgbClr val="0070C0"/>
                </a:solidFill>
                <a:highlight>
                  <a:srgbClr val="FFFF00"/>
                </a:highlight>
              </a:rPr>
              <a:t> </a:t>
            </a:r>
            <a:r>
              <a:rPr lang="en-US" altLang="it-IT" sz="2000" dirty="0" err="1">
                <a:highlight>
                  <a:srgbClr val="FFFF00"/>
                </a:highlight>
              </a:rPr>
              <a:t>attraverso</a:t>
            </a:r>
            <a:r>
              <a:rPr lang="en-US" altLang="it-IT" sz="2000" dirty="0">
                <a:highlight>
                  <a:srgbClr val="FFFF00"/>
                </a:highlight>
              </a:rPr>
              <a:t> una </a:t>
            </a:r>
            <a:r>
              <a:rPr lang="en-US" altLang="it-IT" sz="2000" dirty="0" err="1">
                <a:highlight>
                  <a:srgbClr val="FFFF00"/>
                </a:highlight>
              </a:rPr>
              <a:t>mossa</a:t>
            </a:r>
            <a:r>
              <a:rPr lang="en-US" altLang="it-IT" sz="2000" dirty="0">
                <a:highlight>
                  <a:srgbClr val="FFFF00"/>
                </a:highlight>
              </a:rPr>
              <a:t> di </a:t>
            </a:r>
            <a:r>
              <a:rPr lang="en-US" altLang="it-IT" sz="2000" dirty="0" err="1">
                <a:solidFill>
                  <a:srgbClr val="0066FF"/>
                </a:solidFill>
                <a:highlight>
                  <a:srgbClr val="FFFF00"/>
                </a:highlight>
              </a:rPr>
              <a:t>diversificazione</a:t>
            </a:r>
            <a:r>
              <a:rPr lang="en-US" altLang="it-IT" sz="2000" dirty="0">
                <a:highlight>
                  <a:srgbClr val="FFFF00"/>
                </a:highlight>
              </a:rPr>
              <a:t> </a:t>
            </a:r>
            <a:r>
              <a:rPr lang="en-US" altLang="it-IT" sz="2000" dirty="0" err="1">
                <a:highlight>
                  <a:srgbClr val="FFFF00"/>
                </a:highlight>
              </a:rPr>
              <a:t>che</a:t>
            </a:r>
            <a:r>
              <a:rPr lang="en-US" altLang="it-IT" sz="2000" dirty="0">
                <a:highlight>
                  <a:srgbClr val="FFFF00"/>
                </a:highlight>
              </a:rPr>
              <a:t> </a:t>
            </a:r>
            <a:r>
              <a:rPr lang="en-US" altLang="it-IT" sz="2000" dirty="0" err="1">
                <a:highlight>
                  <a:srgbClr val="FFFF00"/>
                </a:highlight>
              </a:rPr>
              <a:t>sposti</a:t>
            </a:r>
            <a:r>
              <a:rPr lang="en-US" altLang="it-IT" sz="2000" dirty="0">
                <a:highlight>
                  <a:srgbClr val="FFFF00"/>
                </a:highlight>
              </a:rPr>
              <a:t> il punto </a:t>
            </a:r>
            <a:r>
              <a:rPr lang="en-US" altLang="it-IT" sz="2000" dirty="0" err="1">
                <a:highlight>
                  <a:srgbClr val="FFFF00"/>
                </a:highlight>
              </a:rPr>
              <a:t>corrente</a:t>
            </a:r>
            <a:r>
              <a:rPr lang="en-US" altLang="it-IT" sz="2000" dirty="0">
                <a:highlight>
                  <a:srgbClr val="FFFF00"/>
                </a:highlight>
              </a:rPr>
              <a:t> , da cui </a:t>
            </a:r>
            <a:r>
              <a:rPr lang="en-US" altLang="it-IT" sz="2000" dirty="0" err="1">
                <a:highlight>
                  <a:srgbClr val="FFFF00"/>
                </a:highlight>
              </a:rPr>
              <a:t>riprendere</a:t>
            </a:r>
            <a:r>
              <a:rPr lang="en-US" altLang="it-IT" sz="2000" dirty="0">
                <a:highlight>
                  <a:srgbClr val="FFFF00"/>
                </a:highlight>
              </a:rPr>
              <a:t> la </a:t>
            </a:r>
            <a:r>
              <a:rPr lang="en-US" altLang="it-IT" sz="2000" dirty="0" err="1">
                <a:highlight>
                  <a:srgbClr val="FFFF00"/>
                </a:highlight>
              </a:rPr>
              <a:t>ricerca</a:t>
            </a:r>
            <a:r>
              <a:rPr lang="en-US" altLang="it-IT" sz="2000" dirty="0">
                <a:highlight>
                  <a:srgbClr val="FFFF00"/>
                </a:highlight>
              </a:rPr>
              <a:t>, </a:t>
            </a:r>
            <a:r>
              <a:rPr lang="en-US" altLang="it-IT" sz="2000" dirty="0" err="1">
                <a:highlight>
                  <a:srgbClr val="FFFF00"/>
                </a:highlight>
              </a:rPr>
              <a:t>nel</a:t>
            </a:r>
            <a:r>
              <a:rPr lang="en-US" altLang="it-IT" sz="2000" dirty="0">
                <a:highlight>
                  <a:srgbClr val="FFFF00"/>
                </a:highlight>
              </a:rPr>
              <a:t> </a:t>
            </a:r>
            <a:r>
              <a:rPr lang="en-US" altLang="it-IT" sz="2000" dirty="0" err="1">
                <a:highlight>
                  <a:srgbClr val="FFFF00"/>
                </a:highlight>
              </a:rPr>
              <a:t>bacino</a:t>
            </a:r>
            <a:r>
              <a:rPr lang="en-US" altLang="it-IT" sz="2000" dirty="0">
                <a:highlight>
                  <a:srgbClr val="FFFF00"/>
                </a:highlight>
              </a:rPr>
              <a:t> di </a:t>
            </a:r>
            <a:r>
              <a:rPr lang="en-US" altLang="it-IT" sz="2000" dirty="0" err="1">
                <a:highlight>
                  <a:srgbClr val="FFFF00"/>
                </a:highlight>
              </a:rPr>
              <a:t>attrazione</a:t>
            </a:r>
            <a:r>
              <a:rPr lang="en-US" altLang="it-IT" sz="2000" dirty="0">
                <a:highlight>
                  <a:srgbClr val="FFFF00"/>
                </a:highlight>
              </a:rPr>
              <a:t> di un </a:t>
            </a:r>
            <a:r>
              <a:rPr lang="en-US" altLang="it-IT" sz="2000" dirty="0" err="1">
                <a:highlight>
                  <a:srgbClr val="FFFF00"/>
                </a:highlight>
              </a:rPr>
              <a:t>altro</a:t>
            </a:r>
            <a:r>
              <a:rPr lang="en-US" altLang="it-IT" sz="2000" dirty="0">
                <a:highlight>
                  <a:srgbClr val="FFFF00"/>
                </a:highlight>
              </a:rPr>
              <a:t> </a:t>
            </a:r>
            <a:r>
              <a:rPr lang="en-US" altLang="it-IT" sz="2000" dirty="0" err="1">
                <a:highlight>
                  <a:srgbClr val="FFFF00"/>
                </a:highlight>
              </a:rPr>
              <a:t>ottimo</a:t>
            </a:r>
            <a:r>
              <a:rPr lang="en-US" altLang="it-IT" sz="2000" dirty="0">
                <a:highlight>
                  <a:srgbClr val="FFFF00"/>
                </a:highlight>
              </a:rPr>
              <a:t> locale.</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t>Agire</a:t>
            </a:r>
            <a:r>
              <a:rPr lang="en-US" altLang="it-IT" sz="2000" dirty="0"/>
              <a:t> </a:t>
            </a:r>
            <a:r>
              <a:rPr lang="en-US" altLang="it-IT" sz="2000" dirty="0" err="1">
                <a:solidFill>
                  <a:srgbClr val="0070C0"/>
                </a:solidFill>
              </a:rPr>
              <a:t>moltiplicando</a:t>
            </a:r>
            <a:r>
              <a:rPr lang="en-US" altLang="it-IT" sz="2000" dirty="0">
                <a:solidFill>
                  <a:srgbClr val="0070C0"/>
                </a:solidFill>
              </a:rPr>
              <a:t> </a:t>
            </a:r>
            <a:r>
              <a:rPr lang="en-US" altLang="it-IT" sz="2000" dirty="0" err="1">
                <a:solidFill>
                  <a:srgbClr val="0070C0"/>
                </a:solidFill>
              </a:rPr>
              <a:t>i</a:t>
            </a:r>
            <a:r>
              <a:rPr lang="en-US" altLang="it-IT" sz="2000" dirty="0">
                <a:solidFill>
                  <a:srgbClr val="0070C0"/>
                </a:solidFill>
              </a:rPr>
              <a:t> </a:t>
            </a:r>
            <a:r>
              <a:rPr lang="en-US" altLang="it-IT" sz="2000" dirty="0" err="1">
                <a:solidFill>
                  <a:srgbClr val="0070C0"/>
                </a:solidFill>
              </a:rPr>
              <a:t>punti</a:t>
            </a:r>
            <a:r>
              <a:rPr lang="en-US" altLang="it-IT" sz="2000" dirty="0">
                <a:solidFill>
                  <a:srgbClr val="0070C0"/>
                </a:solidFill>
              </a:rPr>
              <a:t> di </a:t>
            </a:r>
            <a:r>
              <a:rPr lang="en-US" altLang="it-IT" sz="2000" dirty="0" err="1">
                <a:solidFill>
                  <a:srgbClr val="0070C0"/>
                </a:solidFill>
              </a:rPr>
              <a:t>partenza</a:t>
            </a:r>
            <a:r>
              <a:rPr lang="en-US" altLang="it-IT" sz="2000" dirty="0">
                <a:solidFill>
                  <a:srgbClr val="0070C0"/>
                </a:solidFill>
              </a:rPr>
              <a:t> </a:t>
            </a:r>
            <a:r>
              <a:rPr lang="en-US" altLang="it-IT" sz="2000" dirty="0"/>
              <a:t>e </a:t>
            </a:r>
            <a:r>
              <a:rPr lang="en-US" altLang="it-IT" sz="2000" dirty="0" err="1"/>
              <a:t>riapplicare</a:t>
            </a:r>
            <a:r>
              <a:rPr lang="en-US" altLang="it-IT" sz="2000" dirty="0"/>
              <a:t> una </a:t>
            </a:r>
            <a:r>
              <a:rPr lang="en-US" altLang="it-IT" sz="2000" dirty="0" err="1"/>
              <a:t>nuova</a:t>
            </a:r>
            <a:r>
              <a:rPr lang="en-US" altLang="it-IT" sz="2000" dirty="0"/>
              <a:t> LS a </a:t>
            </a:r>
            <a:r>
              <a:rPr lang="en-US" altLang="it-IT" sz="2000" dirty="0" err="1"/>
              <a:t>partire</a:t>
            </a:r>
            <a:r>
              <a:rPr lang="en-US" altLang="it-IT" sz="2000" dirty="0"/>
              <a:t> da </a:t>
            </a:r>
            <a:r>
              <a:rPr lang="en-US" altLang="it-IT" sz="2000" dirty="0" err="1"/>
              <a:t>ciascuno</a:t>
            </a:r>
            <a:r>
              <a:rPr lang="en-US" altLang="it-IT" sz="2000" dirty="0"/>
              <a:t> di </a:t>
            </a:r>
            <a:r>
              <a:rPr lang="en-US" altLang="it-IT" sz="2000" dirty="0" err="1"/>
              <a:t>essi</a:t>
            </a:r>
            <a:r>
              <a:rPr lang="en-US" altLang="it-IT" sz="2000" dirty="0"/>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1CE8BAEA-A19E-14B2-A95D-FF476ACB342D}"/>
              </a:ext>
            </a:extLst>
          </p:cNvPr>
          <p:cNvSpPr>
            <a:spLocks noGrp="1" noChangeArrowheads="1"/>
          </p:cNvSpPr>
          <p:nvPr>
            <p:ph type="title"/>
          </p:nvPr>
        </p:nvSpPr>
        <p:spPr>
          <a:xfrm>
            <a:off x="1482725" y="76201"/>
            <a:ext cx="9144000" cy="13112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200" dirty="0">
                <a:solidFill>
                  <a:srgbClr val="FF0000"/>
                </a:solidFill>
              </a:rPr>
            </a:br>
            <a:r>
              <a:rPr lang="en-US" altLang="it-IT" sz="3200" dirty="0" err="1">
                <a:solidFill>
                  <a:srgbClr val="FF0000"/>
                </a:solidFill>
              </a:rPr>
              <a:t>della</a:t>
            </a:r>
            <a:r>
              <a:rPr lang="en-US" altLang="it-IT" sz="3200" dirty="0">
                <a:solidFill>
                  <a:srgbClr val="FF0000"/>
                </a:solidFill>
              </a:rPr>
              <a:t> Local 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84405BDC-27A7-D7D2-B6A5-806AEAAFBD24}"/>
              </a:ext>
            </a:extLst>
          </p:cNvPr>
          <p:cNvSpPr>
            <a:spLocks noGrp="1" noChangeArrowheads="1"/>
          </p:cNvSpPr>
          <p:nvPr>
            <p:ph type="body" idx="1"/>
          </p:nvPr>
        </p:nvSpPr>
        <p:spPr>
          <a:xfrm>
            <a:off x="1668463" y="1362076"/>
            <a:ext cx="8926512" cy="5514975"/>
          </a:xfrm>
        </p:spPr>
        <p:txBody>
          <a:bodyPr>
            <a:normAutofit lnSpcReduction="10000"/>
          </a:bodyPr>
          <a:lstStyle/>
          <a:p>
            <a:pPr eaLnBrk="1" hangingPunct="1">
              <a:lnSpc>
                <a:spcPct val="80000"/>
              </a:lnSpc>
              <a:buFontTx/>
              <a:buNone/>
              <a:defRPr/>
            </a:pPr>
            <a:r>
              <a:rPr lang="en-US" altLang="it-IT" sz="1800" dirty="0" err="1"/>
              <a:t>Studi</a:t>
            </a:r>
            <a:r>
              <a:rPr lang="en-US" altLang="it-IT" sz="1800" dirty="0"/>
              <a:t> </a:t>
            </a:r>
            <a:r>
              <a:rPr lang="en-US" altLang="it-IT" sz="1800" dirty="0" err="1"/>
              <a:t>sperimentali</a:t>
            </a:r>
            <a:r>
              <a:rPr lang="en-US" altLang="it-IT" sz="1800" dirty="0"/>
              <a:t> </a:t>
            </a:r>
            <a:r>
              <a:rPr lang="en-US" altLang="it-IT" sz="1800" dirty="0" err="1"/>
              <a:t>hanno</a:t>
            </a:r>
            <a:r>
              <a:rPr lang="en-US" altLang="it-IT" sz="1800" dirty="0"/>
              <a:t> </a:t>
            </a:r>
            <a:r>
              <a:rPr lang="en-US" altLang="it-IT" sz="1800" dirty="0" err="1"/>
              <a:t>comprovato</a:t>
            </a:r>
            <a:r>
              <a:rPr lang="en-US" altLang="it-IT" sz="1800" dirty="0"/>
              <a:t> </a:t>
            </a:r>
            <a:r>
              <a:rPr lang="en-US" altLang="it-IT" sz="1800" dirty="0" err="1"/>
              <a:t>che</a:t>
            </a:r>
            <a:r>
              <a:rPr lang="en-US" altLang="it-IT" sz="1800" dirty="0"/>
              <a:t> per </a:t>
            </a:r>
            <a:r>
              <a:rPr lang="en-US" altLang="it-IT" sz="1800" dirty="0" err="1"/>
              <a:t>iI</a:t>
            </a:r>
            <a:r>
              <a:rPr lang="en-US" altLang="it-IT" sz="1800" dirty="0"/>
              <a:t> </a:t>
            </a:r>
            <a:r>
              <a:rPr lang="en-US" altLang="it-IT" sz="1800" dirty="0" err="1"/>
              <a:t>problemi</a:t>
            </a:r>
            <a:r>
              <a:rPr lang="en-US" altLang="it-IT" sz="1800" dirty="0"/>
              <a:t> di </a:t>
            </a:r>
            <a:r>
              <a:rPr lang="en-US" altLang="it-IT" sz="1800" dirty="0" err="1"/>
              <a:t>ottimizzazione</a:t>
            </a:r>
            <a:r>
              <a:rPr lang="en-US" altLang="it-IT" sz="1800" dirty="0"/>
              <a:t> </a:t>
            </a:r>
            <a:r>
              <a:rPr lang="en-US" altLang="it-IT" sz="1800" dirty="0" err="1"/>
              <a:t>combinatoria</a:t>
            </a:r>
            <a:r>
              <a:rPr lang="en-US" altLang="it-IT" sz="1800" dirty="0"/>
              <a:t> </a:t>
            </a:r>
            <a:r>
              <a:rPr lang="en-US" altLang="it-IT" sz="1800" dirty="0" err="1"/>
              <a:t>numerosi</a:t>
            </a:r>
            <a:r>
              <a:rPr lang="en-US" altLang="it-IT" sz="1800" dirty="0"/>
              <a:t> </a:t>
            </a:r>
            <a:r>
              <a:rPr lang="en-US" altLang="it-IT" sz="1800" dirty="0" err="1"/>
              <a:t>ottimi</a:t>
            </a:r>
            <a:r>
              <a:rPr lang="en-US" altLang="it-IT" sz="1800" dirty="0"/>
              <a:t> </a:t>
            </a:r>
            <a:r>
              <a:rPr lang="en-US" altLang="it-IT" sz="1800" dirty="0" err="1"/>
              <a:t>locali</a:t>
            </a:r>
            <a:r>
              <a:rPr lang="en-US" altLang="it-IT" sz="1800" dirty="0"/>
              <a:t> </a:t>
            </a:r>
            <a:r>
              <a:rPr lang="en-US" altLang="it-IT" sz="1800" dirty="0" err="1"/>
              <a:t>sono</a:t>
            </a:r>
            <a:r>
              <a:rPr lang="en-US" altLang="it-IT" sz="1800" dirty="0"/>
              <a:t> di </a:t>
            </a:r>
            <a:r>
              <a:rPr lang="en-US" altLang="it-IT" sz="1800" dirty="0" err="1"/>
              <a:t>bassa</a:t>
            </a:r>
            <a:r>
              <a:rPr lang="en-US" altLang="it-IT" sz="1800" dirty="0"/>
              <a:t> </a:t>
            </a:r>
            <a:r>
              <a:rPr lang="en-US" altLang="it-IT" sz="1800" dirty="0" err="1"/>
              <a:t>qualità</a:t>
            </a:r>
            <a:r>
              <a:rPr lang="en-US" altLang="it-IT" sz="1800" dirty="0"/>
              <a: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t>Quindi</a:t>
            </a:r>
            <a:r>
              <a:rPr lang="en-US" altLang="it-IT" sz="1800" dirty="0"/>
              <a:t> è </a:t>
            </a:r>
            <a:r>
              <a:rPr lang="en-US" altLang="it-IT" sz="1800" dirty="0" err="1"/>
              <a:t>ragionevole</a:t>
            </a:r>
            <a:r>
              <a:rPr lang="en-US" altLang="it-IT" sz="1800" dirty="0"/>
              <a:t> </a:t>
            </a:r>
            <a:r>
              <a:rPr lang="en-US" altLang="it-IT" sz="1800" dirty="0" err="1"/>
              <a:t>cercare</a:t>
            </a:r>
            <a:r>
              <a:rPr lang="en-US" altLang="it-IT" sz="1800" dirty="0"/>
              <a:t> </a:t>
            </a:r>
            <a:r>
              <a:rPr lang="en-US" altLang="it-IT" sz="1800" dirty="0" err="1"/>
              <a:t>una</a:t>
            </a:r>
            <a:r>
              <a:rPr lang="en-US" altLang="it-IT" sz="1800" dirty="0"/>
              <a:t> </a:t>
            </a:r>
            <a:r>
              <a:rPr lang="en-US" altLang="it-IT" sz="1800" dirty="0" err="1"/>
              <a:t>strategia</a:t>
            </a:r>
            <a:r>
              <a:rPr lang="en-US" altLang="it-IT" sz="1800" dirty="0"/>
              <a:t> per </a:t>
            </a:r>
            <a:r>
              <a:rPr lang="en-US" altLang="it-IT" sz="1800" dirty="0" err="1"/>
              <a:t>continuare</a:t>
            </a:r>
            <a:r>
              <a:rPr lang="en-US" altLang="it-IT" sz="1800" dirty="0"/>
              <a:t> la </a:t>
            </a:r>
            <a:r>
              <a:rPr lang="en-US" altLang="it-IT" sz="1800" dirty="0" err="1"/>
              <a:t>ricerca</a:t>
            </a:r>
            <a:r>
              <a:rPr lang="en-US" altLang="it-IT" sz="1800" dirty="0"/>
              <a:t> </a:t>
            </a:r>
            <a:r>
              <a:rPr lang="en-US" altLang="it-IT" sz="1800" dirty="0" err="1"/>
              <a:t>anche</a:t>
            </a:r>
            <a:r>
              <a:rPr lang="en-US" altLang="it-IT" sz="1800" dirty="0"/>
              <a:t> </a:t>
            </a:r>
            <a:r>
              <a:rPr lang="en-US" altLang="it-IT" sz="1800" dirty="0" err="1"/>
              <a:t>dopo</a:t>
            </a:r>
            <a:r>
              <a:rPr lang="en-US" altLang="it-IT" sz="1800" dirty="0"/>
              <a:t> </a:t>
            </a:r>
            <a:r>
              <a:rPr lang="en-US" altLang="it-IT" sz="1800" dirty="0" err="1"/>
              <a:t>avere</a:t>
            </a:r>
            <a:r>
              <a:rPr lang="en-US" altLang="it-IT" sz="1800" dirty="0"/>
              <a:t> determinate un </a:t>
            </a:r>
            <a:r>
              <a:rPr lang="en-US" altLang="it-IT" sz="1800" dirty="0" err="1"/>
              <a:t>ottimo</a:t>
            </a:r>
            <a:r>
              <a:rPr lang="en-US" altLang="it-IT" sz="1800" dirty="0"/>
              <a:t> locale.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Ad </a:t>
            </a:r>
            <a:r>
              <a:rPr lang="en-US" altLang="it-IT" sz="1800" dirty="0" err="1"/>
              <a:t>esempio</a:t>
            </a:r>
            <a:r>
              <a:rPr lang="en-US" altLang="it-IT" sz="1800" dirty="0"/>
              <a:t> </a:t>
            </a:r>
            <a:r>
              <a:rPr lang="en-US" altLang="it-IT" sz="1800" dirty="0" err="1"/>
              <a:t>iterando</a:t>
            </a:r>
            <a:r>
              <a:rPr lang="en-US" altLang="it-IT" sz="1800" dirty="0"/>
              <a:t> </a:t>
            </a:r>
            <a:r>
              <a:rPr lang="en-US" altLang="it-IT" sz="1800" dirty="0" err="1"/>
              <a:t>il</a:t>
            </a:r>
            <a:r>
              <a:rPr lang="en-US" altLang="it-IT" sz="1800" dirty="0"/>
              <a:t> </a:t>
            </a:r>
            <a:r>
              <a:rPr lang="en-US" altLang="it-IT" sz="1800" dirty="0" err="1"/>
              <a:t>procedimento</a:t>
            </a:r>
            <a:r>
              <a:rPr lang="en-US" altLang="it-IT" sz="1800" dirty="0"/>
              <a:t> a </a:t>
            </a:r>
            <a:r>
              <a:rPr lang="en-US" altLang="it-IT" sz="1800" dirty="0" err="1"/>
              <a:t>partire</a:t>
            </a:r>
            <a:r>
              <a:rPr lang="en-US" altLang="it-IT" sz="1800" dirty="0"/>
              <a:t> da un </a:t>
            </a:r>
            <a:r>
              <a:rPr lang="en-US" altLang="it-IT" sz="1800" dirty="0" err="1"/>
              <a:t>altro</a:t>
            </a:r>
            <a:r>
              <a:rPr lang="en-US" altLang="it-IT" sz="1800" dirty="0"/>
              <a:t> </a:t>
            </a:r>
            <a:r>
              <a:rPr lang="en-US" altLang="it-IT" sz="1800" dirty="0" err="1"/>
              <a:t>punto</a:t>
            </a:r>
            <a:r>
              <a:rPr lang="en-US" altLang="it-IT" sz="1800" dirty="0"/>
              <a:t> </a:t>
            </a:r>
            <a:r>
              <a:rPr lang="en-US" altLang="it-IT" sz="1800" dirty="0" err="1"/>
              <a:t>iniziale</a:t>
            </a:r>
            <a:r>
              <a:rPr lang="en-US" altLang="it-IT" sz="1800" dirty="0"/>
              <a:t>.</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a:t>Test </a:t>
            </a:r>
            <a:r>
              <a:rPr lang="en-US" altLang="it-IT" sz="1800" dirty="0" err="1"/>
              <a:t>sperimentali</a:t>
            </a:r>
            <a:r>
              <a:rPr lang="en-US" altLang="it-IT" sz="1800" dirty="0"/>
              <a:t> </a:t>
            </a:r>
            <a:r>
              <a:rPr lang="en-US" altLang="it-IT" sz="1800" dirty="0" err="1"/>
              <a:t>comprovano</a:t>
            </a:r>
            <a:r>
              <a:rPr lang="en-US" altLang="it-IT" sz="1800" dirty="0"/>
              <a:t> la </a:t>
            </a:r>
            <a:r>
              <a:rPr lang="en-US" altLang="it-IT" sz="1800" dirty="0" err="1"/>
              <a:t>limitata</a:t>
            </a:r>
            <a:r>
              <a:rPr lang="en-US" altLang="it-IT" sz="1800" dirty="0"/>
              <a:t> performance di </a:t>
            </a:r>
            <a:r>
              <a:rPr lang="en-US" altLang="it-IT" sz="1800" dirty="0" err="1"/>
              <a:t>una</a:t>
            </a:r>
            <a:r>
              <a:rPr lang="en-US" altLang="it-IT" sz="1800" dirty="0"/>
              <a:t> </a:t>
            </a:r>
            <a:r>
              <a:rPr lang="en-US" altLang="it-IT" sz="1800" dirty="0" err="1"/>
              <a:t>ripartenza</a:t>
            </a:r>
            <a:r>
              <a:rPr lang="en-US" altLang="it-IT" sz="1800" dirty="0"/>
              <a:t> </a:t>
            </a:r>
            <a:r>
              <a:rPr lang="en-US" altLang="it-IT" sz="1800" dirty="0" err="1"/>
              <a:t>puramente</a:t>
            </a:r>
            <a:r>
              <a:rPr lang="en-US" altLang="it-IT" sz="1800" dirty="0"/>
              <a:t> </a:t>
            </a:r>
            <a:r>
              <a:rPr lang="en-US" altLang="it-IT" sz="1800" dirty="0" err="1"/>
              <a:t>casuale</a:t>
            </a:r>
            <a:r>
              <a:rPr lang="en-US" altLang="it-IT" sz="1800" dirty="0"/>
              <a:t>: </a:t>
            </a:r>
          </a:p>
          <a:p>
            <a:pPr eaLnBrk="1" hangingPunct="1">
              <a:lnSpc>
                <a:spcPct val="80000"/>
              </a:lnSpc>
              <a:buFontTx/>
              <a:buNone/>
              <a:defRPr/>
            </a:pPr>
            <a:r>
              <a:rPr lang="en-US" altLang="it-IT" sz="1800" dirty="0"/>
              <a:t>Ad </a:t>
            </a:r>
            <a:r>
              <a:rPr lang="en-US" altLang="it-IT" sz="1800" dirty="0" err="1"/>
              <a:t>esempio</a:t>
            </a:r>
            <a:r>
              <a:rPr lang="en-US" altLang="it-IT" sz="1800" dirty="0"/>
              <a:t>, la </a:t>
            </a:r>
            <a:r>
              <a:rPr lang="en-US" altLang="it-IT" sz="1800" dirty="0" err="1"/>
              <a:t>migliore</a:t>
            </a:r>
            <a:r>
              <a:rPr lang="en-US" altLang="it-IT" sz="1800" dirty="0"/>
              <a:t> </a:t>
            </a:r>
            <a:r>
              <a:rPr lang="en-US" altLang="it-IT" sz="1800" dirty="0" err="1"/>
              <a:t>soluzione</a:t>
            </a:r>
            <a:r>
              <a:rPr lang="en-US" altLang="it-IT" sz="1800" dirty="0"/>
              <a:t> </a:t>
            </a:r>
            <a:r>
              <a:rPr lang="en-US" altLang="it-IT" sz="1800" dirty="0" err="1"/>
              <a:t>su</a:t>
            </a:r>
            <a:r>
              <a:rPr lang="en-US" altLang="it-IT" sz="1800" dirty="0"/>
              <a:t> 100 </a:t>
            </a:r>
            <a:r>
              <a:rPr lang="en-US" altLang="it-IT" sz="1800" dirty="0" err="1"/>
              <a:t>ripetizioni</a:t>
            </a:r>
            <a:r>
              <a:rPr lang="en-US" altLang="it-IT" sz="1800" dirty="0"/>
              <a:t> con random restart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sull’intorno</a:t>
            </a:r>
            <a:r>
              <a:rPr lang="en-US" altLang="it-IT" sz="1800" dirty="0"/>
              <a:t> 2-opt per </a:t>
            </a:r>
            <a:r>
              <a:rPr lang="en-US" altLang="it-IT" sz="1800" dirty="0" err="1"/>
              <a:t>il</a:t>
            </a:r>
            <a:r>
              <a:rPr lang="en-US" altLang="it-IT" sz="1800" dirty="0"/>
              <a:t> S-TSP </a:t>
            </a:r>
            <a:r>
              <a:rPr lang="en-US" altLang="it-IT" sz="1800" dirty="0" err="1"/>
              <a:t>su</a:t>
            </a:r>
            <a:r>
              <a:rPr lang="en-US" altLang="it-IT" sz="1800" dirty="0"/>
              <a:t> </a:t>
            </a:r>
            <a:r>
              <a:rPr lang="en-US" altLang="it-IT" sz="1800" dirty="0" err="1"/>
              <a:t>istanze</a:t>
            </a:r>
            <a:r>
              <a:rPr lang="en-US" altLang="it-IT" sz="1800" dirty="0"/>
              <a:t> </a:t>
            </a:r>
            <a:r>
              <a:rPr lang="en-US" altLang="it-IT" sz="1800" dirty="0" err="1"/>
              <a:t>geometriche</a:t>
            </a:r>
            <a:r>
              <a:rPr lang="en-US" altLang="it-IT" sz="1800" dirty="0"/>
              <a:t> da 100 </a:t>
            </a:r>
            <a:r>
              <a:rPr lang="en-US" altLang="it-IT" sz="1800" dirty="0" err="1"/>
              <a:t>nodi</a:t>
            </a:r>
            <a:r>
              <a:rPr lang="en-US" altLang="it-IT" sz="1800" dirty="0"/>
              <a:t> è </a:t>
            </a:r>
            <a:r>
              <a:rPr lang="en-US" altLang="it-IT" sz="1800" dirty="0" err="1"/>
              <a:t>migliore</a:t>
            </a:r>
            <a:r>
              <a:rPr lang="en-US" altLang="it-IT" sz="1800" dirty="0"/>
              <a:t> </a:t>
            </a:r>
            <a:r>
              <a:rPr lang="en-US" altLang="it-IT" sz="1800" dirty="0" err="1"/>
              <a:t>della</a:t>
            </a:r>
            <a:r>
              <a:rPr lang="en-US" altLang="it-IT" sz="1800" dirty="0"/>
              <a:t> </a:t>
            </a:r>
            <a:r>
              <a:rPr lang="en-US" altLang="it-IT" sz="1800" dirty="0" err="1"/>
              <a:t>soluzione</a:t>
            </a:r>
            <a:r>
              <a:rPr lang="en-US" altLang="it-IT" sz="1800" dirty="0"/>
              <a:t> </a:t>
            </a:r>
            <a:r>
              <a:rPr lang="en-US" altLang="it-IT" sz="1800" u="sng" dirty="0"/>
              <a:t>media</a:t>
            </a:r>
            <a:r>
              <a:rPr lang="en-US" altLang="it-IT" sz="1800" dirty="0"/>
              <a:t> di </a:t>
            </a:r>
            <a:r>
              <a:rPr lang="en-US" altLang="it-IT" sz="1800" dirty="0" err="1"/>
              <a:t>una</a:t>
            </a:r>
            <a:r>
              <a:rPr lang="en-US" altLang="it-IT" sz="1800" dirty="0"/>
              <a:t> LS </a:t>
            </a:r>
            <a:r>
              <a:rPr lang="en-US" altLang="it-IT" sz="1800" dirty="0" err="1"/>
              <a:t>basata</a:t>
            </a:r>
            <a:r>
              <a:rPr lang="en-US" altLang="it-IT" sz="1800" dirty="0"/>
              <a:t> </a:t>
            </a:r>
            <a:r>
              <a:rPr lang="en-US" altLang="it-IT" sz="1800" dirty="0" err="1"/>
              <a:t>su</a:t>
            </a:r>
            <a:r>
              <a:rPr lang="en-US" altLang="it-IT" sz="1800" dirty="0"/>
              <a:t> </a:t>
            </a:r>
            <a:r>
              <a:rPr lang="en-US" altLang="it-IT" sz="1800" dirty="0" err="1"/>
              <a:t>mosse</a:t>
            </a:r>
            <a:r>
              <a:rPr lang="en-US" altLang="it-IT" sz="1800" dirty="0"/>
              <a:t> 3-opt </a:t>
            </a:r>
            <a:r>
              <a:rPr lang="en-US" altLang="it-IT" sz="1800" dirty="0" err="1"/>
              <a:t>che</a:t>
            </a:r>
            <a:r>
              <a:rPr lang="en-US" altLang="it-IT" sz="1800" dirty="0"/>
              <a:t> </a:t>
            </a:r>
            <a:r>
              <a:rPr lang="en-US" altLang="it-IT" sz="1800" dirty="0" err="1"/>
              <a:t>utilizza</a:t>
            </a:r>
            <a:r>
              <a:rPr lang="en-US" altLang="it-IT" sz="1800" dirty="0"/>
              <a:t> circa lo </a:t>
            </a:r>
            <a:r>
              <a:rPr lang="en-US" altLang="it-IT" sz="1800" dirty="0" err="1"/>
              <a:t>stesso</a:t>
            </a:r>
            <a:r>
              <a:rPr lang="en-US" altLang="it-IT" sz="1800" dirty="0"/>
              <a:t> tempo di </a:t>
            </a:r>
            <a:r>
              <a:rPr lang="en-US" altLang="it-IT" sz="1800" dirty="0" err="1"/>
              <a:t>calcolo</a:t>
            </a:r>
            <a:r>
              <a:rPr lang="en-US" altLang="it-IT" sz="1800" dirty="0"/>
              <a:t> (</a:t>
            </a:r>
            <a:r>
              <a:rPr lang="en-US" altLang="it-IT" sz="1800" dirty="0" err="1"/>
              <a:t>usare</a:t>
            </a:r>
            <a:r>
              <a:rPr lang="en-US" altLang="it-IT" sz="1800" dirty="0"/>
              <a:t> </a:t>
            </a:r>
            <a:r>
              <a:rPr lang="en-US" altLang="it-IT" sz="1800" dirty="0" err="1"/>
              <a:t>il</a:t>
            </a:r>
            <a:r>
              <a:rPr lang="en-US" altLang="it-IT" sz="1800" dirty="0"/>
              <a:t> tempo di </a:t>
            </a:r>
            <a:r>
              <a:rPr lang="en-US" altLang="it-IT" sz="1800" dirty="0" err="1"/>
              <a:t>calcolo</a:t>
            </a:r>
            <a:r>
              <a:rPr lang="en-US" altLang="it-IT" sz="1800" dirty="0"/>
              <a:t> per </a:t>
            </a:r>
            <a:r>
              <a:rPr lang="en-US" altLang="it-IT" sz="1800" dirty="0" err="1"/>
              <a:t>esplorare</a:t>
            </a:r>
            <a:r>
              <a:rPr lang="en-US" altLang="it-IT" sz="1800" dirty="0"/>
              <a:t> F </a:t>
            </a:r>
            <a:r>
              <a:rPr lang="en-US" altLang="it-IT" sz="1800" dirty="0" err="1"/>
              <a:t>usando</a:t>
            </a:r>
            <a:r>
              <a:rPr lang="en-US" altLang="it-IT" sz="1800" dirty="0"/>
              <a:t> un </a:t>
            </a:r>
            <a:r>
              <a:rPr lang="en-US" altLang="it-IT" sz="1800" dirty="0" err="1"/>
              <a:t>intorno</a:t>
            </a:r>
            <a:r>
              <a:rPr lang="en-US" altLang="it-IT" sz="1800" dirty="0"/>
              <a:t> </a:t>
            </a:r>
            <a:r>
              <a:rPr lang="en-US" altLang="it-IT" sz="1800" dirty="0" err="1"/>
              <a:t>migliore</a:t>
            </a:r>
            <a:r>
              <a:rPr lang="en-US" altLang="it-IT" sz="1800" dirty="0"/>
              <a:t> è </a:t>
            </a:r>
            <a:r>
              <a:rPr lang="en-US" altLang="it-IT" sz="1800" dirty="0" err="1"/>
              <a:t>peggio</a:t>
            </a:r>
            <a:r>
              <a:rPr lang="en-US" altLang="it-IT" sz="1800" dirty="0"/>
              <a:t> </a:t>
            </a:r>
            <a:r>
              <a:rPr lang="en-US" altLang="it-IT" sz="1800" dirty="0" err="1"/>
              <a:t>che</a:t>
            </a:r>
            <a:r>
              <a:rPr lang="en-US" altLang="it-IT" sz="1800" dirty="0"/>
              <a:t> </a:t>
            </a:r>
            <a:r>
              <a:rPr lang="en-US" altLang="it-IT" sz="1800" dirty="0" err="1"/>
              <a:t>iterare</a:t>
            </a:r>
            <a:r>
              <a:rPr lang="en-US" altLang="it-IT" sz="1800" dirty="0"/>
              <a:t> </a:t>
            </a:r>
            <a:r>
              <a:rPr lang="en-US" altLang="it-IT" sz="1800" dirty="0" err="1"/>
              <a:t>più</a:t>
            </a:r>
            <a:r>
              <a:rPr lang="en-US" altLang="it-IT" sz="1800" dirty="0"/>
              <a:t> volte la </a:t>
            </a:r>
            <a:r>
              <a:rPr lang="en-US" altLang="it-IT" sz="1800" dirty="0" err="1"/>
              <a:t>ricerca</a:t>
            </a:r>
            <a:r>
              <a:rPr lang="en-US" altLang="it-IT" sz="1800" dirty="0"/>
              <a:t> con un </a:t>
            </a:r>
            <a:r>
              <a:rPr lang="en-US" altLang="it-IT" sz="1800" dirty="0" err="1"/>
              <a:t>intorno</a:t>
            </a:r>
            <a:r>
              <a:rPr lang="en-US" altLang="it-IT" sz="1800" dirty="0"/>
              <a:t> </a:t>
            </a:r>
            <a:r>
              <a:rPr lang="en-US" altLang="it-IT" sz="1800" dirty="0" err="1"/>
              <a:t>meno</a:t>
            </a:r>
            <a:r>
              <a:rPr lang="en-US" altLang="it-IT" sz="1800" dirty="0"/>
              <a:t> </a:t>
            </a:r>
            <a:r>
              <a:rPr lang="en-US" altLang="it-IT" sz="1800" dirty="0" err="1"/>
              <a:t>performante</a:t>
            </a:r>
            <a:r>
              <a:rPr lang="en-US" altLang="it-IT" sz="1800" dirty="0"/>
              <a:t>), ma </a:t>
            </a:r>
            <a:r>
              <a:rPr lang="en-US" altLang="it-IT" sz="1800" dirty="0" err="1"/>
              <a:t>passando</a:t>
            </a:r>
            <a:r>
              <a:rPr lang="en-US" altLang="it-IT" sz="1800" dirty="0"/>
              <a:t> a </a:t>
            </a:r>
            <a:r>
              <a:rPr lang="en-US" altLang="it-IT" sz="1800" dirty="0" err="1"/>
              <a:t>istanze</a:t>
            </a:r>
            <a:r>
              <a:rPr lang="en-US" altLang="it-IT" sz="1800" dirty="0"/>
              <a:t> da 1000 </a:t>
            </a:r>
            <a:r>
              <a:rPr lang="en-US" altLang="it-IT" sz="1800" dirty="0" err="1"/>
              <a:t>nodi</a:t>
            </a:r>
            <a:r>
              <a:rPr lang="en-US" altLang="it-IT" sz="1800" dirty="0"/>
              <a:t> la </a:t>
            </a:r>
            <a:r>
              <a:rPr lang="en-US" altLang="it-IT" sz="1800" dirty="0" err="1">
                <a:solidFill>
                  <a:srgbClr val="FF0000"/>
                </a:solidFill>
              </a:rPr>
              <a:t>miglior</a:t>
            </a:r>
            <a:r>
              <a:rPr lang="en-US" altLang="it-IT" sz="1800" dirty="0">
                <a:solidFill>
                  <a:srgbClr val="FF0000"/>
                </a:solidFill>
              </a:rPr>
              <a:t> </a:t>
            </a:r>
            <a:r>
              <a:rPr lang="en-US" altLang="it-IT" sz="1800" dirty="0" err="1"/>
              <a:t>soluzione</a:t>
            </a:r>
            <a:r>
              <a:rPr lang="en-US" altLang="it-IT" sz="1800" dirty="0"/>
              <a:t> di 2-opt è </a:t>
            </a:r>
            <a:r>
              <a:rPr lang="en-US" altLang="it-IT" sz="1800" dirty="0" err="1">
                <a:solidFill>
                  <a:srgbClr val="FF0000"/>
                </a:solidFill>
              </a:rPr>
              <a:t>peggio</a:t>
            </a:r>
            <a:r>
              <a:rPr lang="en-US" altLang="it-IT" sz="1800" dirty="0">
                <a:solidFill>
                  <a:srgbClr val="FF0000"/>
                </a:solidFill>
              </a:rPr>
              <a:t> </a:t>
            </a:r>
            <a:r>
              <a:rPr lang="en-US" altLang="it-IT" sz="1800" dirty="0" err="1"/>
              <a:t>della</a:t>
            </a:r>
            <a:r>
              <a:rPr lang="en-US" altLang="it-IT" sz="1800" dirty="0"/>
              <a:t> </a:t>
            </a:r>
            <a:r>
              <a:rPr lang="en-US" altLang="it-IT" sz="1800" dirty="0" err="1">
                <a:solidFill>
                  <a:srgbClr val="FF0000"/>
                </a:solidFill>
              </a:rPr>
              <a:t>peggiore</a:t>
            </a:r>
            <a:r>
              <a:rPr lang="en-US" altLang="it-IT" sz="1800" dirty="0">
                <a:solidFill>
                  <a:srgbClr val="FF0000"/>
                </a:solidFill>
              </a:rPr>
              <a:t> </a:t>
            </a:r>
            <a:r>
              <a:rPr lang="en-US" altLang="it-IT" sz="1800" dirty="0" err="1"/>
              <a:t>soluzione</a:t>
            </a:r>
            <a:r>
              <a:rPr lang="en-US" altLang="it-IT" sz="1800" dirty="0"/>
              <a:t> di un </a:t>
            </a:r>
            <a:r>
              <a:rPr lang="en-US" altLang="it-IT" sz="1800" dirty="0" err="1"/>
              <a:t>campione</a:t>
            </a:r>
            <a:r>
              <a:rPr lang="en-US" altLang="it-IT" sz="1800" dirty="0"/>
              <a:t> di 100 runs di 3-opt. </a:t>
            </a:r>
          </a:p>
          <a:p>
            <a:pPr eaLnBrk="1" hangingPunct="1">
              <a:lnSpc>
                <a:spcPct val="80000"/>
              </a:lnSpc>
              <a:buFontTx/>
              <a:buNone/>
              <a:defRPr/>
            </a:pPr>
            <a:endParaRPr lang="en-US" altLang="it-IT" sz="1800" dirty="0"/>
          </a:p>
          <a:p>
            <a:pPr eaLnBrk="1" hangingPunct="1">
              <a:lnSpc>
                <a:spcPct val="80000"/>
              </a:lnSpc>
              <a:buFontTx/>
              <a:buNone/>
              <a:defRPr/>
            </a:pPr>
            <a:r>
              <a:rPr lang="en-US" altLang="it-IT" sz="1800" dirty="0" err="1">
                <a:solidFill>
                  <a:srgbClr val="FF0000"/>
                </a:solidFill>
                <a:effectLst>
                  <a:outerShdw blurRad="38100" dist="38100" dir="2700000" algn="tl">
                    <a:srgbClr val="000000">
                      <a:alpha val="43137"/>
                    </a:srgbClr>
                  </a:outerShdw>
                </a:effectLst>
              </a:rPr>
              <a:t>Occorre</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una</a:t>
            </a:r>
            <a:r>
              <a:rPr lang="en-US" altLang="it-IT" sz="1800" dirty="0">
                <a:solidFill>
                  <a:srgbClr val="FF0000"/>
                </a:solidFill>
                <a:effectLst>
                  <a:outerShdw blurRad="38100" dist="38100" dir="2700000" algn="tl">
                    <a:srgbClr val="000000">
                      <a:alpha val="43137"/>
                    </a:srgbClr>
                  </a:outerShdw>
                </a:effectLst>
              </a:rPr>
              <a:t> </a:t>
            </a:r>
            <a:r>
              <a:rPr lang="en-US" altLang="it-IT" sz="1800" dirty="0" err="1">
                <a:solidFill>
                  <a:srgbClr val="FF0000"/>
                </a:solidFill>
                <a:effectLst>
                  <a:outerShdw blurRad="38100" dist="38100" dir="2700000" algn="tl">
                    <a:srgbClr val="000000">
                      <a:alpha val="43137"/>
                    </a:srgbClr>
                  </a:outerShdw>
                </a:effectLst>
              </a:rPr>
              <a:t>strategia</a:t>
            </a:r>
            <a:r>
              <a:rPr lang="en-US" altLang="it-IT" sz="1800" dirty="0">
                <a:solidFill>
                  <a:srgbClr val="FF0000"/>
                </a:solidFill>
                <a:effectLst>
                  <a:outerShdw blurRad="38100" dist="38100" dir="2700000" algn="tl">
                    <a:srgbClr val="000000">
                      <a:alpha val="43137"/>
                    </a:srgbClr>
                  </a:outerShdw>
                </a:effectLst>
              </a:rPr>
              <a:t> per </a:t>
            </a:r>
            <a:r>
              <a:rPr lang="en-US" altLang="it-IT" sz="1800" dirty="0" err="1">
                <a:solidFill>
                  <a:srgbClr val="FF0000"/>
                </a:solidFill>
                <a:effectLst>
                  <a:outerShdw blurRad="38100" dist="38100" dir="2700000" algn="tl">
                    <a:srgbClr val="000000">
                      <a:alpha val="43137"/>
                    </a:srgbClr>
                  </a:outerShdw>
                </a:effectLst>
              </a:rPr>
              <a:t>il</a:t>
            </a:r>
            <a:r>
              <a:rPr lang="en-US" altLang="it-IT" sz="1800" dirty="0">
                <a:solidFill>
                  <a:srgbClr val="FF0000"/>
                </a:solidFill>
                <a:effectLst>
                  <a:outerShdw blurRad="38100" dist="38100" dir="2700000" algn="tl">
                    <a:srgbClr val="000000">
                      <a:alpha val="43137"/>
                    </a:srgbClr>
                  </a:outerShdw>
                </a:effectLst>
              </a:rPr>
              <a:t> restart </a:t>
            </a:r>
            <a:r>
              <a:rPr lang="en-US" altLang="it-IT" sz="1800" dirty="0" err="1"/>
              <a:t>che</a:t>
            </a:r>
            <a:r>
              <a:rPr lang="en-US" altLang="it-IT" sz="1800" dirty="0"/>
              <a:t> </a:t>
            </a:r>
            <a:r>
              <a:rPr lang="en-US" altLang="it-IT" sz="1800" dirty="0" err="1"/>
              <a:t>sfrutti</a:t>
            </a:r>
            <a:r>
              <a:rPr lang="en-US" altLang="it-IT" sz="1800" dirty="0"/>
              <a:t> </a:t>
            </a:r>
            <a:r>
              <a:rPr lang="en-US" altLang="it-IT" sz="1800" dirty="0" err="1"/>
              <a:t>il</a:t>
            </a:r>
            <a:r>
              <a:rPr lang="en-US" altLang="it-IT" sz="1800" dirty="0"/>
              <a:t> </a:t>
            </a:r>
            <a:r>
              <a:rPr lang="en-US" altLang="it-IT" sz="1800" dirty="0" err="1"/>
              <a:t>fatto</a:t>
            </a:r>
            <a:r>
              <a:rPr lang="en-US" altLang="it-IT" sz="1800" dirty="0"/>
              <a:t> </a:t>
            </a:r>
            <a:r>
              <a:rPr lang="en-US" altLang="it-IT" sz="1800" dirty="0" err="1"/>
              <a:t>che</a:t>
            </a:r>
            <a:r>
              <a:rPr lang="en-US" altLang="it-IT" sz="1800" dirty="0"/>
              <a:t> </a:t>
            </a:r>
            <a:r>
              <a:rPr lang="en-US" altLang="it-IT" sz="1800" dirty="0" err="1"/>
              <a:t>statisticamente</a:t>
            </a:r>
            <a:r>
              <a:rPr lang="en-US" altLang="it-IT" sz="1800" dirty="0"/>
              <a:t> le </a:t>
            </a:r>
            <a:r>
              <a:rPr lang="en-US" altLang="it-IT" sz="1800" dirty="0" err="1"/>
              <a:t>buone</a:t>
            </a:r>
            <a:r>
              <a:rPr lang="en-US" altLang="it-IT" sz="1800" dirty="0"/>
              <a:t> </a:t>
            </a:r>
            <a:r>
              <a:rPr lang="en-US" altLang="it-IT" sz="1800" dirty="0" err="1"/>
              <a:t>soluzioni</a:t>
            </a:r>
            <a:r>
              <a:rPr lang="en-US" altLang="it-IT" sz="1800" dirty="0"/>
              <a:t> </a:t>
            </a:r>
            <a:r>
              <a:rPr lang="en-US" altLang="it-IT" sz="1800" dirty="0" err="1"/>
              <a:t>sono</a:t>
            </a:r>
            <a:r>
              <a:rPr lang="en-US" altLang="it-IT" sz="1800" dirty="0"/>
              <a:t> </a:t>
            </a:r>
            <a:r>
              <a:rPr lang="en-US" altLang="it-IT" sz="1800" dirty="0" err="1"/>
              <a:t>clusterizzate</a:t>
            </a:r>
            <a:r>
              <a:rPr lang="en-US" altLang="it-IT" sz="1800" dirty="0"/>
              <a:t>. </a:t>
            </a:r>
          </a:p>
          <a:p>
            <a:pPr eaLnBrk="1" hangingPunct="1">
              <a:lnSpc>
                <a:spcPct val="80000"/>
              </a:lnSpc>
              <a:buFontTx/>
              <a:buNone/>
              <a:defRPr/>
            </a:pPr>
            <a:r>
              <a:rPr lang="en-US" altLang="it-IT" sz="1800" dirty="0" err="1"/>
              <a:t>Quindi</a:t>
            </a:r>
            <a:r>
              <a:rPr lang="en-US" altLang="it-IT" sz="1800" dirty="0"/>
              <a:t> </a:t>
            </a:r>
            <a:r>
              <a:rPr lang="en-US" altLang="it-IT" sz="1800" dirty="0" err="1"/>
              <a:t>piuttosto</a:t>
            </a:r>
            <a:r>
              <a:rPr lang="en-US" altLang="it-IT" sz="1800" dirty="0"/>
              <a:t> </a:t>
            </a:r>
            <a:r>
              <a:rPr lang="en-US" altLang="it-IT" sz="1800" dirty="0" err="1"/>
              <a:t>che</a:t>
            </a:r>
            <a:r>
              <a:rPr lang="en-US" altLang="it-IT" sz="1800" dirty="0"/>
              <a:t> </a:t>
            </a:r>
            <a:r>
              <a:rPr lang="en-US" altLang="it-IT" sz="1800" dirty="0" err="1"/>
              <a:t>ripartire</a:t>
            </a:r>
            <a:r>
              <a:rPr lang="en-US" altLang="it-IT" sz="1800" dirty="0"/>
              <a:t> da un </a:t>
            </a:r>
            <a:r>
              <a:rPr lang="en-US" altLang="it-IT" sz="1800" dirty="0" err="1"/>
              <a:t>punto</a:t>
            </a:r>
            <a:r>
              <a:rPr lang="en-US" altLang="it-IT" sz="1800" dirty="0"/>
              <a:t> </a:t>
            </a:r>
            <a:r>
              <a:rPr lang="en-US" altLang="it-IT" sz="1800" dirty="0" err="1"/>
              <a:t>casuale</a:t>
            </a:r>
            <a:r>
              <a:rPr lang="en-US" altLang="it-IT" sz="1800" dirty="0"/>
              <a:t> è </a:t>
            </a:r>
            <a:r>
              <a:rPr lang="en-US" altLang="it-IT" sz="1800" dirty="0" err="1"/>
              <a:t>meglio</a:t>
            </a:r>
            <a:r>
              <a:rPr lang="en-US" altLang="it-IT" sz="1800" dirty="0"/>
              <a:t> </a:t>
            </a:r>
            <a:r>
              <a:rPr lang="en-US" altLang="it-IT" sz="1800" dirty="0" err="1"/>
              <a:t>perturbare</a:t>
            </a:r>
            <a:r>
              <a:rPr lang="en-US" altLang="it-IT" sz="1800" dirty="0"/>
              <a:t> </a:t>
            </a:r>
            <a:r>
              <a:rPr lang="en-US" altLang="it-IT" sz="1800" dirty="0" err="1"/>
              <a:t>l’ottimo</a:t>
            </a:r>
            <a:r>
              <a:rPr lang="en-US" altLang="it-IT" sz="1800" dirty="0"/>
              <a:t> locale </a:t>
            </a:r>
            <a:r>
              <a:rPr lang="en-US" altLang="it-IT" sz="1800" dirty="0" err="1"/>
              <a:t>corrente</a:t>
            </a:r>
            <a:r>
              <a:rPr lang="en-US" altLang="it-IT" sz="1800" dirty="0"/>
              <a: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47CF71B2-104A-C81E-548B-8C7948E53B1A}"/>
              </a:ext>
            </a:extLst>
          </p:cNvPr>
          <p:cNvSpPr>
            <a:spLocks noGrp="1" noChangeArrowheads="1"/>
          </p:cNvSpPr>
          <p:nvPr>
            <p:ph type="title"/>
          </p:nvPr>
        </p:nvSpPr>
        <p:spPr>
          <a:xfrm>
            <a:off x="1524000" y="60326"/>
            <a:ext cx="9144000" cy="1158875"/>
          </a:xfrm>
        </p:spPr>
        <p:txBody>
          <a:bodyPr/>
          <a:lstStyle/>
          <a:p>
            <a:pPr eaLnBrk="1" hangingPunct="1">
              <a:defRPr/>
            </a:pPr>
            <a:r>
              <a:rPr lang="en-US" altLang="it-IT" sz="3200" dirty="0" err="1"/>
              <a:t>Sfuggire</a:t>
            </a:r>
            <a:r>
              <a:rPr lang="en-US" altLang="it-IT" sz="3200" dirty="0"/>
              <a:t> </a:t>
            </a:r>
            <a:r>
              <a:rPr lang="en-US" altLang="it-IT" sz="3200" dirty="0" err="1"/>
              <a:t>agli</a:t>
            </a:r>
            <a:r>
              <a:rPr lang="en-US" altLang="it-IT" sz="3200" dirty="0"/>
              <a:t> </a:t>
            </a:r>
            <a:r>
              <a:rPr lang="en-US" altLang="it-IT" sz="3200" dirty="0" err="1">
                <a:solidFill>
                  <a:srgbClr val="FF0000"/>
                </a:solidFill>
              </a:rPr>
              <a:t>ottimi</a:t>
            </a:r>
            <a:r>
              <a:rPr lang="en-US" altLang="it-IT" sz="3200" dirty="0">
                <a:solidFill>
                  <a:srgbClr val="FF0000"/>
                </a:solidFill>
              </a:rPr>
              <a:t> </a:t>
            </a:r>
            <a:r>
              <a:rPr lang="en-US" altLang="it-IT" sz="3200" dirty="0" err="1">
                <a:solidFill>
                  <a:srgbClr val="FF0000"/>
                </a:solidFill>
              </a:rPr>
              <a:t>locali</a:t>
            </a:r>
            <a:r>
              <a:rPr lang="en-US" altLang="it-IT" sz="3200" dirty="0">
                <a:solidFill>
                  <a:srgbClr val="FF0000"/>
                </a:solidFill>
              </a:rPr>
              <a:t> </a:t>
            </a:r>
            <a:r>
              <a:rPr lang="en-US" altLang="it-IT" sz="3200" dirty="0" err="1"/>
              <a:t>agendo</a:t>
            </a:r>
            <a:r>
              <a:rPr lang="en-US" altLang="it-IT" sz="3200" dirty="0"/>
              <a:t> sui </a:t>
            </a:r>
            <a:r>
              <a:rPr lang="en-US" altLang="it-IT" sz="3200" dirty="0" err="1">
                <a:solidFill>
                  <a:srgbClr val="FF0000"/>
                </a:solidFill>
              </a:rPr>
              <a:t>punti</a:t>
            </a:r>
            <a:r>
              <a:rPr lang="en-US" altLang="it-IT" sz="3200" dirty="0">
                <a:solidFill>
                  <a:srgbClr val="FF0000"/>
                </a:solidFill>
              </a:rPr>
              <a:t> </a:t>
            </a:r>
            <a:r>
              <a:rPr lang="en-US" altLang="it-IT" sz="3200" dirty="0" err="1">
                <a:solidFill>
                  <a:srgbClr val="FF0000"/>
                </a:solidFill>
              </a:rPr>
              <a:t>iniziali</a:t>
            </a:r>
            <a:br>
              <a:rPr lang="en-US" altLang="it-IT" sz="3600" dirty="0"/>
            </a:br>
            <a:r>
              <a:rPr lang="en-US" altLang="it-IT" sz="4000" i="1" dirty="0" err="1">
                <a:solidFill>
                  <a:srgbClr val="0066FF"/>
                </a:solidFill>
                <a:effectLst>
                  <a:outerShdw blurRad="38100" dist="38100" dir="2700000" algn="tl">
                    <a:srgbClr val="C0C0C0"/>
                  </a:outerShdw>
                </a:effectLst>
              </a:rPr>
              <a:t>MultiStartLocalSearch</a:t>
            </a:r>
            <a:endParaRPr lang="en-US" altLang="it-IT" sz="4000" i="1" dirty="0">
              <a:solidFill>
                <a:srgbClr val="0066FF"/>
              </a:solidFill>
              <a:effectLst>
                <a:outerShdw blurRad="38100" dist="38100" dir="2700000" algn="tl">
                  <a:srgbClr val="C0C0C0"/>
                </a:outerShdw>
              </a:effectLst>
            </a:endParaRPr>
          </a:p>
        </p:txBody>
      </p:sp>
      <p:sp>
        <p:nvSpPr>
          <p:cNvPr id="192515" name="Rectangle 3">
            <a:extLst>
              <a:ext uri="{FF2B5EF4-FFF2-40B4-BE49-F238E27FC236}">
                <a16:creationId xmlns:a16="http://schemas.microsoft.com/office/drawing/2014/main" id="{49A66CB8-9B29-284C-F12F-6C0134E94DF6}"/>
              </a:ext>
            </a:extLst>
          </p:cNvPr>
          <p:cNvSpPr>
            <a:spLocks noGrp="1" noChangeArrowheads="1"/>
          </p:cNvSpPr>
          <p:nvPr>
            <p:ph type="body" idx="1"/>
          </p:nvPr>
        </p:nvSpPr>
        <p:spPr>
          <a:xfrm>
            <a:off x="1665288" y="1114426"/>
            <a:ext cx="8926512" cy="3300413"/>
          </a:xfrm>
        </p:spPr>
        <p:txBody>
          <a:bodyPr>
            <a:normAutofit fontScale="92500" lnSpcReduction="20000"/>
          </a:bodyPr>
          <a:lstStyle/>
          <a:p>
            <a:pPr eaLnBrk="1" hangingPunct="1">
              <a:lnSpc>
                <a:spcPct val="80000"/>
              </a:lnSpc>
              <a:buFontTx/>
              <a:buNone/>
              <a:defRPr/>
            </a:pPr>
            <a:r>
              <a:rPr lang="en-US" altLang="it-IT" sz="1600" dirty="0">
                <a:solidFill>
                  <a:srgbClr val="0066FF"/>
                </a:solidFill>
                <a:effectLst>
                  <a:outerShdw blurRad="38100" dist="38100" dir="2700000" algn="tl">
                    <a:srgbClr val="000000">
                      <a:alpha val="43137"/>
                    </a:srgbClr>
                  </a:outerShdw>
                </a:effectLst>
              </a:rPr>
              <a:t>Idea di MSLS:</a:t>
            </a:r>
          </a:p>
          <a:p>
            <a:pPr eaLnBrk="1" hangingPunct="1">
              <a:lnSpc>
                <a:spcPct val="80000"/>
              </a:lnSpc>
              <a:buFontTx/>
              <a:buNone/>
              <a:defRPr/>
            </a:pPr>
            <a:r>
              <a:rPr lang="en-US" altLang="it-IT" sz="1600" dirty="0">
                <a:solidFill>
                  <a:srgbClr val="0066FF"/>
                </a:solidFill>
              </a:rPr>
              <a:t>	</a:t>
            </a:r>
            <a:r>
              <a:rPr lang="en-US" altLang="it-IT" sz="1600" dirty="0" err="1">
                <a:solidFill>
                  <a:srgbClr val="FF0000"/>
                </a:solidFill>
              </a:rPr>
              <a:t>Itero</a:t>
            </a:r>
            <a:r>
              <a:rPr lang="en-US" altLang="it-IT" sz="1600" dirty="0">
                <a:solidFill>
                  <a:srgbClr val="FF0000"/>
                </a:solidFill>
              </a:rPr>
              <a:t> </a:t>
            </a:r>
            <a:r>
              <a:rPr lang="en-US" altLang="it-IT" sz="1600" dirty="0" err="1"/>
              <a:t>più</a:t>
            </a:r>
            <a:r>
              <a:rPr lang="en-US" altLang="it-IT" sz="1600" dirty="0"/>
              <a:t> volte </a:t>
            </a:r>
            <a:r>
              <a:rPr lang="en-US" altLang="it-IT" sz="1600" dirty="0" err="1"/>
              <a:t>una</a:t>
            </a:r>
            <a:r>
              <a:rPr lang="en-US" altLang="it-IT" sz="1600" dirty="0">
                <a:solidFill>
                  <a:srgbClr val="FF0000"/>
                </a:solidFill>
              </a:rPr>
              <a:t> </a:t>
            </a:r>
            <a:r>
              <a:rPr lang="en-US" altLang="it-IT" sz="1600" dirty="0">
                <a:solidFill>
                  <a:srgbClr val="CC0000"/>
                </a:solidFill>
                <a:effectLst>
                  <a:outerShdw blurRad="38100" dist="38100" dir="2700000" algn="tl">
                    <a:srgbClr val="000000">
                      <a:alpha val="43137"/>
                    </a:srgbClr>
                  </a:outerShdw>
                </a:effectLst>
              </a:rPr>
              <a:t>LS</a:t>
            </a:r>
            <a:r>
              <a:rPr lang="en-US" altLang="it-IT" sz="1600" dirty="0"/>
              <a:t>, </a:t>
            </a:r>
            <a:r>
              <a:rPr lang="en-US" altLang="it-IT" sz="1600" dirty="0" err="1"/>
              <a:t>ogni</a:t>
            </a:r>
            <a:r>
              <a:rPr lang="en-US" altLang="it-IT" sz="1600" dirty="0"/>
              <a:t> </a:t>
            </a:r>
            <a:r>
              <a:rPr lang="en-US" altLang="it-IT" sz="1600" dirty="0" err="1"/>
              <a:t>volta</a:t>
            </a:r>
            <a:r>
              <a:rPr lang="en-US" altLang="it-IT" sz="1600" dirty="0"/>
              <a:t> a </a:t>
            </a:r>
            <a:r>
              <a:rPr lang="en-US" altLang="it-IT" sz="1600" dirty="0" err="1"/>
              <a:t>partire</a:t>
            </a:r>
            <a:r>
              <a:rPr lang="en-US" altLang="it-IT" sz="1600" dirty="0"/>
              <a:t> da un </a:t>
            </a:r>
            <a:r>
              <a:rPr lang="en-US" altLang="it-IT" sz="1600" dirty="0" err="1">
                <a:solidFill>
                  <a:srgbClr val="FF0000"/>
                </a:solidFill>
              </a:rPr>
              <a:t>punto</a:t>
            </a:r>
            <a:r>
              <a:rPr lang="en-US" altLang="it-IT" sz="1600" dirty="0">
                <a:solidFill>
                  <a:srgbClr val="FF0000"/>
                </a:solidFill>
              </a:rPr>
              <a:t> </a:t>
            </a:r>
            <a:r>
              <a:rPr lang="en-US" altLang="it-IT" sz="1600" dirty="0" err="1">
                <a:solidFill>
                  <a:srgbClr val="FF0000"/>
                </a:solidFill>
              </a:rPr>
              <a:t>iniziale</a:t>
            </a:r>
            <a:r>
              <a:rPr lang="en-US" altLang="it-IT" sz="1600" dirty="0">
                <a:solidFill>
                  <a:srgbClr val="FF0000"/>
                </a:solidFill>
              </a:rPr>
              <a:t> </a:t>
            </a:r>
            <a:r>
              <a:rPr lang="en-US" altLang="it-IT" sz="1600" dirty="0" err="1">
                <a:solidFill>
                  <a:srgbClr val="FF0000"/>
                </a:solidFill>
              </a:rPr>
              <a:t>diverso</a:t>
            </a:r>
            <a:r>
              <a:rPr lang="en-US" altLang="it-IT" sz="1600" dirty="0"/>
              <a:t>.</a:t>
            </a:r>
          </a:p>
          <a:p>
            <a:pPr eaLnBrk="1" hangingPunct="1">
              <a:lnSpc>
                <a:spcPct val="80000"/>
              </a:lnSpc>
              <a:buFontTx/>
              <a:buNone/>
              <a:defRPr/>
            </a:pPr>
            <a:endParaRPr lang="en-US" altLang="it-IT" sz="1600" dirty="0"/>
          </a:p>
          <a:p>
            <a:pPr eaLnBrk="1" hangingPunct="1">
              <a:lnSpc>
                <a:spcPct val="80000"/>
              </a:lnSpc>
              <a:buFontTx/>
              <a:buNone/>
              <a:defRPr/>
            </a:pPr>
            <a:r>
              <a:rPr lang="en-US" altLang="it-IT" sz="1600" dirty="0" err="1">
                <a:solidFill>
                  <a:srgbClr val="FF0000"/>
                </a:solidFill>
                <a:effectLst>
                  <a:outerShdw blurRad="38100" dist="38100" dir="2700000" algn="tl">
                    <a:srgbClr val="C0C0C0"/>
                  </a:outerShdw>
                </a:effectLst>
              </a:rPr>
              <a:t>Rischio</a:t>
            </a:r>
            <a:r>
              <a:rPr lang="en-US" altLang="it-IT" sz="1600" dirty="0"/>
              <a:t>: se due </a:t>
            </a:r>
            <a:r>
              <a:rPr lang="en-US" altLang="it-IT" sz="1600" dirty="0" err="1"/>
              <a:t>soluzioni</a:t>
            </a:r>
            <a:r>
              <a:rPr lang="en-US" altLang="it-IT" sz="1600" dirty="0"/>
              <a:t> </a:t>
            </a:r>
            <a:r>
              <a:rPr lang="en-US" altLang="it-IT" sz="1600" dirty="0" err="1"/>
              <a:t>iniziali</a:t>
            </a:r>
            <a:r>
              <a:rPr lang="en-US" altLang="it-IT" sz="1600" dirty="0"/>
              <a:t> </a:t>
            </a:r>
            <a:r>
              <a:rPr lang="en-US" altLang="it-IT" sz="1600" dirty="0" err="1"/>
              <a:t>appartengono</a:t>
            </a:r>
            <a:r>
              <a:rPr lang="en-US" altLang="it-IT" sz="1600" dirty="0"/>
              <a:t>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la </a:t>
            </a:r>
            <a:r>
              <a:rPr lang="en-US" altLang="it-IT" sz="1600" dirty="0" err="1"/>
              <a:t>ricerca</a:t>
            </a:r>
            <a:r>
              <a:rPr lang="en-US" altLang="it-IT" sz="1600" dirty="0"/>
              <a:t> converge </a:t>
            </a:r>
            <a:r>
              <a:rPr lang="en-US" altLang="it-IT" sz="1600" dirty="0" err="1"/>
              <a:t>allo</a:t>
            </a:r>
            <a:r>
              <a:rPr lang="en-US" altLang="it-IT" sz="1600" dirty="0"/>
              <a:t> </a:t>
            </a:r>
            <a:r>
              <a:rPr lang="en-US" altLang="it-IT" sz="1600" dirty="0" err="1"/>
              <a:t>stesso</a:t>
            </a:r>
            <a:r>
              <a:rPr lang="en-US" altLang="it-IT" sz="1600" dirty="0"/>
              <a:t> </a:t>
            </a:r>
            <a:r>
              <a:rPr lang="en-US" altLang="it-IT" sz="1600" dirty="0" err="1"/>
              <a:t>ottimo</a:t>
            </a:r>
            <a:r>
              <a:rPr lang="en-US" altLang="it-IT" sz="1600" dirty="0"/>
              <a:t> locale. </a:t>
            </a:r>
          </a:p>
          <a:p>
            <a:pPr eaLnBrk="1" hangingPunct="1">
              <a:lnSpc>
                <a:spcPct val="80000"/>
              </a:lnSpc>
              <a:buFontTx/>
              <a:buNone/>
              <a:defRPr/>
            </a:pPr>
            <a:r>
              <a:rPr lang="en-US" altLang="it-IT" sz="1600" dirty="0"/>
              <a:t>	La </a:t>
            </a:r>
            <a:r>
              <a:rPr lang="en-US" altLang="it-IT" sz="1600" dirty="0" err="1"/>
              <a:t>generazione</a:t>
            </a:r>
            <a:r>
              <a:rPr lang="en-US" altLang="it-IT" sz="1600" dirty="0"/>
              <a:t> </a:t>
            </a:r>
            <a:r>
              <a:rPr lang="en-US" altLang="it-IT" sz="1600" dirty="0" err="1"/>
              <a:t>totalmente</a:t>
            </a:r>
            <a:r>
              <a:rPr lang="en-US" altLang="it-IT" sz="1600" dirty="0"/>
              <a:t> </a:t>
            </a:r>
            <a:r>
              <a:rPr lang="en-US" altLang="it-IT" sz="1600" dirty="0">
                <a:solidFill>
                  <a:srgbClr val="FF0000"/>
                </a:solidFill>
                <a:effectLst>
                  <a:outerShdw blurRad="38100" dist="38100" dir="2700000" algn="tl">
                    <a:srgbClr val="000000">
                      <a:alpha val="43137"/>
                    </a:srgbClr>
                  </a:outerShdw>
                </a:effectLst>
              </a:rPr>
              <a:t>random</a:t>
            </a:r>
            <a:r>
              <a:rPr lang="en-US" altLang="it-IT" sz="1600" dirty="0">
                <a:effectLst>
                  <a:outerShdw blurRad="38100" dist="38100" dir="2700000" algn="tl">
                    <a:srgbClr val="000000">
                      <a:alpha val="43137"/>
                    </a:srgbClr>
                  </a:outerShdw>
                </a:effectLst>
              </a:rPr>
              <a:t> </a:t>
            </a:r>
            <a:r>
              <a:rPr lang="en-US" altLang="it-IT" sz="1600" dirty="0"/>
              <a:t>del </a:t>
            </a:r>
            <a:r>
              <a:rPr lang="en-US" altLang="it-IT" sz="1600" dirty="0" err="1"/>
              <a:t>punto</a:t>
            </a:r>
            <a:r>
              <a:rPr lang="en-US" altLang="it-IT" sz="1600" dirty="0"/>
              <a:t> </a:t>
            </a:r>
            <a:r>
              <a:rPr lang="en-US" altLang="it-IT" sz="1600" dirty="0" err="1"/>
              <a:t>iniziale</a:t>
            </a:r>
            <a:r>
              <a:rPr lang="en-US" altLang="it-IT" sz="1600" dirty="0"/>
              <a:t> non </a:t>
            </a:r>
            <a:r>
              <a:rPr lang="en-US" altLang="it-IT" sz="1600" dirty="0" err="1"/>
              <a:t>permette</a:t>
            </a:r>
            <a:r>
              <a:rPr lang="en-US" altLang="it-IT" sz="1600" dirty="0"/>
              <a:t> un </a:t>
            </a:r>
            <a:r>
              <a:rPr lang="en-US" altLang="it-IT" sz="1600" dirty="0" err="1"/>
              <a:t>controllo</a:t>
            </a:r>
            <a:r>
              <a:rPr lang="en-US" altLang="it-IT" sz="1600" dirty="0"/>
              <a:t> a priori.</a:t>
            </a:r>
          </a:p>
          <a:p>
            <a:pPr eaLnBrk="1" hangingPunct="1">
              <a:lnSpc>
                <a:spcPct val="80000"/>
              </a:lnSpc>
              <a:buFontTx/>
              <a:buNone/>
              <a:defRPr/>
            </a:pPr>
            <a:r>
              <a:rPr lang="en-US" altLang="it-IT" sz="1600" dirty="0" err="1"/>
              <a:t>Sperimentalmente</a:t>
            </a:r>
            <a:r>
              <a:rPr lang="en-US" altLang="it-IT" sz="1600" dirty="0"/>
              <a:t>,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totalmente</a:t>
            </a:r>
            <a:r>
              <a:rPr lang="en-US" altLang="it-IT" sz="1600" dirty="0"/>
              <a:t> </a:t>
            </a:r>
            <a:r>
              <a:rPr lang="en-US" altLang="it-IT" sz="1600" dirty="0" err="1"/>
              <a:t>casuale</a:t>
            </a:r>
            <a:r>
              <a:rPr lang="en-US" altLang="it-IT" sz="1600" dirty="0"/>
              <a:t> ( BLIND SEARCH) produce </a:t>
            </a:r>
            <a:r>
              <a:rPr lang="en-US" altLang="it-IT" sz="1600" dirty="0" err="1"/>
              <a:t>soluzione</a:t>
            </a:r>
            <a:r>
              <a:rPr lang="en-US" altLang="it-IT" sz="1600" dirty="0"/>
              <a:t> di </a:t>
            </a:r>
            <a:r>
              <a:rPr lang="en-US" altLang="it-IT" sz="1600" dirty="0" err="1"/>
              <a:t>qualità</a:t>
            </a:r>
            <a:r>
              <a:rPr lang="en-US" altLang="it-IT" sz="1600" dirty="0"/>
              <a:t> </a:t>
            </a:r>
            <a:r>
              <a:rPr lang="en-US" altLang="it-IT" sz="1600" dirty="0" err="1"/>
              <a:t>medio</a:t>
            </a:r>
            <a:r>
              <a:rPr lang="en-US" altLang="it-IT" sz="1600" dirty="0"/>
              <a:t> </a:t>
            </a:r>
            <a:r>
              <a:rPr lang="en-US" altLang="it-IT" sz="1600" dirty="0" err="1"/>
              <a:t>bassa</a:t>
            </a:r>
            <a:r>
              <a:rPr lang="en-US" altLang="it-IT" sz="1600" dirty="0"/>
              <a:t>. </a:t>
            </a:r>
          </a:p>
          <a:p>
            <a:pPr eaLnBrk="1" hangingPunct="1">
              <a:lnSpc>
                <a:spcPct val="80000"/>
              </a:lnSpc>
              <a:buFontTx/>
              <a:buNone/>
              <a:defRPr/>
            </a:pPr>
            <a:r>
              <a:rPr lang="en-US" altLang="it-IT" sz="1600" dirty="0" err="1"/>
              <a:t>Questo</a:t>
            </a:r>
            <a:r>
              <a:rPr lang="en-US" altLang="it-IT" sz="1600" dirty="0"/>
              <a:t> </a:t>
            </a:r>
            <a:r>
              <a:rPr lang="en-US" altLang="it-IT" sz="1600" dirty="0" err="1"/>
              <a:t>si</a:t>
            </a:r>
            <a:r>
              <a:rPr lang="en-US" altLang="it-IT" sz="1600" dirty="0"/>
              <a:t> </a:t>
            </a:r>
            <a:r>
              <a:rPr lang="en-US" altLang="it-IT" sz="1600" dirty="0" err="1"/>
              <a:t>spiega</a:t>
            </a:r>
            <a:r>
              <a:rPr lang="en-US" altLang="it-IT" sz="1600" dirty="0"/>
              <a:t> </a:t>
            </a:r>
            <a:r>
              <a:rPr lang="en-US" altLang="it-IT" sz="1600" dirty="0" err="1"/>
              <a:t>facilmente</a:t>
            </a:r>
            <a:r>
              <a:rPr lang="en-US" altLang="it-IT" sz="1600" dirty="0"/>
              <a:t> </a:t>
            </a:r>
            <a:r>
              <a:rPr lang="en-US" altLang="it-IT" sz="1600" dirty="0" err="1"/>
              <a:t>analizzando</a:t>
            </a:r>
            <a:r>
              <a:rPr lang="en-US" altLang="it-IT" sz="1600" dirty="0"/>
              <a:t> la </a:t>
            </a:r>
            <a:r>
              <a:rPr lang="en-US" altLang="it-IT" sz="1600" dirty="0" err="1"/>
              <a:t>curva</a:t>
            </a:r>
            <a:r>
              <a:rPr lang="en-US" altLang="it-IT" sz="1600" dirty="0"/>
              <a:t> di </a:t>
            </a:r>
            <a:r>
              <a:rPr lang="en-US" altLang="it-IT" sz="1600" dirty="0" err="1"/>
              <a:t>densità</a:t>
            </a:r>
            <a:r>
              <a:rPr lang="en-US" altLang="it-IT" sz="1600" dirty="0"/>
              <a:t> del </a:t>
            </a:r>
            <a:r>
              <a:rPr lang="en-US" altLang="it-IT" sz="1600" dirty="0" err="1"/>
              <a:t>valore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p>
          <a:p>
            <a:pPr eaLnBrk="1" hangingPunct="1">
              <a:lnSpc>
                <a:spcPct val="80000"/>
              </a:lnSpc>
              <a:buFontTx/>
              <a:buNone/>
              <a:defRPr/>
            </a:pPr>
            <a:r>
              <a:rPr lang="en-US" altLang="it-IT" sz="1600" dirty="0"/>
              <a:t>La media del </a:t>
            </a:r>
            <a:r>
              <a:rPr lang="en-US" altLang="it-IT" sz="1600" dirty="0" err="1"/>
              <a:t>costo</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è molto </a:t>
            </a:r>
            <a:r>
              <a:rPr lang="en-US" altLang="it-IT" sz="1600" dirty="0" err="1"/>
              <a:t>alta</a:t>
            </a:r>
            <a:r>
              <a:rPr lang="en-US" altLang="it-IT" sz="1600" dirty="0"/>
              <a:t>, </a:t>
            </a:r>
            <a:r>
              <a:rPr lang="en-US" altLang="it-IT" sz="1600" dirty="0" err="1"/>
              <a:t>così</a:t>
            </a:r>
            <a:r>
              <a:rPr lang="en-US" altLang="it-IT" sz="1600" dirty="0"/>
              <a:t> come la </a:t>
            </a:r>
            <a:r>
              <a:rPr lang="en-US" altLang="it-IT" sz="1600" dirty="0" err="1"/>
              <a:t>varianza</a:t>
            </a:r>
            <a:r>
              <a:rPr lang="en-US" altLang="it-IT" sz="1600" dirty="0"/>
              <a:t>, </a:t>
            </a:r>
            <a:r>
              <a:rPr lang="en-US" altLang="it-IT" sz="1600" dirty="0" err="1"/>
              <a:t>mentre</a:t>
            </a:r>
            <a:r>
              <a:rPr lang="en-US" altLang="it-IT" sz="1600" dirty="0"/>
              <a:t> la media del </a:t>
            </a:r>
            <a:r>
              <a:rPr lang="en-US" altLang="it-IT" sz="1600" dirty="0" err="1"/>
              <a:t>costo</a:t>
            </a:r>
            <a:r>
              <a:rPr lang="en-US" altLang="it-IT" sz="1600" dirty="0"/>
              <a:t> </a:t>
            </a:r>
            <a:r>
              <a:rPr lang="en-US" altLang="it-IT" sz="1600" dirty="0" err="1"/>
              <a:t>degli</a:t>
            </a:r>
            <a:r>
              <a:rPr lang="en-US" altLang="it-IT" sz="1600" dirty="0"/>
              <a:t> </a:t>
            </a:r>
            <a:r>
              <a:rPr lang="en-US" altLang="it-IT" sz="1600" dirty="0" err="1"/>
              <a:t>ottimi</a:t>
            </a:r>
            <a:r>
              <a:rPr lang="en-US" altLang="it-IT" sz="1600" dirty="0"/>
              <a:t> </a:t>
            </a:r>
            <a:r>
              <a:rPr lang="en-US" altLang="it-IT" sz="1600" dirty="0" err="1"/>
              <a:t>locali</a:t>
            </a:r>
            <a:r>
              <a:rPr lang="en-US" altLang="it-IT" sz="1600" dirty="0"/>
              <a:t> è </a:t>
            </a:r>
            <a:r>
              <a:rPr lang="en-US" altLang="it-IT" sz="1600" dirty="0" err="1"/>
              <a:t>più</a:t>
            </a:r>
            <a:r>
              <a:rPr lang="en-US" altLang="it-IT" sz="1600" dirty="0"/>
              <a:t> </a:t>
            </a:r>
            <a:r>
              <a:rPr lang="en-US" altLang="it-IT" sz="1600" dirty="0" err="1"/>
              <a:t>bassa</a:t>
            </a:r>
            <a:r>
              <a:rPr lang="en-US" altLang="it-IT" sz="1600" dirty="0"/>
              <a:t> e ha </a:t>
            </a:r>
            <a:r>
              <a:rPr lang="en-US" altLang="it-IT" sz="1600" dirty="0" err="1"/>
              <a:t>varianza</a:t>
            </a:r>
            <a:r>
              <a:rPr lang="en-US" altLang="it-IT" sz="1600" dirty="0"/>
              <a:t> molto </a:t>
            </a:r>
            <a:r>
              <a:rPr lang="en-US" altLang="it-IT" sz="1600" dirty="0" err="1"/>
              <a:t>ridotta</a:t>
            </a:r>
            <a:r>
              <a:rPr lang="en-US" altLang="it-IT" sz="1600" dirty="0"/>
              <a:t>.</a:t>
            </a:r>
          </a:p>
          <a:p>
            <a:pPr eaLnBrk="1" hangingPunct="1">
              <a:lnSpc>
                <a:spcPct val="80000"/>
              </a:lnSpc>
              <a:buFontTx/>
              <a:buNone/>
              <a:defRPr/>
            </a:pPr>
            <a:r>
              <a:rPr lang="en-US" altLang="it-IT" sz="1600" dirty="0"/>
              <a:t> </a:t>
            </a:r>
          </a:p>
          <a:p>
            <a:pPr algn="ctr" eaLnBrk="1" hangingPunct="1">
              <a:lnSpc>
                <a:spcPct val="80000"/>
              </a:lnSpc>
              <a:buFontTx/>
              <a:buNone/>
              <a:defRPr/>
            </a:pPr>
            <a:r>
              <a:rPr lang="en-US" altLang="it-IT" sz="1600" dirty="0" err="1"/>
              <a:t>Questo</a:t>
            </a:r>
            <a:r>
              <a:rPr lang="en-US" altLang="it-IT" sz="1600" dirty="0"/>
              <a:t> </a:t>
            </a:r>
            <a:r>
              <a:rPr lang="en-US" altLang="it-IT" sz="1600" dirty="0" err="1"/>
              <a:t>concetto</a:t>
            </a:r>
            <a:r>
              <a:rPr lang="en-US" altLang="it-IT" sz="1600" dirty="0"/>
              <a:t> è </a:t>
            </a:r>
            <a:r>
              <a:rPr lang="en-US" altLang="it-IT" sz="1600" dirty="0" err="1"/>
              <a:t>alla</a:t>
            </a:r>
            <a:r>
              <a:rPr lang="en-US" altLang="it-IT" sz="1600" dirty="0"/>
              <a:t> base del </a:t>
            </a:r>
            <a:r>
              <a:rPr lang="en-US" altLang="it-IT" sz="1600" dirty="0" err="1"/>
              <a:t>metodo</a:t>
            </a:r>
            <a:r>
              <a:rPr lang="en-US" altLang="it-IT" sz="1600" dirty="0"/>
              <a:t> </a:t>
            </a:r>
            <a:r>
              <a:rPr lang="en-US" altLang="it-IT" sz="1600" dirty="0" err="1"/>
              <a:t>noto</a:t>
            </a:r>
            <a:r>
              <a:rPr lang="en-US" altLang="it-IT" sz="1600" dirty="0"/>
              <a:t> come </a:t>
            </a:r>
            <a:r>
              <a:rPr lang="en-US" altLang="it-IT" sz="1600" i="1" dirty="0">
                <a:solidFill>
                  <a:srgbClr val="CC0000"/>
                </a:solidFill>
                <a:effectLst>
                  <a:outerShdw blurRad="38100" dist="38100" dir="2700000" algn="tl">
                    <a:srgbClr val="000000">
                      <a:alpha val="43137"/>
                    </a:srgbClr>
                  </a:outerShdw>
                </a:effectLst>
              </a:rPr>
              <a:t>Iterated Local Search </a:t>
            </a:r>
          </a:p>
          <a:p>
            <a:pPr algn="ctr" eaLnBrk="1" hangingPunct="1">
              <a:lnSpc>
                <a:spcPct val="80000"/>
              </a:lnSpc>
              <a:buFontTx/>
              <a:buNone/>
              <a:defRPr/>
            </a:pPr>
            <a:r>
              <a:rPr lang="en-US" altLang="it-IT" sz="1600" dirty="0"/>
              <a:t>(</a:t>
            </a:r>
            <a:r>
              <a:rPr lang="en-US" altLang="it-IT" sz="1600" dirty="0" err="1"/>
              <a:t>vedi</a:t>
            </a:r>
            <a:r>
              <a:rPr lang="en-US" altLang="it-IT" sz="1600" dirty="0"/>
              <a:t> file ILS.Lourenco.pdf = </a:t>
            </a:r>
            <a:r>
              <a:rPr lang="en-US" altLang="it-IT" sz="1600" dirty="0" err="1"/>
              <a:t>capitolo</a:t>
            </a:r>
            <a:r>
              <a:rPr lang="en-US" altLang="it-IT" sz="1600" dirty="0"/>
              <a:t> 11 del volume Handbook of Metaheuristics, 2 </a:t>
            </a:r>
            <a:r>
              <a:rPr lang="en-US" altLang="it-IT" sz="1600" dirty="0" err="1"/>
              <a:t>ed</a:t>
            </a:r>
            <a:r>
              <a:rPr lang="en-US" altLang="it-IT" sz="1600" dirty="0"/>
              <a:t>) .</a:t>
            </a:r>
          </a:p>
        </p:txBody>
      </p:sp>
      <p:sp>
        <p:nvSpPr>
          <p:cNvPr id="167940" name="Line 4">
            <a:extLst>
              <a:ext uri="{FF2B5EF4-FFF2-40B4-BE49-F238E27FC236}">
                <a16:creationId xmlns:a16="http://schemas.microsoft.com/office/drawing/2014/main" id="{8F47C177-F534-9E89-D3FE-A317D2321108}"/>
              </a:ext>
            </a:extLst>
          </p:cNvPr>
          <p:cNvSpPr>
            <a:spLocks noChangeShapeType="1"/>
          </p:cNvSpPr>
          <p:nvPr/>
        </p:nvSpPr>
        <p:spPr bwMode="auto">
          <a:xfrm flipV="1">
            <a:off x="2438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1" name="Line 5">
            <a:extLst>
              <a:ext uri="{FF2B5EF4-FFF2-40B4-BE49-F238E27FC236}">
                <a16:creationId xmlns:a16="http://schemas.microsoft.com/office/drawing/2014/main" id="{441A3550-9776-7CA8-D6A2-3BFA682D09D3}"/>
              </a:ext>
            </a:extLst>
          </p:cNvPr>
          <p:cNvSpPr>
            <a:spLocks noChangeShapeType="1"/>
          </p:cNvSpPr>
          <p:nvPr/>
        </p:nvSpPr>
        <p:spPr bwMode="auto">
          <a:xfrm>
            <a:off x="2438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2" name="Text Box 6">
            <a:extLst>
              <a:ext uri="{FF2B5EF4-FFF2-40B4-BE49-F238E27FC236}">
                <a16:creationId xmlns:a16="http://schemas.microsoft.com/office/drawing/2014/main" id="{746C17E0-334A-F189-82DE-A7EDC4B8BA7B}"/>
              </a:ext>
            </a:extLst>
          </p:cNvPr>
          <p:cNvSpPr txBox="1">
            <a:spLocks noChangeArrowheads="1"/>
          </p:cNvSpPr>
          <p:nvPr/>
        </p:nvSpPr>
        <p:spPr bwMode="auto">
          <a:xfrm>
            <a:off x="1524001" y="4572000"/>
            <a:ext cx="1071127"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Densita’</a:t>
            </a:r>
          </a:p>
          <a:p>
            <a:pPr eaLnBrk="1" hangingPunct="1">
              <a:spcBef>
                <a:spcPct val="0"/>
              </a:spcBef>
              <a:buFontTx/>
              <a:buNone/>
            </a:pPr>
            <a:r>
              <a:rPr lang="en-US" altLang="it-IT" sz="1400"/>
              <a:t>Di </a:t>
            </a:r>
          </a:p>
          <a:p>
            <a:pPr eaLnBrk="1" hangingPunct="1">
              <a:spcBef>
                <a:spcPct val="0"/>
              </a:spcBef>
              <a:buFontTx/>
              <a:buNone/>
            </a:pPr>
            <a:r>
              <a:rPr lang="en-US" altLang="it-IT" sz="1400"/>
              <a:t>Probabilita’</a:t>
            </a:r>
          </a:p>
        </p:txBody>
      </p:sp>
      <p:sp>
        <p:nvSpPr>
          <p:cNvPr id="167943" name="Text Box 7">
            <a:extLst>
              <a:ext uri="{FF2B5EF4-FFF2-40B4-BE49-F238E27FC236}">
                <a16:creationId xmlns:a16="http://schemas.microsoft.com/office/drawing/2014/main" id="{1161AD76-4186-6D64-AEC8-E61E1EA5C875}"/>
              </a:ext>
            </a:extLst>
          </p:cNvPr>
          <p:cNvSpPr txBox="1">
            <a:spLocks noChangeArrowheads="1"/>
          </p:cNvSpPr>
          <p:nvPr/>
        </p:nvSpPr>
        <p:spPr bwMode="auto">
          <a:xfrm>
            <a:off x="2879726" y="6259513"/>
            <a:ext cx="18700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della soluzione</a:t>
            </a:r>
          </a:p>
        </p:txBody>
      </p:sp>
      <p:sp>
        <p:nvSpPr>
          <p:cNvPr id="167944" name="Freeform 9">
            <a:extLst>
              <a:ext uri="{FF2B5EF4-FFF2-40B4-BE49-F238E27FC236}">
                <a16:creationId xmlns:a16="http://schemas.microsoft.com/office/drawing/2014/main" id="{C7829FCE-BAD5-5937-D484-8F4A51AE91A9}"/>
              </a:ext>
            </a:extLst>
          </p:cNvPr>
          <p:cNvSpPr>
            <a:spLocks/>
          </p:cNvSpPr>
          <p:nvPr/>
        </p:nvSpPr>
        <p:spPr bwMode="auto">
          <a:xfrm>
            <a:off x="2524125" y="4733926"/>
            <a:ext cx="2667000" cy="1266825"/>
          </a:xfrm>
          <a:custGeom>
            <a:avLst/>
            <a:gdLst>
              <a:gd name="T0" fmla="*/ 0 w 1680"/>
              <a:gd name="T1" fmla="*/ 2147483646 h 798"/>
              <a:gd name="T2" fmla="*/ 2147483646 w 1680"/>
              <a:gd name="T3" fmla="*/ 2147483646 h 798"/>
              <a:gd name="T4" fmla="*/ 2147483646 w 1680"/>
              <a:gd name="T5" fmla="*/ 2147483646 h 798"/>
              <a:gd name="T6" fmla="*/ 2147483646 w 1680"/>
              <a:gd name="T7" fmla="*/ 2147483646 h 798"/>
              <a:gd name="T8" fmla="*/ 2147483646 w 1680"/>
              <a:gd name="T9" fmla="*/ 2147483646 h 798"/>
              <a:gd name="T10" fmla="*/ 2147483646 w 1680"/>
              <a:gd name="T11" fmla="*/ 2147483646 h 798"/>
              <a:gd name="T12" fmla="*/ 2147483646 w 1680"/>
              <a:gd name="T13" fmla="*/ 2147483646 h 798"/>
              <a:gd name="T14" fmla="*/ 2147483646 w 1680"/>
              <a:gd name="T15" fmla="*/ 2147483646 h 798"/>
              <a:gd name="T16" fmla="*/ 2147483646 w 1680"/>
              <a:gd name="T17" fmla="*/ 2147483646 h 798"/>
              <a:gd name="T18" fmla="*/ 2147483646 w 1680"/>
              <a:gd name="T19" fmla="*/ 2147483646 h 798"/>
              <a:gd name="T20" fmla="*/ 2147483646 w 1680"/>
              <a:gd name="T21" fmla="*/ 2147483646 h 798"/>
              <a:gd name="T22" fmla="*/ 2147483646 w 1680"/>
              <a:gd name="T23" fmla="*/ 2147483646 h 798"/>
              <a:gd name="T24" fmla="*/ 2147483646 w 1680"/>
              <a:gd name="T25" fmla="*/ 2147483646 h 798"/>
              <a:gd name="T26" fmla="*/ 2147483646 w 1680"/>
              <a:gd name="T27" fmla="*/ 2147483646 h 798"/>
              <a:gd name="T28" fmla="*/ 2147483646 w 1680"/>
              <a:gd name="T29" fmla="*/ 2147483646 h 798"/>
              <a:gd name="T30" fmla="*/ 2147483646 w 1680"/>
              <a:gd name="T31" fmla="*/ 2147483646 h 798"/>
              <a:gd name="T32" fmla="*/ 2147483646 w 1680"/>
              <a:gd name="T33" fmla="*/ 0 h 798"/>
              <a:gd name="T34" fmla="*/ 2147483646 w 1680"/>
              <a:gd name="T35" fmla="*/ 2147483646 h 798"/>
              <a:gd name="T36" fmla="*/ 2147483646 w 1680"/>
              <a:gd name="T37" fmla="*/ 2147483646 h 798"/>
              <a:gd name="T38" fmla="*/ 2147483646 w 1680"/>
              <a:gd name="T39" fmla="*/ 2147483646 h 798"/>
              <a:gd name="T40" fmla="*/ 2147483646 w 1680"/>
              <a:gd name="T41" fmla="*/ 2147483646 h 798"/>
              <a:gd name="T42" fmla="*/ 2147483646 w 1680"/>
              <a:gd name="T43" fmla="*/ 2147483646 h 798"/>
              <a:gd name="T44" fmla="*/ 2147483646 w 1680"/>
              <a:gd name="T45" fmla="*/ 2147483646 h 798"/>
              <a:gd name="T46" fmla="*/ 2147483646 w 1680"/>
              <a:gd name="T47" fmla="*/ 2147483646 h 798"/>
              <a:gd name="T48" fmla="*/ 2147483646 w 1680"/>
              <a:gd name="T49" fmla="*/ 2147483646 h 798"/>
              <a:gd name="T50" fmla="*/ 2147483646 w 1680"/>
              <a:gd name="T51" fmla="*/ 2147483646 h 798"/>
              <a:gd name="T52" fmla="*/ 2147483646 w 1680"/>
              <a:gd name="T53" fmla="*/ 2147483646 h 798"/>
              <a:gd name="T54" fmla="*/ 2147483646 w 1680"/>
              <a:gd name="T55" fmla="*/ 2147483646 h 798"/>
              <a:gd name="T56" fmla="*/ 2147483646 w 1680"/>
              <a:gd name="T57" fmla="*/ 2147483646 h 798"/>
              <a:gd name="T58" fmla="*/ 2147483646 w 1680"/>
              <a:gd name="T59" fmla="*/ 2147483646 h 7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680" h="798">
                <a:moveTo>
                  <a:pt x="0" y="798"/>
                </a:moveTo>
                <a:cubicBezTo>
                  <a:pt x="42" y="794"/>
                  <a:pt x="84" y="793"/>
                  <a:pt x="126" y="786"/>
                </a:cubicBezTo>
                <a:cubicBezTo>
                  <a:pt x="144" y="783"/>
                  <a:pt x="160" y="764"/>
                  <a:pt x="174" y="756"/>
                </a:cubicBezTo>
                <a:cubicBezTo>
                  <a:pt x="198" y="742"/>
                  <a:pt x="226" y="730"/>
                  <a:pt x="252" y="720"/>
                </a:cubicBezTo>
                <a:cubicBezTo>
                  <a:pt x="277" y="687"/>
                  <a:pt x="339" y="659"/>
                  <a:pt x="378" y="642"/>
                </a:cubicBezTo>
                <a:cubicBezTo>
                  <a:pt x="440" y="616"/>
                  <a:pt x="356" y="645"/>
                  <a:pt x="438" y="618"/>
                </a:cubicBezTo>
                <a:cubicBezTo>
                  <a:pt x="444" y="616"/>
                  <a:pt x="456" y="612"/>
                  <a:pt x="456" y="612"/>
                </a:cubicBezTo>
                <a:cubicBezTo>
                  <a:pt x="485" y="589"/>
                  <a:pt x="513" y="562"/>
                  <a:pt x="546" y="546"/>
                </a:cubicBezTo>
                <a:cubicBezTo>
                  <a:pt x="578" y="498"/>
                  <a:pt x="536" y="556"/>
                  <a:pt x="576" y="516"/>
                </a:cubicBezTo>
                <a:cubicBezTo>
                  <a:pt x="604" y="488"/>
                  <a:pt x="620" y="455"/>
                  <a:pt x="654" y="432"/>
                </a:cubicBezTo>
                <a:cubicBezTo>
                  <a:pt x="670" y="408"/>
                  <a:pt x="699" y="388"/>
                  <a:pt x="708" y="360"/>
                </a:cubicBezTo>
                <a:cubicBezTo>
                  <a:pt x="723" y="315"/>
                  <a:pt x="710" y="332"/>
                  <a:pt x="744" y="306"/>
                </a:cubicBezTo>
                <a:cubicBezTo>
                  <a:pt x="764" y="246"/>
                  <a:pt x="792" y="180"/>
                  <a:pt x="846" y="144"/>
                </a:cubicBezTo>
                <a:cubicBezTo>
                  <a:pt x="875" y="100"/>
                  <a:pt x="920" y="63"/>
                  <a:pt x="972" y="54"/>
                </a:cubicBezTo>
                <a:cubicBezTo>
                  <a:pt x="983" y="47"/>
                  <a:pt x="998" y="44"/>
                  <a:pt x="1008" y="36"/>
                </a:cubicBezTo>
                <a:cubicBezTo>
                  <a:pt x="1014" y="31"/>
                  <a:pt x="1014" y="23"/>
                  <a:pt x="1020" y="18"/>
                </a:cubicBezTo>
                <a:cubicBezTo>
                  <a:pt x="1033" y="7"/>
                  <a:pt x="1052" y="4"/>
                  <a:pt x="1068" y="0"/>
                </a:cubicBezTo>
                <a:cubicBezTo>
                  <a:pt x="1108" y="4"/>
                  <a:pt x="1148" y="5"/>
                  <a:pt x="1188" y="12"/>
                </a:cubicBezTo>
                <a:cubicBezTo>
                  <a:pt x="1206" y="15"/>
                  <a:pt x="1208" y="31"/>
                  <a:pt x="1218" y="42"/>
                </a:cubicBezTo>
                <a:cubicBezTo>
                  <a:pt x="1285" y="117"/>
                  <a:pt x="1229" y="54"/>
                  <a:pt x="1272" y="90"/>
                </a:cubicBezTo>
                <a:cubicBezTo>
                  <a:pt x="1284" y="100"/>
                  <a:pt x="1290" y="116"/>
                  <a:pt x="1302" y="126"/>
                </a:cubicBezTo>
                <a:cubicBezTo>
                  <a:pt x="1314" y="136"/>
                  <a:pt x="1330" y="138"/>
                  <a:pt x="1344" y="144"/>
                </a:cubicBezTo>
                <a:cubicBezTo>
                  <a:pt x="1356" y="149"/>
                  <a:pt x="1380" y="156"/>
                  <a:pt x="1380" y="156"/>
                </a:cubicBezTo>
                <a:cubicBezTo>
                  <a:pt x="1410" y="186"/>
                  <a:pt x="1440" y="216"/>
                  <a:pt x="1470" y="246"/>
                </a:cubicBezTo>
                <a:cubicBezTo>
                  <a:pt x="1484" y="260"/>
                  <a:pt x="1497" y="276"/>
                  <a:pt x="1506" y="294"/>
                </a:cubicBezTo>
                <a:cubicBezTo>
                  <a:pt x="1510" y="302"/>
                  <a:pt x="1512" y="311"/>
                  <a:pt x="1518" y="318"/>
                </a:cubicBezTo>
                <a:cubicBezTo>
                  <a:pt x="1537" y="341"/>
                  <a:pt x="1563" y="357"/>
                  <a:pt x="1584" y="378"/>
                </a:cubicBezTo>
                <a:cubicBezTo>
                  <a:pt x="1589" y="383"/>
                  <a:pt x="1590" y="392"/>
                  <a:pt x="1596" y="396"/>
                </a:cubicBezTo>
                <a:cubicBezTo>
                  <a:pt x="1610" y="405"/>
                  <a:pt x="1645" y="411"/>
                  <a:pt x="1662" y="414"/>
                </a:cubicBezTo>
                <a:cubicBezTo>
                  <a:pt x="1668" y="418"/>
                  <a:pt x="1680" y="426"/>
                  <a:pt x="1680" y="426"/>
                </a:cubicBezTo>
              </a:path>
            </a:pathLst>
          </a:cu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5" name="Freeform 10">
            <a:extLst>
              <a:ext uri="{FF2B5EF4-FFF2-40B4-BE49-F238E27FC236}">
                <a16:creationId xmlns:a16="http://schemas.microsoft.com/office/drawing/2014/main" id="{199510C7-FE8D-A05B-FB8D-1FBA0E9A1A9F}"/>
              </a:ext>
            </a:extLst>
          </p:cNvPr>
          <p:cNvSpPr>
            <a:spLocks/>
          </p:cNvSpPr>
          <p:nvPr/>
        </p:nvSpPr>
        <p:spPr bwMode="auto">
          <a:xfrm>
            <a:off x="2581276" y="4981576"/>
            <a:ext cx="2847975" cy="1095375"/>
          </a:xfrm>
          <a:custGeom>
            <a:avLst/>
            <a:gdLst>
              <a:gd name="T0" fmla="*/ 0 w 1794"/>
              <a:gd name="T1" fmla="*/ 2147483646 h 690"/>
              <a:gd name="T2" fmla="*/ 2147483646 w 1794"/>
              <a:gd name="T3" fmla="*/ 2147483646 h 690"/>
              <a:gd name="T4" fmla="*/ 2147483646 w 1794"/>
              <a:gd name="T5" fmla="*/ 2147483646 h 690"/>
              <a:gd name="T6" fmla="*/ 2147483646 w 1794"/>
              <a:gd name="T7" fmla="*/ 2147483646 h 690"/>
              <a:gd name="T8" fmla="*/ 2147483646 w 1794"/>
              <a:gd name="T9" fmla="*/ 2147483646 h 690"/>
              <a:gd name="T10" fmla="*/ 2147483646 w 1794"/>
              <a:gd name="T11" fmla="*/ 2147483646 h 690"/>
              <a:gd name="T12" fmla="*/ 2147483646 w 1794"/>
              <a:gd name="T13" fmla="*/ 2147483646 h 690"/>
              <a:gd name="T14" fmla="*/ 2147483646 w 1794"/>
              <a:gd name="T15" fmla="*/ 2147483646 h 690"/>
              <a:gd name="T16" fmla="*/ 2147483646 w 1794"/>
              <a:gd name="T17" fmla="*/ 2147483646 h 690"/>
              <a:gd name="T18" fmla="*/ 2147483646 w 1794"/>
              <a:gd name="T19" fmla="*/ 2147483646 h 690"/>
              <a:gd name="T20" fmla="*/ 2147483646 w 1794"/>
              <a:gd name="T21" fmla="*/ 2147483646 h 690"/>
              <a:gd name="T22" fmla="*/ 2147483646 w 1794"/>
              <a:gd name="T23" fmla="*/ 2147483646 h 690"/>
              <a:gd name="T24" fmla="*/ 2147483646 w 1794"/>
              <a:gd name="T25" fmla="*/ 2147483646 h 690"/>
              <a:gd name="T26" fmla="*/ 2147483646 w 1794"/>
              <a:gd name="T27" fmla="*/ 2147483646 h 690"/>
              <a:gd name="T28" fmla="*/ 2147483646 w 1794"/>
              <a:gd name="T29" fmla="*/ 2147483646 h 690"/>
              <a:gd name="T30" fmla="*/ 2147483646 w 1794"/>
              <a:gd name="T31" fmla="*/ 2147483646 h 690"/>
              <a:gd name="T32" fmla="*/ 2147483646 w 1794"/>
              <a:gd name="T33" fmla="*/ 2147483646 h 690"/>
              <a:gd name="T34" fmla="*/ 2147483646 w 1794"/>
              <a:gd name="T35" fmla="*/ 2147483646 h 690"/>
              <a:gd name="T36" fmla="*/ 2147483646 w 1794"/>
              <a:gd name="T37" fmla="*/ 0 h 69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794" h="690">
                <a:moveTo>
                  <a:pt x="0" y="690"/>
                </a:moveTo>
                <a:cubicBezTo>
                  <a:pt x="34" y="688"/>
                  <a:pt x="68" y="688"/>
                  <a:pt x="102" y="684"/>
                </a:cubicBezTo>
                <a:cubicBezTo>
                  <a:pt x="127" y="681"/>
                  <a:pt x="175" y="669"/>
                  <a:pt x="198" y="660"/>
                </a:cubicBezTo>
                <a:cubicBezTo>
                  <a:pt x="215" y="653"/>
                  <a:pt x="228" y="638"/>
                  <a:pt x="246" y="636"/>
                </a:cubicBezTo>
                <a:cubicBezTo>
                  <a:pt x="319" y="627"/>
                  <a:pt x="385" y="600"/>
                  <a:pt x="456" y="582"/>
                </a:cubicBezTo>
                <a:cubicBezTo>
                  <a:pt x="460" y="576"/>
                  <a:pt x="462" y="567"/>
                  <a:pt x="468" y="564"/>
                </a:cubicBezTo>
                <a:cubicBezTo>
                  <a:pt x="490" y="553"/>
                  <a:pt x="546" y="544"/>
                  <a:pt x="570" y="540"/>
                </a:cubicBezTo>
                <a:cubicBezTo>
                  <a:pt x="596" y="527"/>
                  <a:pt x="622" y="527"/>
                  <a:pt x="648" y="516"/>
                </a:cubicBezTo>
                <a:cubicBezTo>
                  <a:pt x="704" y="491"/>
                  <a:pt x="768" y="477"/>
                  <a:pt x="828" y="462"/>
                </a:cubicBezTo>
                <a:cubicBezTo>
                  <a:pt x="861" y="440"/>
                  <a:pt x="898" y="437"/>
                  <a:pt x="936" y="432"/>
                </a:cubicBezTo>
                <a:cubicBezTo>
                  <a:pt x="999" y="411"/>
                  <a:pt x="1062" y="391"/>
                  <a:pt x="1128" y="384"/>
                </a:cubicBezTo>
                <a:cubicBezTo>
                  <a:pt x="1181" y="358"/>
                  <a:pt x="1237" y="338"/>
                  <a:pt x="1290" y="312"/>
                </a:cubicBezTo>
                <a:cubicBezTo>
                  <a:pt x="1319" y="298"/>
                  <a:pt x="1344" y="276"/>
                  <a:pt x="1374" y="264"/>
                </a:cubicBezTo>
                <a:cubicBezTo>
                  <a:pt x="1393" y="256"/>
                  <a:pt x="1415" y="255"/>
                  <a:pt x="1434" y="246"/>
                </a:cubicBezTo>
                <a:cubicBezTo>
                  <a:pt x="1491" y="217"/>
                  <a:pt x="1395" y="253"/>
                  <a:pt x="1488" y="222"/>
                </a:cubicBezTo>
                <a:cubicBezTo>
                  <a:pt x="1522" y="211"/>
                  <a:pt x="1536" y="183"/>
                  <a:pt x="1572" y="174"/>
                </a:cubicBezTo>
                <a:cubicBezTo>
                  <a:pt x="1589" y="149"/>
                  <a:pt x="1601" y="156"/>
                  <a:pt x="1626" y="144"/>
                </a:cubicBezTo>
                <a:cubicBezTo>
                  <a:pt x="1662" y="126"/>
                  <a:pt x="1689" y="89"/>
                  <a:pt x="1722" y="66"/>
                </a:cubicBezTo>
                <a:cubicBezTo>
                  <a:pt x="1748" y="47"/>
                  <a:pt x="1794" y="38"/>
                  <a:pt x="1794" y="0"/>
                </a:cubicBezTo>
              </a:path>
            </a:pathLst>
          </a:cu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6" name="Text Box 11">
            <a:extLst>
              <a:ext uri="{FF2B5EF4-FFF2-40B4-BE49-F238E27FC236}">
                <a16:creationId xmlns:a16="http://schemas.microsoft.com/office/drawing/2014/main" id="{6CE91BDA-886F-AB4B-F29D-77BA9AFA6260}"/>
              </a:ext>
            </a:extLst>
          </p:cNvPr>
          <p:cNvSpPr txBox="1">
            <a:spLocks noChangeArrowheads="1"/>
          </p:cNvSpPr>
          <p:nvPr/>
        </p:nvSpPr>
        <p:spPr bwMode="auto">
          <a:xfrm>
            <a:off x="3962400" y="5638801"/>
            <a:ext cx="19700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CC0000"/>
                </a:solidFill>
              </a:rPr>
              <a:t>x </a:t>
            </a:r>
            <a:r>
              <a:rPr lang="en-US" altLang="it-IT" sz="1400">
                <a:solidFill>
                  <a:srgbClr val="CC0000"/>
                </a:solidFill>
              </a:rPr>
              <a:t>soluzioni ammissibili</a:t>
            </a:r>
          </a:p>
        </p:txBody>
      </p:sp>
      <p:sp>
        <p:nvSpPr>
          <p:cNvPr id="167947" name="Text Box 12">
            <a:extLst>
              <a:ext uri="{FF2B5EF4-FFF2-40B4-BE49-F238E27FC236}">
                <a16:creationId xmlns:a16="http://schemas.microsoft.com/office/drawing/2014/main" id="{F30F93E0-67F2-0C2D-872C-409DD887F3F0}"/>
              </a:ext>
            </a:extLst>
          </p:cNvPr>
          <p:cNvSpPr txBox="1">
            <a:spLocks noChangeArrowheads="1"/>
          </p:cNvSpPr>
          <p:nvPr/>
        </p:nvSpPr>
        <p:spPr bwMode="auto">
          <a:xfrm>
            <a:off x="3657601" y="4953001"/>
            <a:ext cx="12985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solidFill>
                  <a:srgbClr val="333399"/>
                </a:solidFill>
              </a:rPr>
              <a:t>x</a:t>
            </a:r>
            <a:r>
              <a:rPr lang="en-US" altLang="it-IT" sz="1800" baseline="30000">
                <a:solidFill>
                  <a:srgbClr val="333399"/>
                </a:solidFill>
              </a:rPr>
              <a:t>*</a:t>
            </a:r>
            <a:r>
              <a:rPr lang="en-US" altLang="it-IT" sz="1800">
                <a:solidFill>
                  <a:srgbClr val="333399"/>
                </a:solidFill>
              </a:rPr>
              <a:t> </a:t>
            </a:r>
            <a:r>
              <a:rPr lang="en-US" altLang="it-IT" sz="1400">
                <a:solidFill>
                  <a:srgbClr val="333399"/>
                </a:solidFill>
              </a:rPr>
              <a:t>ottimi locali</a:t>
            </a:r>
          </a:p>
        </p:txBody>
      </p:sp>
      <p:sp>
        <p:nvSpPr>
          <p:cNvPr id="167948" name="Line 13">
            <a:extLst>
              <a:ext uri="{FF2B5EF4-FFF2-40B4-BE49-F238E27FC236}">
                <a16:creationId xmlns:a16="http://schemas.microsoft.com/office/drawing/2014/main" id="{95968FCD-570E-E02A-9691-56257534209C}"/>
              </a:ext>
            </a:extLst>
          </p:cNvPr>
          <p:cNvSpPr>
            <a:spLocks noChangeShapeType="1"/>
          </p:cNvSpPr>
          <p:nvPr/>
        </p:nvSpPr>
        <p:spPr bwMode="auto">
          <a:xfrm flipV="1">
            <a:off x="7010400" y="46482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49" name="Line 15">
            <a:extLst>
              <a:ext uri="{FF2B5EF4-FFF2-40B4-BE49-F238E27FC236}">
                <a16:creationId xmlns:a16="http://schemas.microsoft.com/office/drawing/2014/main" id="{D6B234F6-6021-AC27-E4D5-5A8DEBF401D2}"/>
              </a:ext>
            </a:extLst>
          </p:cNvPr>
          <p:cNvSpPr>
            <a:spLocks noChangeShapeType="1"/>
          </p:cNvSpPr>
          <p:nvPr/>
        </p:nvSpPr>
        <p:spPr bwMode="auto">
          <a:xfrm>
            <a:off x="7010400" y="6172200"/>
            <a:ext cx="2286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0" name="Text Box 16">
            <a:extLst>
              <a:ext uri="{FF2B5EF4-FFF2-40B4-BE49-F238E27FC236}">
                <a16:creationId xmlns:a16="http://schemas.microsoft.com/office/drawing/2014/main" id="{94706D2F-1B02-6916-8830-FDCC176DC1B8}"/>
              </a:ext>
            </a:extLst>
          </p:cNvPr>
          <p:cNvSpPr txBox="1">
            <a:spLocks noChangeArrowheads="1"/>
          </p:cNvSpPr>
          <p:nvPr/>
        </p:nvSpPr>
        <p:spPr bwMode="auto">
          <a:xfrm>
            <a:off x="7086601" y="6324600"/>
            <a:ext cx="18907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Spazio delle soluzioni</a:t>
            </a:r>
          </a:p>
        </p:txBody>
      </p:sp>
      <p:sp>
        <p:nvSpPr>
          <p:cNvPr id="167951" name="Text Box 17">
            <a:extLst>
              <a:ext uri="{FF2B5EF4-FFF2-40B4-BE49-F238E27FC236}">
                <a16:creationId xmlns:a16="http://schemas.microsoft.com/office/drawing/2014/main" id="{3D2CF3E6-9F9E-BA9F-63AB-8B7270DA4334}"/>
              </a:ext>
            </a:extLst>
          </p:cNvPr>
          <p:cNvSpPr txBox="1">
            <a:spLocks noChangeArrowheads="1"/>
          </p:cNvSpPr>
          <p:nvPr/>
        </p:nvSpPr>
        <p:spPr bwMode="auto">
          <a:xfrm>
            <a:off x="6019801" y="4876800"/>
            <a:ext cx="94128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400"/>
              <a:t>Costo </a:t>
            </a:r>
          </a:p>
          <a:p>
            <a:pPr eaLnBrk="1" hangingPunct="1">
              <a:spcBef>
                <a:spcPct val="0"/>
              </a:spcBef>
              <a:buFontTx/>
              <a:buNone/>
            </a:pPr>
            <a:r>
              <a:rPr lang="en-US" altLang="it-IT" sz="1400"/>
              <a:t>della </a:t>
            </a:r>
          </a:p>
          <a:p>
            <a:pPr eaLnBrk="1" hangingPunct="1">
              <a:spcBef>
                <a:spcPct val="0"/>
              </a:spcBef>
              <a:buFontTx/>
              <a:buNone/>
            </a:pPr>
            <a:r>
              <a:rPr lang="en-US" altLang="it-IT" sz="1400"/>
              <a:t>soluzione</a:t>
            </a:r>
          </a:p>
        </p:txBody>
      </p:sp>
      <p:sp>
        <p:nvSpPr>
          <p:cNvPr id="167952" name="Freeform 18">
            <a:extLst>
              <a:ext uri="{FF2B5EF4-FFF2-40B4-BE49-F238E27FC236}">
                <a16:creationId xmlns:a16="http://schemas.microsoft.com/office/drawing/2014/main" id="{0A38B5B6-1964-76AC-2DE6-1D8211F73A2E}"/>
              </a:ext>
            </a:extLst>
          </p:cNvPr>
          <p:cNvSpPr>
            <a:spLocks/>
          </p:cNvSpPr>
          <p:nvPr/>
        </p:nvSpPr>
        <p:spPr bwMode="auto">
          <a:xfrm>
            <a:off x="7181851" y="4752976"/>
            <a:ext cx="2886075" cy="1362075"/>
          </a:xfrm>
          <a:custGeom>
            <a:avLst/>
            <a:gdLst>
              <a:gd name="T0" fmla="*/ 0 w 1818"/>
              <a:gd name="T1" fmla="*/ 2147483646 h 858"/>
              <a:gd name="T2" fmla="*/ 2147483646 w 1818"/>
              <a:gd name="T3" fmla="*/ 2147483646 h 858"/>
              <a:gd name="T4" fmla="*/ 2147483646 w 1818"/>
              <a:gd name="T5" fmla="*/ 2147483646 h 858"/>
              <a:gd name="T6" fmla="*/ 2147483646 w 1818"/>
              <a:gd name="T7" fmla="*/ 2147483646 h 858"/>
              <a:gd name="T8" fmla="*/ 2147483646 w 1818"/>
              <a:gd name="T9" fmla="*/ 0 h 858"/>
              <a:gd name="T10" fmla="*/ 2147483646 w 1818"/>
              <a:gd name="T11" fmla="*/ 2147483646 h 858"/>
              <a:gd name="T12" fmla="*/ 2147483646 w 1818"/>
              <a:gd name="T13" fmla="*/ 2147483646 h 858"/>
              <a:gd name="T14" fmla="*/ 2147483646 w 1818"/>
              <a:gd name="T15" fmla="*/ 2147483646 h 858"/>
              <a:gd name="T16" fmla="*/ 2147483646 w 1818"/>
              <a:gd name="T17" fmla="*/ 2147483646 h 858"/>
              <a:gd name="T18" fmla="*/ 2147483646 w 1818"/>
              <a:gd name="T19" fmla="*/ 2147483646 h 858"/>
              <a:gd name="T20" fmla="*/ 2147483646 w 1818"/>
              <a:gd name="T21" fmla="*/ 2147483646 h 858"/>
              <a:gd name="T22" fmla="*/ 2147483646 w 1818"/>
              <a:gd name="T23" fmla="*/ 2147483646 h 858"/>
              <a:gd name="T24" fmla="*/ 2147483646 w 1818"/>
              <a:gd name="T25" fmla="*/ 2147483646 h 858"/>
              <a:gd name="T26" fmla="*/ 2147483646 w 1818"/>
              <a:gd name="T27" fmla="*/ 2147483646 h 858"/>
              <a:gd name="T28" fmla="*/ 2147483646 w 1818"/>
              <a:gd name="T29" fmla="*/ 2147483646 h 858"/>
              <a:gd name="T30" fmla="*/ 2147483646 w 1818"/>
              <a:gd name="T31" fmla="*/ 2147483646 h 858"/>
              <a:gd name="T32" fmla="*/ 2147483646 w 1818"/>
              <a:gd name="T33" fmla="*/ 2147483646 h 858"/>
              <a:gd name="T34" fmla="*/ 2147483646 w 1818"/>
              <a:gd name="T35" fmla="*/ 2147483646 h 858"/>
              <a:gd name="T36" fmla="*/ 2147483646 w 1818"/>
              <a:gd name="T37" fmla="*/ 2147483646 h 858"/>
              <a:gd name="T38" fmla="*/ 2147483646 w 1818"/>
              <a:gd name="T39" fmla="*/ 2147483646 h 858"/>
              <a:gd name="T40" fmla="*/ 2147483646 w 1818"/>
              <a:gd name="T41" fmla="*/ 2147483646 h 858"/>
              <a:gd name="T42" fmla="*/ 2147483646 w 1818"/>
              <a:gd name="T43" fmla="*/ 2147483646 h 858"/>
              <a:gd name="T44" fmla="*/ 2147483646 w 1818"/>
              <a:gd name="T45" fmla="*/ 2147483646 h 858"/>
              <a:gd name="T46" fmla="*/ 2147483646 w 1818"/>
              <a:gd name="T47" fmla="*/ 2147483646 h 858"/>
              <a:gd name="T48" fmla="*/ 2147483646 w 1818"/>
              <a:gd name="T49" fmla="*/ 2147483646 h 858"/>
              <a:gd name="T50" fmla="*/ 2147483646 w 1818"/>
              <a:gd name="T51" fmla="*/ 2147483646 h 858"/>
              <a:gd name="T52" fmla="*/ 2147483646 w 1818"/>
              <a:gd name="T53" fmla="*/ 2147483646 h 858"/>
              <a:gd name="T54" fmla="*/ 2147483646 w 1818"/>
              <a:gd name="T55" fmla="*/ 2147483646 h 858"/>
              <a:gd name="T56" fmla="*/ 2147483646 w 1818"/>
              <a:gd name="T57" fmla="*/ 2147483646 h 858"/>
              <a:gd name="T58" fmla="*/ 2147483646 w 1818"/>
              <a:gd name="T59" fmla="*/ 2147483646 h 858"/>
              <a:gd name="T60" fmla="*/ 2147483646 w 1818"/>
              <a:gd name="T61" fmla="*/ 2147483646 h 858"/>
              <a:gd name="T62" fmla="*/ 2147483646 w 1818"/>
              <a:gd name="T63" fmla="*/ 2147483646 h 858"/>
              <a:gd name="T64" fmla="*/ 2147483646 w 1818"/>
              <a:gd name="T65" fmla="*/ 2147483646 h 858"/>
              <a:gd name="T66" fmla="*/ 2147483646 w 1818"/>
              <a:gd name="T67" fmla="*/ 2147483646 h 858"/>
              <a:gd name="T68" fmla="*/ 2147483646 w 1818"/>
              <a:gd name="T69" fmla="*/ 2147483646 h 858"/>
              <a:gd name="T70" fmla="*/ 2147483646 w 1818"/>
              <a:gd name="T71" fmla="*/ 2147483646 h 858"/>
              <a:gd name="T72" fmla="*/ 2147483646 w 1818"/>
              <a:gd name="T73" fmla="*/ 2147483646 h 858"/>
              <a:gd name="T74" fmla="*/ 2147483646 w 1818"/>
              <a:gd name="T75" fmla="*/ 2147483646 h 858"/>
              <a:gd name="T76" fmla="*/ 2147483646 w 1818"/>
              <a:gd name="T77" fmla="*/ 2147483646 h 858"/>
              <a:gd name="T78" fmla="*/ 2147483646 w 1818"/>
              <a:gd name="T79" fmla="*/ 2147483646 h 858"/>
              <a:gd name="T80" fmla="*/ 2147483646 w 1818"/>
              <a:gd name="T81" fmla="*/ 2147483646 h 858"/>
              <a:gd name="T82" fmla="*/ 2147483646 w 1818"/>
              <a:gd name="T83" fmla="*/ 2147483646 h 858"/>
              <a:gd name="T84" fmla="*/ 2147483646 w 1818"/>
              <a:gd name="T85" fmla="*/ 2147483646 h 8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18" h="858">
                <a:moveTo>
                  <a:pt x="0" y="342"/>
                </a:moveTo>
                <a:cubicBezTo>
                  <a:pt x="6" y="249"/>
                  <a:pt x="22" y="177"/>
                  <a:pt x="78" y="102"/>
                </a:cubicBezTo>
                <a:cubicBezTo>
                  <a:pt x="86" y="69"/>
                  <a:pt x="105" y="55"/>
                  <a:pt x="126" y="30"/>
                </a:cubicBezTo>
                <a:cubicBezTo>
                  <a:pt x="131" y="24"/>
                  <a:pt x="132" y="16"/>
                  <a:pt x="138" y="12"/>
                </a:cubicBezTo>
                <a:cubicBezTo>
                  <a:pt x="150" y="4"/>
                  <a:pt x="166" y="5"/>
                  <a:pt x="180" y="0"/>
                </a:cubicBezTo>
                <a:cubicBezTo>
                  <a:pt x="190" y="4"/>
                  <a:pt x="202" y="5"/>
                  <a:pt x="210" y="12"/>
                </a:cubicBezTo>
                <a:cubicBezTo>
                  <a:pt x="239" y="37"/>
                  <a:pt x="241" y="110"/>
                  <a:pt x="252" y="144"/>
                </a:cubicBezTo>
                <a:cubicBezTo>
                  <a:pt x="257" y="212"/>
                  <a:pt x="259" y="280"/>
                  <a:pt x="264" y="348"/>
                </a:cubicBezTo>
                <a:cubicBezTo>
                  <a:pt x="269" y="407"/>
                  <a:pt x="296" y="468"/>
                  <a:pt x="318" y="522"/>
                </a:cubicBezTo>
                <a:cubicBezTo>
                  <a:pt x="352" y="606"/>
                  <a:pt x="359" y="670"/>
                  <a:pt x="456" y="702"/>
                </a:cubicBezTo>
                <a:cubicBezTo>
                  <a:pt x="508" y="681"/>
                  <a:pt x="490" y="656"/>
                  <a:pt x="498" y="606"/>
                </a:cubicBezTo>
                <a:cubicBezTo>
                  <a:pt x="499" y="558"/>
                  <a:pt x="460" y="233"/>
                  <a:pt x="600" y="198"/>
                </a:cubicBezTo>
                <a:cubicBezTo>
                  <a:pt x="667" y="231"/>
                  <a:pt x="677" y="341"/>
                  <a:pt x="690" y="408"/>
                </a:cubicBezTo>
                <a:cubicBezTo>
                  <a:pt x="699" y="451"/>
                  <a:pt x="699" y="496"/>
                  <a:pt x="738" y="522"/>
                </a:cubicBezTo>
                <a:cubicBezTo>
                  <a:pt x="779" y="481"/>
                  <a:pt x="791" y="441"/>
                  <a:pt x="816" y="390"/>
                </a:cubicBezTo>
                <a:cubicBezTo>
                  <a:pt x="822" y="358"/>
                  <a:pt x="813" y="332"/>
                  <a:pt x="846" y="354"/>
                </a:cubicBezTo>
                <a:cubicBezTo>
                  <a:pt x="869" y="389"/>
                  <a:pt x="884" y="427"/>
                  <a:pt x="894" y="468"/>
                </a:cubicBezTo>
                <a:cubicBezTo>
                  <a:pt x="901" y="535"/>
                  <a:pt x="925" y="600"/>
                  <a:pt x="942" y="666"/>
                </a:cubicBezTo>
                <a:cubicBezTo>
                  <a:pt x="950" y="697"/>
                  <a:pt x="957" y="720"/>
                  <a:pt x="984" y="738"/>
                </a:cubicBezTo>
                <a:cubicBezTo>
                  <a:pt x="1084" y="721"/>
                  <a:pt x="1058" y="731"/>
                  <a:pt x="1080" y="642"/>
                </a:cubicBezTo>
                <a:cubicBezTo>
                  <a:pt x="1083" y="536"/>
                  <a:pt x="1095" y="84"/>
                  <a:pt x="1098" y="48"/>
                </a:cubicBezTo>
                <a:cubicBezTo>
                  <a:pt x="1099" y="40"/>
                  <a:pt x="1129" y="32"/>
                  <a:pt x="1134" y="30"/>
                </a:cubicBezTo>
                <a:cubicBezTo>
                  <a:pt x="1197" y="44"/>
                  <a:pt x="1228" y="57"/>
                  <a:pt x="1266" y="108"/>
                </a:cubicBezTo>
                <a:cubicBezTo>
                  <a:pt x="1278" y="144"/>
                  <a:pt x="1279" y="181"/>
                  <a:pt x="1296" y="216"/>
                </a:cubicBezTo>
                <a:cubicBezTo>
                  <a:pt x="1294" y="302"/>
                  <a:pt x="1295" y="388"/>
                  <a:pt x="1290" y="474"/>
                </a:cubicBezTo>
                <a:cubicBezTo>
                  <a:pt x="1289" y="493"/>
                  <a:pt x="1275" y="509"/>
                  <a:pt x="1272" y="528"/>
                </a:cubicBezTo>
                <a:cubicBezTo>
                  <a:pt x="1268" y="552"/>
                  <a:pt x="1260" y="600"/>
                  <a:pt x="1260" y="600"/>
                </a:cubicBezTo>
                <a:cubicBezTo>
                  <a:pt x="1262" y="660"/>
                  <a:pt x="1259" y="720"/>
                  <a:pt x="1266" y="780"/>
                </a:cubicBezTo>
                <a:cubicBezTo>
                  <a:pt x="1267" y="787"/>
                  <a:pt x="1277" y="793"/>
                  <a:pt x="1284" y="792"/>
                </a:cubicBezTo>
                <a:cubicBezTo>
                  <a:pt x="1295" y="790"/>
                  <a:pt x="1298" y="762"/>
                  <a:pt x="1302" y="756"/>
                </a:cubicBezTo>
                <a:cubicBezTo>
                  <a:pt x="1315" y="736"/>
                  <a:pt x="1336" y="715"/>
                  <a:pt x="1356" y="702"/>
                </a:cubicBezTo>
                <a:cubicBezTo>
                  <a:pt x="1383" y="664"/>
                  <a:pt x="1387" y="648"/>
                  <a:pt x="1398" y="606"/>
                </a:cubicBezTo>
                <a:cubicBezTo>
                  <a:pt x="1402" y="590"/>
                  <a:pt x="1410" y="558"/>
                  <a:pt x="1410" y="558"/>
                </a:cubicBezTo>
                <a:cubicBezTo>
                  <a:pt x="1413" y="485"/>
                  <a:pt x="1389" y="427"/>
                  <a:pt x="1452" y="396"/>
                </a:cubicBezTo>
                <a:cubicBezTo>
                  <a:pt x="1466" y="402"/>
                  <a:pt x="1483" y="403"/>
                  <a:pt x="1494" y="414"/>
                </a:cubicBezTo>
                <a:cubicBezTo>
                  <a:pt x="1510" y="430"/>
                  <a:pt x="1514" y="458"/>
                  <a:pt x="1530" y="474"/>
                </a:cubicBezTo>
                <a:cubicBezTo>
                  <a:pt x="1538" y="535"/>
                  <a:pt x="1544" y="602"/>
                  <a:pt x="1566" y="660"/>
                </a:cubicBezTo>
                <a:cubicBezTo>
                  <a:pt x="1576" y="687"/>
                  <a:pt x="1575" y="705"/>
                  <a:pt x="1602" y="714"/>
                </a:cubicBezTo>
                <a:cubicBezTo>
                  <a:pt x="1611" y="667"/>
                  <a:pt x="1617" y="669"/>
                  <a:pt x="1662" y="678"/>
                </a:cubicBezTo>
                <a:cubicBezTo>
                  <a:pt x="1675" y="688"/>
                  <a:pt x="1699" y="706"/>
                  <a:pt x="1710" y="720"/>
                </a:cubicBezTo>
                <a:cubicBezTo>
                  <a:pt x="1748" y="768"/>
                  <a:pt x="1717" y="745"/>
                  <a:pt x="1752" y="768"/>
                </a:cubicBezTo>
                <a:cubicBezTo>
                  <a:pt x="1758" y="782"/>
                  <a:pt x="1762" y="797"/>
                  <a:pt x="1770" y="810"/>
                </a:cubicBezTo>
                <a:cubicBezTo>
                  <a:pt x="1784" y="832"/>
                  <a:pt x="1807" y="836"/>
                  <a:pt x="1818" y="858"/>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7953" name="Oval 19">
            <a:extLst>
              <a:ext uri="{FF2B5EF4-FFF2-40B4-BE49-F238E27FC236}">
                <a16:creationId xmlns:a16="http://schemas.microsoft.com/office/drawing/2014/main" id="{A824F5E3-1E80-DA97-70BC-4D2354C3874C}"/>
              </a:ext>
            </a:extLst>
          </p:cNvPr>
          <p:cNvSpPr>
            <a:spLocks noChangeArrowheads="1"/>
          </p:cNvSpPr>
          <p:nvPr/>
        </p:nvSpPr>
        <p:spPr bwMode="auto">
          <a:xfrm>
            <a:off x="7848600" y="5791200"/>
            <a:ext cx="76200" cy="76200"/>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4" name="Oval 20">
            <a:extLst>
              <a:ext uri="{FF2B5EF4-FFF2-40B4-BE49-F238E27FC236}">
                <a16:creationId xmlns:a16="http://schemas.microsoft.com/office/drawing/2014/main" id="{8D586507-14DD-893E-F3EC-ECFE34C01940}"/>
              </a:ext>
            </a:extLst>
          </p:cNvPr>
          <p:cNvSpPr>
            <a:spLocks noChangeArrowheads="1"/>
          </p:cNvSpPr>
          <p:nvPr/>
        </p:nvSpPr>
        <p:spPr bwMode="auto">
          <a:xfrm>
            <a:off x="8534400" y="5410200"/>
            <a:ext cx="76200" cy="762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5" name="Oval 21">
            <a:extLst>
              <a:ext uri="{FF2B5EF4-FFF2-40B4-BE49-F238E27FC236}">
                <a16:creationId xmlns:a16="http://schemas.microsoft.com/office/drawing/2014/main" id="{60F67079-2D0A-27F8-5225-9C219253550C}"/>
              </a:ext>
            </a:extLst>
          </p:cNvPr>
          <p:cNvSpPr>
            <a:spLocks noChangeArrowheads="1"/>
          </p:cNvSpPr>
          <p:nvPr/>
        </p:nvSpPr>
        <p:spPr bwMode="auto">
          <a:xfrm>
            <a:off x="8763000" y="5867400"/>
            <a:ext cx="76200" cy="76200"/>
          </a:xfrm>
          <a:prstGeom prst="ellipse">
            <a:avLst/>
          </a:prstGeom>
          <a:solidFill>
            <a:srgbClr val="0000FF"/>
          </a:solidFill>
          <a:ln w="9525">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67956" name="AutoShape 22">
            <a:extLst>
              <a:ext uri="{FF2B5EF4-FFF2-40B4-BE49-F238E27FC236}">
                <a16:creationId xmlns:a16="http://schemas.microsoft.com/office/drawing/2014/main" id="{C5074775-605F-41F0-81E0-C5C1E44E61E0}"/>
              </a:ext>
            </a:extLst>
          </p:cNvPr>
          <p:cNvSpPr>
            <a:spLocks noChangeArrowheads="1"/>
          </p:cNvSpPr>
          <p:nvPr/>
        </p:nvSpPr>
        <p:spPr bwMode="auto">
          <a:xfrm rot="20030894">
            <a:off x="7543800" y="4876800"/>
            <a:ext cx="1066800" cy="762000"/>
          </a:xfrm>
          <a:prstGeom prst="curvedDownArrow">
            <a:avLst>
              <a:gd name="adj1" fmla="val 13864"/>
              <a:gd name="adj2" fmla="val 41864"/>
              <a:gd name="adj3" fmla="val 48523"/>
            </a:avLst>
          </a:prstGeom>
          <a:solidFill>
            <a:schemeClr val="accent1">
              <a:alpha val="43137"/>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
        <p:nvSpPr>
          <p:cNvPr id="192535" name="Text Box 23">
            <a:extLst>
              <a:ext uri="{FF2B5EF4-FFF2-40B4-BE49-F238E27FC236}">
                <a16:creationId xmlns:a16="http://schemas.microsoft.com/office/drawing/2014/main" id="{488B5986-0B99-FA0C-EF13-248CACA481F9}"/>
              </a:ext>
            </a:extLst>
          </p:cNvPr>
          <p:cNvSpPr txBox="1">
            <a:spLocks noChangeArrowheads="1"/>
          </p:cNvSpPr>
          <p:nvPr/>
        </p:nvSpPr>
        <p:spPr bwMode="auto">
          <a:xfrm>
            <a:off x="7543801" y="4572001"/>
            <a:ext cx="1216615" cy="307777"/>
          </a:xfrm>
          <a:prstGeom prst="rect">
            <a:avLst/>
          </a:prstGeom>
          <a:noFill/>
          <a:ln>
            <a:noFill/>
          </a:ln>
          <a:effectLst/>
        </p:spPr>
        <p:txBody>
          <a:bodyPr wrap="none">
            <a:spAutoFit/>
          </a:bodyPr>
          <a:lstStyle/>
          <a:p>
            <a:pPr eaLnBrk="1" hangingPunct="1">
              <a:defRPr/>
            </a:pPr>
            <a:r>
              <a:rPr lang="en-US" altLang="it-IT" sz="1400">
                <a:solidFill>
                  <a:schemeClr val="hlink"/>
                </a:solidFill>
                <a:effectLst>
                  <a:outerShdw blurRad="38100" dist="38100" dir="2700000" algn="tl">
                    <a:srgbClr val="C0C0C0"/>
                  </a:outerShdw>
                </a:effectLst>
              </a:rPr>
              <a:t>Perturbazione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AD65CD69-0055-EB9B-B0A7-0539D8922789}"/>
              </a:ext>
            </a:extLst>
          </p:cNvPr>
          <p:cNvSpPr>
            <a:spLocks noGrp="1" noChangeArrowheads="1"/>
          </p:cNvSpPr>
          <p:nvPr>
            <p:ph type="title"/>
          </p:nvPr>
        </p:nvSpPr>
        <p:spPr>
          <a:xfrm>
            <a:off x="1547813" y="12700"/>
            <a:ext cx="8991600" cy="1066800"/>
          </a:xfrm>
        </p:spPr>
        <p:txBody>
          <a:bodyPr/>
          <a:lstStyle/>
          <a:p>
            <a:pPr eaLnBrk="1" hangingPunct="1"/>
            <a:r>
              <a:rPr lang="en-US" altLang="it-IT" sz="2000" i="1">
                <a:solidFill>
                  <a:srgbClr val="7030A0"/>
                </a:solidFill>
              </a:rPr>
              <a:t>Idea</a:t>
            </a:r>
            <a:r>
              <a:rPr lang="en-US" altLang="it-IT" sz="2000" i="1">
                <a:solidFill>
                  <a:srgbClr val="CC0000"/>
                </a:solidFill>
              </a:rPr>
              <a:t>: </a:t>
            </a:r>
            <a:r>
              <a:rPr lang="en-US" altLang="it-IT" sz="2000" i="1">
                <a:solidFill>
                  <a:srgbClr val="C00000"/>
                </a:solidFill>
              </a:rPr>
              <a:t>dato s* punto di arrivo da s di una LS, agire su s* attraverso una perturbazione casuale (per cercare di) uscire dal suo bacino di attrazione e riapplicare LS: l’effetto è una ricerca casuale in S*, insieme degli ottimi locali</a:t>
            </a:r>
          </a:p>
        </p:txBody>
      </p:sp>
      <p:sp>
        <p:nvSpPr>
          <p:cNvPr id="224259" name="Rectangle 3">
            <a:extLst>
              <a:ext uri="{FF2B5EF4-FFF2-40B4-BE49-F238E27FC236}">
                <a16:creationId xmlns:a16="http://schemas.microsoft.com/office/drawing/2014/main" id="{14624758-EA2D-9E61-0265-A240769F15AF}"/>
              </a:ext>
            </a:extLst>
          </p:cNvPr>
          <p:cNvSpPr>
            <a:spLocks noGrp="1" noChangeArrowheads="1"/>
          </p:cNvSpPr>
          <p:nvPr>
            <p:ph type="body" idx="1"/>
          </p:nvPr>
        </p:nvSpPr>
        <p:spPr>
          <a:xfrm>
            <a:off x="1524000" y="1219201"/>
            <a:ext cx="9144000" cy="3382963"/>
          </a:xfrm>
        </p:spPr>
        <p:txBody>
          <a:bodyPr/>
          <a:lstStyle/>
          <a:p>
            <a:pPr algn="ctr" eaLnBrk="1" hangingPunct="1">
              <a:lnSpc>
                <a:spcPct val="80000"/>
              </a:lnSpc>
              <a:buFontTx/>
              <a:buNone/>
              <a:defRPr/>
            </a:pPr>
            <a:r>
              <a:rPr lang="en-US" altLang="it-IT" sz="1600" dirty="0"/>
              <a:t>Questa </a:t>
            </a:r>
            <a:r>
              <a:rPr lang="en-US" altLang="it-IT" sz="1600" dirty="0" err="1"/>
              <a:t>variante</a:t>
            </a:r>
            <a:r>
              <a:rPr lang="en-US" altLang="it-IT" sz="1600" dirty="0"/>
              <a:t> (</a:t>
            </a:r>
            <a:r>
              <a:rPr lang="en-US" altLang="it-IT" sz="1600" dirty="0" err="1"/>
              <a:t>evoluzione</a:t>
            </a:r>
            <a:r>
              <a:rPr lang="en-US" altLang="it-IT" sz="1600" dirty="0"/>
              <a:t>) </a:t>
            </a:r>
            <a:r>
              <a:rPr lang="en-US" altLang="it-IT" sz="1600" dirty="0" err="1"/>
              <a:t>dello</a:t>
            </a:r>
            <a:r>
              <a:rPr lang="en-US" altLang="it-IT" sz="1600" dirty="0"/>
              <a:t> schema </a:t>
            </a:r>
            <a:r>
              <a:rPr lang="en-US" altLang="it-IT" sz="1600" dirty="0" err="1"/>
              <a:t>generale</a:t>
            </a:r>
            <a:r>
              <a:rPr lang="en-US" altLang="it-IT" sz="1600" dirty="0"/>
              <a:t> di </a:t>
            </a:r>
            <a:r>
              <a:rPr lang="en-US" altLang="it-IT" sz="1600" dirty="0" err="1"/>
              <a:t>MultiStartLocalSearch</a:t>
            </a:r>
            <a:r>
              <a:rPr lang="en-US" altLang="it-IT" sz="1600" dirty="0"/>
              <a:t>, è nota come </a:t>
            </a:r>
          </a:p>
          <a:p>
            <a:pPr algn="ctr" eaLnBrk="1" hangingPunct="1">
              <a:lnSpc>
                <a:spcPct val="80000"/>
              </a:lnSpc>
              <a:buFontTx/>
              <a:buNone/>
              <a:defRPr/>
            </a:pPr>
            <a:r>
              <a:rPr lang="en-US" altLang="it-IT" sz="1600" i="1" dirty="0">
                <a:solidFill>
                  <a:srgbClr val="FF0000"/>
                </a:solidFill>
                <a:effectLst>
                  <a:outerShdw blurRad="38100" dist="38100" dir="2700000" algn="tl">
                    <a:srgbClr val="C0C0C0"/>
                  </a:outerShdw>
                </a:effectLst>
              </a:rPr>
              <a:t>ITERATED LOCAL SEARCH  (ILS)</a:t>
            </a:r>
          </a:p>
          <a:p>
            <a:pPr eaLnBrk="1" hangingPunct="1">
              <a:lnSpc>
                <a:spcPct val="80000"/>
              </a:lnSpc>
              <a:buFontTx/>
              <a:buNone/>
              <a:defRPr/>
            </a:pPr>
            <a:r>
              <a:rPr lang="en-US" altLang="it-IT" sz="1600" dirty="0" err="1"/>
              <a:t>L’idea</a:t>
            </a:r>
            <a:r>
              <a:rPr lang="en-US" altLang="it-IT" sz="1600" dirty="0"/>
              <a:t> è </a:t>
            </a:r>
            <a:r>
              <a:rPr lang="en-US" altLang="it-IT" sz="1600" dirty="0" err="1"/>
              <a:t>perturbare</a:t>
            </a:r>
            <a:r>
              <a:rPr lang="en-US" altLang="it-IT" sz="1600" dirty="0"/>
              <a:t> </a:t>
            </a:r>
            <a:r>
              <a:rPr lang="en-US" altLang="it-IT" sz="1600" dirty="0" err="1"/>
              <a:t>sufficientemente</a:t>
            </a:r>
            <a:r>
              <a:rPr lang="en-US" altLang="it-IT" sz="1600" dirty="0"/>
              <a:t> </a:t>
            </a:r>
            <a:r>
              <a:rPr lang="en-US" altLang="it-IT" sz="1600" dirty="0" err="1">
                <a:solidFill>
                  <a:srgbClr val="FF0000"/>
                </a:solidFill>
              </a:rPr>
              <a:t>l’ottimo</a:t>
            </a:r>
            <a:r>
              <a:rPr lang="en-US" altLang="it-IT" sz="1600" dirty="0">
                <a:solidFill>
                  <a:srgbClr val="FF0000"/>
                </a:solidFill>
              </a:rPr>
              <a:t> locale x*</a:t>
            </a:r>
            <a:r>
              <a:rPr lang="en-US" altLang="it-IT" sz="1600" dirty="0"/>
              <a:t> </a:t>
            </a:r>
            <a:r>
              <a:rPr lang="en-US" altLang="it-IT" sz="1600" dirty="0" err="1"/>
              <a:t>corrente</a:t>
            </a:r>
            <a:r>
              <a:rPr lang="en-US" altLang="it-IT" sz="1600" dirty="0"/>
              <a:t> </a:t>
            </a:r>
            <a:r>
              <a:rPr lang="en-US" altLang="it-IT" sz="1600" dirty="0" err="1"/>
              <a:t>ottenuto</a:t>
            </a:r>
            <a:r>
              <a:rPr lang="en-US" altLang="it-IT" sz="1600" dirty="0"/>
              <a:t> da </a:t>
            </a:r>
            <a:r>
              <a:rPr lang="en-US" altLang="it-IT" sz="1600" dirty="0" err="1"/>
              <a:t>una</a:t>
            </a:r>
            <a:r>
              <a:rPr lang="en-US" altLang="it-IT" sz="1600" dirty="0"/>
              <a:t> </a:t>
            </a:r>
            <a:r>
              <a:rPr lang="en-US" altLang="it-IT" sz="1600" dirty="0" err="1"/>
              <a:t>procedura</a:t>
            </a:r>
            <a:r>
              <a:rPr lang="en-US" altLang="it-IT" sz="1600" dirty="0"/>
              <a:t> </a:t>
            </a:r>
            <a:r>
              <a:rPr lang="en-US" altLang="it-IT" sz="1600" dirty="0" err="1"/>
              <a:t>LocalSearch</a:t>
            </a:r>
            <a:r>
              <a:rPr lang="en-US" altLang="it-IT" sz="1600" dirty="0"/>
              <a:t>, e </a:t>
            </a:r>
            <a:r>
              <a:rPr lang="en-US" altLang="it-IT" sz="1600" dirty="0" err="1"/>
              <a:t>riapplicare</a:t>
            </a:r>
            <a:r>
              <a:rPr lang="en-US" altLang="it-IT" sz="1600" dirty="0"/>
              <a:t> la </a:t>
            </a:r>
            <a:r>
              <a:rPr lang="en-US" altLang="it-IT" sz="1600" dirty="0" err="1"/>
              <a:t>stessa</a:t>
            </a:r>
            <a:r>
              <a:rPr lang="en-US" altLang="it-IT" sz="1600" dirty="0"/>
              <a:t> </a:t>
            </a:r>
            <a:r>
              <a:rPr lang="en-US" altLang="it-IT" sz="1600" dirty="0" err="1"/>
              <a:t>LocalSearch</a:t>
            </a:r>
            <a:r>
              <a:rPr lang="en-US" altLang="it-IT" sz="1600" dirty="0"/>
              <a:t> </a:t>
            </a:r>
            <a:r>
              <a:rPr lang="en-US" altLang="it-IT" sz="1600" dirty="0" err="1"/>
              <a:t>alla</a:t>
            </a:r>
            <a:r>
              <a:rPr lang="en-US" altLang="it-IT" sz="1600" dirty="0"/>
              <a:t> </a:t>
            </a:r>
            <a:r>
              <a:rPr lang="en-US" altLang="it-IT" sz="1600" dirty="0" err="1"/>
              <a:t>soluzione</a:t>
            </a:r>
            <a:r>
              <a:rPr lang="en-US" altLang="it-IT" sz="1600" dirty="0"/>
              <a:t> </a:t>
            </a:r>
            <a:r>
              <a:rPr lang="en-US" altLang="it-IT" sz="1600" dirty="0" err="1"/>
              <a:t>perturbata</a:t>
            </a:r>
            <a:r>
              <a:rPr lang="en-US" altLang="it-IT" sz="1600" dirty="0"/>
              <a:t>. </a:t>
            </a:r>
          </a:p>
          <a:p>
            <a:pPr eaLnBrk="1" hangingPunct="1">
              <a:lnSpc>
                <a:spcPct val="80000"/>
              </a:lnSpc>
              <a:buFontTx/>
              <a:buNone/>
              <a:defRPr/>
            </a:pPr>
            <a:r>
              <a:rPr lang="en-US" altLang="it-IT" sz="1600" dirty="0"/>
              <a:t>Un check </a:t>
            </a:r>
            <a:r>
              <a:rPr lang="en-US" altLang="it-IT" sz="1600" dirty="0" err="1"/>
              <a:t>verifica</a:t>
            </a:r>
            <a:r>
              <a:rPr lang="en-US" altLang="it-IT" sz="1600" dirty="0"/>
              <a:t> la </a:t>
            </a:r>
            <a:r>
              <a:rPr lang="en-US" altLang="it-IT" sz="1600" dirty="0" err="1"/>
              <a:t>diversità</a:t>
            </a:r>
            <a:r>
              <a:rPr lang="en-US" altLang="it-IT" sz="1600" dirty="0"/>
              <a:t> del </a:t>
            </a:r>
            <a:r>
              <a:rPr lang="en-US" altLang="it-IT" sz="1600" dirty="0" err="1"/>
              <a:t>nuovo</a:t>
            </a:r>
            <a:r>
              <a:rPr lang="en-US" altLang="it-IT" sz="1600" dirty="0"/>
              <a:t> </a:t>
            </a:r>
            <a:r>
              <a:rPr lang="en-US" altLang="it-IT" sz="1600" dirty="0" err="1"/>
              <a:t>ottimo</a:t>
            </a:r>
            <a:r>
              <a:rPr lang="en-US" altLang="it-IT" sz="1600" dirty="0"/>
              <a:t> locale </a:t>
            </a:r>
            <a:r>
              <a:rPr lang="en-US" altLang="it-IT" sz="1600" dirty="0">
                <a:solidFill>
                  <a:srgbClr val="0066FF"/>
                </a:solidFill>
              </a:rPr>
              <a:t>x’*</a:t>
            </a:r>
            <a:r>
              <a:rPr lang="en-US" altLang="it-IT" sz="1600" dirty="0"/>
              <a:t>, dal </a:t>
            </a:r>
            <a:r>
              <a:rPr lang="en-US" altLang="it-IT" sz="1600" dirty="0" err="1"/>
              <a:t>precedente</a:t>
            </a:r>
            <a:r>
              <a:rPr lang="en-US" altLang="it-IT" sz="1600" dirty="0"/>
              <a:t> </a:t>
            </a:r>
            <a:r>
              <a:rPr lang="en-US" altLang="it-IT" sz="1600" dirty="0">
                <a:solidFill>
                  <a:srgbClr val="FF0000"/>
                </a:solidFill>
              </a:rPr>
              <a:t>x*</a:t>
            </a:r>
            <a:r>
              <a:rPr lang="en-US" altLang="it-IT" sz="1600" dirty="0"/>
              <a:t>. Data </a:t>
            </a:r>
            <a:r>
              <a:rPr lang="en-US" altLang="it-IT" sz="1600" dirty="0" err="1"/>
              <a:t>l’eventuale</a:t>
            </a:r>
            <a:r>
              <a:rPr lang="en-US" altLang="it-IT" sz="1600" dirty="0"/>
              <a:t> </a:t>
            </a:r>
            <a:r>
              <a:rPr lang="en-US" altLang="it-IT" sz="1600" dirty="0" err="1">
                <a:solidFill>
                  <a:srgbClr val="CC0000"/>
                </a:solidFill>
              </a:rPr>
              <a:t>tolleranza</a:t>
            </a:r>
            <a:r>
              <a:rPr lang="en-US" altLang="it-IT" sz="1600" dirty="0">
                <a:solidFill>
                  <a:srgbClr val="CC0000"/>
                </a:solidFill>
              </a:rPr>
              <a:t> al </a:t>
            </a:r>
            <a:r>
              <a:rPr lang="en-US" altLang="it-IT" sz="1600" dirty="0" err="1">
                <a:solidFill>
                  <a:srgbClr val="CC0000"/>
                </a:solidFill>
              </a:rPr>
              <a:t>peggioramento</a:t>
            </a:r>
            <a:r>
              <a:rPr lang="en-US" altLang="it-IT" sz="1600" dirty="0">
                <a:solidFill>
                  <a:srgbClr val="CC0000"/>
                </a:solidFill>
              </a:rPr>
              <a:t> </a:t>
            </a:r>
            <a:r>
              <a:rPr lang="en-US" altLang="it-IT" sz="1600" dirty="0" err="1"/>
              <a:t>della</a:t>
            </a:r>
            <a:r>
              <a:rPr lang="en-US" altLang="it-IT" sz="1600" dirty="0"/>
              <a:t> </a:t>
            </a:r>
            <a:r>
              <a:rPr lang="en-US" altLang="it-IT" sz="1600" dirty="0" err="1"/>
              <a:t>funzione</a:t>
            </a:r>
            <a:r>
              <a:rPr lang="en-US" altLang="it-IT" sz="1600" dirty="0"/>
              <a:t> </a:t>
            </a:r>
            <a:r>
              <a:rPr lang="en-US" altLang="it-IT" sz="1600" dirty="0" err="1"/>
              <a:t>obiettivo</a:t>
            </a:r>
            <a:r>
              <a:rPr lang="en-US" altLang="it-IT" sz="1600" dirty="0"/>
              <a:t>, </a:t>
            </a:r>
            <a:r>
              <a:rPr lang="en-US" altLang="it-IT" sz="1600" dirty="0" err="1"/>
              <a:t>si</a:t>
            </a:r>
            <a:r>
              <a:rPr lang="en-US" altLang="it-IT" sz="1600" dirty="0"/>
              <a:t> decide se </a:t>
            </a:r>
            <a:r>
              <a:rPr lang="en-US" altLang="it-IT" sz="1600" dirty="0" err="1"/>
              <a:t>accettare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a:solidFill>
                  <a:srgbClr val="0066FF"/>
                </a:solidFill>
              </a:rPr>
              <a:t>x’*</a:t>
            </a:r>
            <a:r>
              <a:rPr lang="en-US" altLang="it-IT" sz="1600" dirty="0"/>
              <a:t> e </a:t>
            </a:r>
            <a:r>
              <a:rPr lang="en-US" altLang="it-IT" sz="1600" dirty="0" err="1"/>
              <a:t>iterare</a:t>
            </a:r>
            <a:r>
              <a:rPr lang="en-US" altLang="it-IT" sz="1600" dirty="0"/>
              <a:t> a </a:t>
            </a:r>
            <a:r>
              <a:rPr lang="en-US" altLang="it-IT" sz="1600" dirty="0" err="1"/>
              <a:t>partire</a:t>
            </a:r>
            <a:r>
              <a:rPr lang="en-US" altLang="it-IT" sz="1600" dirty="0"/>
              <a:t> da </a:t>
            </a:r>
            <a:r>
              <a:rPr lang="en-US" altLang="it-IT" sz="1600" dirty="0" err="1"/>
              <a:t>essa</a:t>
            </a:r>
            <a:r>
              <a:rPr lang="en-US" altLang="it-IT" sz="1600" dirty="0"/>
              <a:t>, </a:t>
            </a:r>
            <a:r>
              <a:rPr lang="en-US" altLang="it-IT" sz="1600" dirty="0" err="1"/>
              <a:t>oppure</a:t>
            </a:r>
            <a:r>
              <a:rPr lang="en-US" altLang="it-IT" sz="1600" dirty="0"/>
              <a:t> </a:t>
            </a:r>
            <a:r>
              <a:rPr lang="en-US" altLang="it-IT" sz="1600" dirty="0" err="1"/>
              <a:t>ripetere</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 </a:t>
            </a:r>
            <a:r>
              <a:rPr lang="en-US" altLang="it-IT" sz="1600" dirty="0" err="1"/>
              <a:t>partire</a:t>
            </a:r>
            <a:r>
              <a:rPr lang="en-US" altLang="it-IT" sz="1600" dirty="0"/>
              <a:t> dal </a:t>
            </a:r>
            <a:r>
              <a:rPr lang="en-US" altLang="it-IT" sz="1600" dirty="0" err="1"/>
              <a:t>precedente</a:t>
            </a:r>
            <a:r>
              <a:rPr lang="en-US" altLang="it-IT" sz="1600" dirty="0"/>
              <a:t> </a:t>
            </a:r>
            <a:r>
              <a:rPr lang="en-US" altLang="it-IT" sz="1600" dirty="0" err="1"/>
              <a:t>ottimo</a:t>
            </a:r>
            <a:r>
              <a:rPr lang="en-US" altLang="it-IT" sz="1600" dirty="0"/>
              <a:t> locale </a:t>
            </a:r>
            <a:r>
              <a:rPr lang="en-US" altLang="it-IT" sz="1600" dirty="0">
                <a:solidFill>
                  <a:srgbClr val="FF0000"/>
                </a:solidFill>
              </a:rPr>
              <a:t>x*</a:t>
            </a:r>
            <a:r>
              <a:rPr lang="en-US" altLang="it-IT" sz="1600" dirty="0"/>
              <a:t>, </a:t>
            </a:r>
            <a:r>
              <a:rPr lang="en-US" altLang="it-IT" sz="1600" dirty="0" err="1"/>
              <a:t>riapplicando</a:t>
            </a:r>
            <a:r>
              <a:rPr lang="en-US" altLang="it-IT" sz="1600" dirty="0"/>
              <a:t> la </a:t>
            </a:r>
            <a:r>
              <a:rPr lang="en-US" altLang="it-IT" sz="1600" dirty="0" err="1"/>
              <a:t>perturbazione</a:t>
            </a:r>
            <a:r>
              <a:rPr lang="en-US" altLang="it-IT" sz="1600" dirty="0"/>
              <a:t> per </a:t>
            </a:r>
            <a:r>
              <a:rPr lang="en-US" altLang="it-IT" sz="1600" dirty="0" err="1"/>
              <a:t>generare</a:t>
            </a:r>
            <a:r>
              <a:rPr lang="en-US" altLang="it-IT" sz="1600" dirty="0"/>
              <a:t> </a:t>
            </a:r>
            <a:r>
              <a:rPr lang="en-US" altLang="it-IT" sz="1600" dirty="0" err="1"/>
              <a:t>il</a:t>
            </a:r>
            <a:r>
              <a:rPr lang="en-US" altLang="it-IT" sz="1600" dirty="0"/>
              <a:t> </a:t>
            </a:r>
            <a:r>
              <a:rPr lang="en-US" altLang="it-IT" sz="1600" dirty="0" err="1"/>
              <a:t>punto</a:t>
            </a:r>
            <a:r>
              <a:rPr lang="en-US" altLang="it-IT" sz="1600" dirty="0"/>
              <a:t> </a:t>
            </a:r>
            <a:r>
              <a:rPr lang="en-US" altLang="it-IT" sz="1600" dirty="0" err="1"/>
              <a:t>iniziale</a:t>
            </a:r>
            <a:r>
              <a:rPr lang="en-US" altLang="it-IT" sz="1600" dirty="0"/>
              <a:t> di </a:t>
            </a:r>
            <a:r>
              <a:rPr lang="en-US" altLang="it-IT" sz="1600" dirty="0" err="1"/>
              <a:t>una</a:t>
            </a:r>
            <a:r>
              <a:rPr lang="en-US" altLang="it-IT" sz="1600" dirty="0"/>
              <a:t> </a:t>
            </a:r>
            <a:r>
              <a:rPr lang="en-US" altLang="it-IT" sz="1600" dirty="0" err="1"/>
              <a:t>nuova</a:t>
            </a:r>
            <a:r>
              <a:rPr lang="en-US" altLang="it-IT" sz="1600" dirty="0"/>
              <a:t> LS.</a:t>
            </a:r>
          </a:p>
          <a:p>
            <a:pPr eaLnBrk="1" hangingPunct="1">
              <a:lnSpc>
                <a:spcPct val="80000"/>
              </a:lnSpc>
              <a:buFontTx/>
              <a:buNone/>
              <a:defRPr/>
            </a:pPr>
            <a:r>
              <a:rPr lang="en-US" altLang="it-IT" sz="1600" dirty="0"/>
              <a:t>Lo schema </a:t>
            </a:r>
            <a:r>
              <a:rPr lang="en-US" altLang="it-IT" sz="1600" dirty="0" err="1"/>
              <a:t>generico</a:t>
            </a:r>
            <a:r>
              <a:rPr lang="en-US" altLang="it-IT" sz="1600" dirty="0"/>
              <a:t> </a:t>
            </a:r>
            <a:r>
              <a:rPr lang="en-US" altLang="it-IT" sz="1600" dirty="0" err="1"/>
              <a:t>può</a:t>
            </a:r>
            <a:r>
              <a:rPr lang="en-US" altLang="it-IT" sz="1600" dirty="0"/>
              <a:t> venire </a:t>
            </a:r>
            <a:r>
              <a:rPr lang="en-US" altLang="it-IT" sz="1600" dirty="0" err="1"/>
              <a:t>caratterizzato</a:t>
            </a:r>
            <a:r>
              <a:rPr lang="en-US" altLang="it-IT" sz="1600" dirty="0"/>
              <a:t> </a:t>
            </a:r>
            <a:r>
              <a:rPr lang="en-US" altLang="it-IT" sz="1600" dirty="0" err="1"/>
              <a:t>dall’aggiunta</a:t>
            </a:r>
            <a:r>
              <a:rPr lang="en-US" altLang="it-IT" sz="1600" dirty="0"/>
              <a:t> di </a:t>
            </a:r>
            <a:r>
              <a:rPr lang="en-US" altLang="it-IT" sz="1600" dirty="0" err="1"/>
              <a:t>informazioni</a:t>
            </a:r>
            <a:r>
              <a:rPr lang="en-US" altLang="it-IT" sz="1600" dirty="0"/>
              <a:t> (ad </a:t>
            </a:r>
            <a:r>
              <a:rPr lang="en-US" altLang="it-IT" sz="1600" dirty="0" err="1"/>
              <a:t>esempio</a:t>
            </a:r>
            <a:r>
              <a:rPr lang="en-US" altLang="it-IT" sz="1600" dirty="0"/>
              <a:t> </a:t>
            </a:r>
            <a:r>
              <a:rPr lang="en-US" altLang="it-IT" sz="1600" dirty="0" err="1"/>
              <a:t>basate</a:t>
            </a:r>
            <a:r>
              <a:rPr lang="en-US" altLang="it-IT" sz="1600" dirty="0"/>
              <a:t> </a:t>
            </a:r>
            <a:r>
              <a:rPr lang="en-US" altLang="it-IT" sz="1600" dirty="0" err="1"/>
              <a:t>sulla</a:t>
            </a:r>
            <a:r>
              <a:rPr lang="en-US" altLang="it-IT" sz="1600" dirty="0"/>
              <a:t> </a:t>
            </a:r>
            <a:r>
              <a:rPr lang="en-US" altLang="it-IT" sz="1600" dirty="0" err="1"/>
              <a:t>memoria</a:t>
            </a:r>
            <a:r>
              <a:rPr lang="en-US" altLang="it-IT" sz="1600" dirty="0"/>
              <a:t> </a:t>
            </a:r>
            <a:r>
              <a:rPr lang="en-US" altLang="it-IT" sz="1600" dirty="0" err="1"/>
              <a:t>delle</a:t>
            </a:r>
            <a:r>
              <a:rPr lang="en-US" altLang="it-IT" sz="1600" dirty="0"/>
              <a:t> </a:t>
            </a:r>
            <a:r>
              <a:rPr lang="en-US" altLang="it-IT" sz="1600" dirty="0" err="1"/>
              <a:t>caratteristiche</a:t>
            </a:r>
            <a:r>
              <a:rPr lang="en-US" altLang="it-IT" sz="1600" dirty="0"/>
              <a:t> </a:t>
            </a:r>
            <a:r>
              <a:rPr lang="en-US" altLang="it-IT" sz="1600" dirty="0" err="1"/>
              <a:t>delle</a:t>
            </a:r>
            <a:r>
              <a:rPr lang="en-US" altLang="it-IT" sz="1600" dirty="0"/>
              <a:t> </a:t>
            </a:r>
            <a:r>
              <a:rPr lang="en-US" altLang="it-IT" sz="1600" dirty="0" err="1"/>
              <a:t>soluzioni</a:t>
            </a:r>
            <a:r>
              <a:rPr lang="en-US" altLang="it-IT" sz="1600" dirty="0"/>
              <a:t> </a:t>
            </a:r>
            <a:r>
              <a:rPr lang="en-US" altLang="it-IT" sz="1600" dirty="0" err="1"/>
              <a:t>gia</a:t>
            </a:r>
            <a:r>
              <a:rPr lang="en-US" altLang="it-IT" sz="1600" dirty="0"/>
              <a:t> </a:t>
            </a:r>
            <a:r>
              <a:rPr lang="en-US" altLang="it-IT" sz="1600" dirty="0" err="1"/>
              <a:t>visitate</a:t>
            </a:r>
            <a:r>
              <a:rPr lang="en-US" altLang="it-IT" sz="1600" dirty="0"/>
              <a:t>) </a:t>
            </a:r>
            <a:r>
              <a:rPr lang="en-US" altLang="it-IT" sz="1600" dirty="0" err="1"/>
              <a:t>che</a:t>
            </a:r>
            <a:r>
              <a:rPr lang="en-US" altLang="it-IT" sz="1600" dirty="0"/>
              <a:t> </a:t>
            </a:r>
            <a:r>
              <a:rPr lang="en-US" altLang="it-IT" sz="1600" dirty="0" err="1">
                <a:solidFill>
                  <a:srgbClr val="C00000"/>
                </a:solidFill>
              </a:rPr>
              <a:t>arricchiscono</a:t>
            </a:r>
            <a:r>
              <a:rPr lang="en-US" altLang="it-IT" sz="1600" dirty="0">
                <a:solidFill>
                  <a:srgbClr val="C00000"/>
                </a:solidFill>
              </a:rPr>
              <a:t> </a:t>
            </a:r>
            <a:r>
              <a:rPr lang="en-US" altLang="it-IT" sz="1600" dirty="0"/>
              <a:t>le </a:t>
            </a:r>
            <a:r>
              <a:rPr lang="en-US" altLang="it-IT" sz="1600" dirty="0" err="1"/>
              <a:t>fasi</a:t>
            </a:r>
            <a:r>
              <a:rPr lang="en-US" altLang="it-IT" sz="1600" dirty="0"/>
              <a:t> di </a:t>
            </a:r>
            <a:r>
              <a:rPr lang="en-US" altLang="it-IT" sz="1600" dirty="0" err="1">
                <a:solidFill>
                  <a:srgbClr val="C00000"/>
                </a:solidFill>
              </a:rPr>
              <a:t>perturbazione</a:t>
            </a:r>
            <a:r>
              <a:rPr lang="en-US" altLang="it-IT" sz="1600" dirty="0">
                <a:solidFill>
                  <a:srgbClr val="C00000"/>
                </a:solidFill>
              </a:rPr>
              <a:t> </a:t>
            </a:r>
            <a:r>
              <a:rPr lang="en-US" altLang="it-IT" sz="1600" dirty="0"/>
              <a:t>e </a:t>
            </a:r>
            <a:r>
              <a:rPr lang="en-US" altLang="it-IT" sz="1600" dirty="0" err="1">
                <a:solidFill>
                  <a:srgbClr val="C00000"/>
                </a:solidFill>
              </a:rPr>
              <a:t>accettazione</a:t>
            </a:r>
            <a:r>
              <a:rPr lang="en-US" altLang="it-IT" sz="1600" dirty="0"/>
              <a:t>. </a:t>
            </a:r>
          </a:p>
          <a:p>
            <a:pPr eaLnBrk="1" hangingPunct="1">
              <a:lnSpc>
                <a:spcPct val="80000"/>
              </a:lnSpc>
              <a:buFontTx/>
              <a:buNone/>
              <a:defRPr/>
            </a:pPr>
            <a:r>
              <a:rPr lang="en-US" altLang="it-IT" sz="1600" dirty="0"/>
              <a:t>Questa </a:t>
            </a:r>
            <a:r>
              <a:rPr lang="en-US" altLang="it-IT" sz="1600" dirty="0" err="1"/>
              <a:t>MetaEuristica</a:t>
            </a:r>
            <a:r>
              <a:rPr lang="en-US" altLang="it-IT" sz="1600" dirty="0"/>
              <a:t> </a:t>
            </a:r>
            <a:r>
              <a:rPr lang="en-US" altLang="it-IT" sz="1600" dirty="0" err="1"/>
              <a:t>può</a:t>
            </a:r>
            <a:r>
              <a:rPr lang="en-US" altLang="it-IT" sz="1600" dirty="0"/>
              <a:t> </a:t>
            </a:r>
            <a:r>
              <a:rPr lang="en-US" altLang="it-IT" sz="1600" dirty="0" err="1"/>
              <a:t>così</a:t>
            </a:r>
            <a:r>
              <a:rPr lang="en-US" altLang="it-IT" sz="1600" dirty="0"/>
              <a:t> </a:t>
            </a:r>
            <a:r>
              <a:rPr lang="en-US" altLang="it-IT" sz="1600" dirty="0" err="1"/>
              <a:t>inglobare</a:t>
            </a:r>
            <a:r>
              <a:rPr lang="en-US" altLang="it-IT" sz="1600" dirty="0"/>
              <a:t> al </a:t>
            </a:r>
            <a:r>
              <a:rPr lang="en-US" altLang="it-IT" sz="1600" dirty="0" err="1"/>
              <a:t>suo</a:t>
            </a:r>
            <a:r>
              <a:rPr lang="en-US" altLang="it-IT" sz="1600" dirty="0"/>
              <a:t> </a:t>
            </a:r>
            <a:r>
              <a:rPr lang="en-US" altLang="it-IT" sz="1600" dirty="0" err="1"/>
              <a:t>interno</a:t>
            </a:r>
            <a:r>
              <a:rPr lang="en-US" altLang="it-IT" sz="1600" dirty="0"/>
              <a:t> </a:t>
            </a:r>
            <a:r>
              <a:rPr lang="en-US" altLang="it-IT" sz="1600" dirty="0">
                <a:solidFill>
                  <a:srgbClr val="CC0000"/>
                </a:solidFill>
              </a:rPr>
              <a:t>come </a:t>
            </a:r>
            <a:r>
              <a:rPr lang="en-US" altLang="it-IT" sz="1600" dirty="0" err="1">
                <a:solidFill>
                  <a:srgbClr val="CC0000"/>
                </a:solidFill>
              </a:rPr>
              <a:t>una</a:t>
            </a:r>
            <a:r>
              <a:rPr lang="en-US" altLang="it-IT" sz="1600" dirty="0">
                <a:solidFill>
                  <a:srgbClr val="CC0000"/>
                </a:solidFill>
              </a:rPr>
              <a:t> </a:t>
            </a:r>
            <a:r>
              <a:rPr lang="en-US" altLang="it-IT" sz="1600" dirty="0" err="1">
                <a:solidFill>
                  <a:srgbClr val="CC0000"/>
                </a:solidFill>
              </a:rPr>
              <a:t>scatola</a:t>
            </a:r>
            <a:r>
              <a:rPr lang="en-US" altLang="it-IT" sz="1600" dirty="0">
                <a:solidFill>
                  <a:srgbClr val="CC0000"/>
                </a:solidFill>
              </a:rPr>
              <a:t> </a:t>
            </a:r>
            <a:r>
              <a:rPr lang="en-US" altLang="it-IT" sz="1600" dirty="0" err="1">
                <a:solidFill>
                  <a:srgbClr val="CC0000"/>
                </a:solidFill>
              </a:rPr>
              <a:t>nera</a:t>
            </a:r>
            <a:r>
              <a:rPr lang="en-US" altLang="it-IT" sz="1600" dirty="0">
                <a:solidFill>
                  <a:srgbClr val="CC0000"/>
                </a:solidFill>
              </a:rPr>
              <a:t> </a:t>
            </a:r>
            <a:r>
              <a:rPr lang="en-US" altLang="it-IT" sz="1600" dirty="0" err="1"/>
              <a:t>qualsiasi</a:t>
            </a:r>
            <a:r>
              <a:rPr lang="en-US" altLang="it-IT" sz="1600" dirty="0"/>
              <a:t> </a:t>
            </a:r>
            <a:r>
              <a:rPr lang="en-US" altLang="it-IT" sz="1600" dirty="0" err="1"/>
              <a:t>implementazione</a:t>
            </a:r>
            <a:r>
              <a:rPr lang="en-US" altLang="it-IT" sz="1600" dirty="0"/>
              <a:t> di </a:t>
            </a:r>
            <a:r>
              <a:rPr lang="en-US" altLang="it-IT" sz="1600" dirty="0" err="1"/>
              <a:t>LocalSearch</a:t>
            </a:r>
            <a:r>
              <a:rPr lang="en-US" altLang="it-IT" sz="1600" dirty="0"/>
              <a:t>, </a:t>
            </a:r>
            <a:r>
              <a:rPr lang="en-US" altLang="it-IT" sz="1600" dirty="0" err="1"/>
              <a:t>che</a:t>
            </a:r>
            <a:r>
              <a:rPr lang="en-US" altLang="it-IT" sz="1600" dirty="0"/>
              <a:t> </a:t>
            </a:r>
            <a:r>
              <a:rPr lang="en-US" altLang="it-IT" sz="1600" dirty="0" err="1"/>
              <a:t>nella</a:t>
            </a:r>
            <a:r>
              <a:rPr lang="en-US" altLang="it-IT" sz="1600" dirty="0"/>
              <a:t> </a:t>
            </a:r>
            <a:r>
              <a:rPr lang="en-US" altLang="it-IT" sz="1600" dirty="0" err="1"/>
              <a:t>scelta</a:t>
            </a:r>
            <a:r>
              <a:rPr lang="en-US" altLang="it-IT" sz="1600" dirty="0"/>
              <a:t> </a:t>
            </a:r>
            <a:r>
              <a:rPr lang="en-US" altLang="it-IT" sz="1600" dirty="0" err="1"/>
              <a:t>dell’intorno</a:t>
            </a:r>
            <a:r>
              <a:rPr lang="en-US" altLang="it-IT" sz="1600" dirty="0"/>
              <a:t> </a:t>
            </a:r>
            <a:r>
              <a:rPr lang="en-US" altLang="it-IT" sz="1600" dirty="0" err="1"/>
              <a:t>può</a:t>
            </a:r>
            <a:r>
              <a:rPr lang="en-US" altLang="it-IT" sz="1600" dirty="0"/>
              <a:t> </a:t>
            </a:r>
            <a:r>
              <a:rPr lang="en-US" altLang="it-IT" sz="1600" dirty="0" err="1"/>
              <a:t>sfruttare</a:t>
            </a:r>
            <a:r>
              <a:rPr lang="en-US" altLang="it-IT" sz="1600" dirty="0"/>
              <a:t> </a:t>
            </a:r>
            <a:r>
              <a:rPr lang="en-US" altLang="it-IT" sz="1600" dirty="0" err="1"/>
              <a:t>tutte</a:t>
            </a:r>
            <a:r>
              <a:rPr lang="en-US" altLang="it-IT" sz="1600" dirty="0"/>
              <a:t> le </a:t>
            </a:r>
            <a:r>
              <a:rPr lang="en-US" altLang="it-IT" sz="1600" dirty="0" err="1"/>
              <a:t>conoscenze</a:t>
            </a:r>
            <a:r>
              <a:rPr lang="en-US" altLang="it-IT" sz="1600" dirty="0"/>
              <a:t> </a:t>
            </a:r>
            <a:r>
              <a:rPr lang="en-US" altLang="it-IT" sz="1600" dirty="0" err="1"/>
              <a:t>specifiche</a:t>
            </a:r>
            <a:r>
              <a:rPr lang="en-US" altLang="it-IT" sz="1600" dirty="0"/>
              <a:t> </a:t>
            </a:r>
            <a:r>
              <a:rPr lang="en-US" altLang="it-IT" sz="1600" dirty="0" err="1"/>
              <a:t>sul</a:t>
            </a:r>
            <a:r>
              <a:rPr lang="en-US" altLang="it-IT" sz="1600" dirty="0"/>
              <a:t> </a:t>
            </a:r>
            <a:r>
              <a:rPr lang="en-US" altLang="it-IT" sz="1600" dirty="0" err="1"/>
              <a:t>problema</a:t>
            </a:r>
            <a:r>
              <a:rPr lang="en-US" altLang="it-IT" sz="1600" dirty="0"/>
              <a:t> in </a:t>
            </a:r>
            <a:r>
              <a:rPr lang="en-US" altLang="it-IT" sz="1600" dirty="0" err="1"/>
              <a:t>esame</a:t>
            </a:r>
            <a:r>
              <a:rPr lang="en-US" altLang="it-IT" sz="1600" dirty="0"/>
              <a:t>.</a:t>
            </a:r>
          </a:p>
          <a:p>
            <a:pPr eaLnBrk="1" hangingPunct="1">
              <a:lnSpc>
                <a:spcPct val="80000"/>
              </a:lnSpc>
              <a:defRPr/>
            </a:pPr>
            <a:endParaRPr lang="en-US" altLang="it-IT" sz="1600" dirty="0"/>
          </a:p>
        </p:txBody>
      </p:sp>
      <p:sp>
        <p:nvSpPr>
          <p:cNvPr id="224260" name="Text Box 4">
            <a:extLst>
              <a:ext uri="{FF2B5EF4-FFF2-40B4-BE49-F238E27FC236}">
                <a16:creationId xmlns:a16="http://schemas.microsoft.com/office/drawing/2014/main" id="{9EC7AB0E-61CD-AA75-999B-5358E101245B}"/>
              </a:ext>
            </a:extLst>
          </p:cNvPr>
          <p:cNvSpPr txBox="1">
            <a:spLocks noChangeArrowheads="1"/>
          </p:cNvSpPr>
          <p:nvPr/>
        </p:nvSpPr>
        <p:spPr bwMode="auto">
          <a:xfrm>
            <a:off x="5486401" y="4495800"/>
            <a:ext cx="4264025" cy="2044700"/>
          </a:xfrm>
          <a:prstGeom prst="rect">
            <a:avLst/>
          </a:prstGeom>
          <a:solidFill>
            <a:srgbClr val="CCFFCC"/>
          </a:solidFill>
          <a:ln w="38100">
            <a:solidFill>
              <a:srgbClr val="000080"/>
            </a:solidFill>
            <a:prstDash val="sysDot"/>
            <a:miter lim="800000"/>
            <a:headEnd/>
            <a:tailEnd/>
          </a:ln>
          <a:effectLst/>
        </p:spPr>
        <p:txBody>
          <a:bodyPr wrap="none">
            <a:spAutoFit/>
          </a:bodyPr>
          <a:lstStyle/>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Procedure Iterated Local Search</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 = GenerateInitialSolution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r>
              <a:rPr lang="en-US" altLang="it-IT" sz="1400" baseline="-25000">
                <a:solidFill>
                  <a:srgbClr val="333399"/>
                </a:solidFill>
                <a:effectLst>
                  <a:outerShdw blurRad="38100" dist="38100" dir="2700000" algn="tl">
                    <a:srgbClr val="000000"/>
                  </a:outerShdw>
                </a:effectLst>
                <a:latin typeface="Courier New" panose="02070309020205020404" pitchFamily="49" charset="0"/>
              </a:rPr>
              <a:t>0</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Repeat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Perturbation (x*, </a:t>
            </a:r>
            <a:r>
              <a:rPr lang="en-US" altLang="it-IT" sz="1400" i="1">
                <a:solidFill>
                  <a:srgbClr val="333399"/>
                </a:solidFill>
                <a:effectLst>
                  <a:outerShdw blurRad="38100" dist="38100" dir="2700000" algn="tl">
                    <a:srgbClr val="000000"/>
                  </a:outerShdw>
                </a:effectLst>
                <a:latin typeface="Courier New" panose="02070309020205020404" pitchFamily="49" charset="0"/>
              </a:rPr>
              <a:t>history</a:t>
            </a:r>
            <a:r>
              <a:rPr lang="en-US" altLang="it-IT" sz="1400">
                <a:solidFill>
                  <a:srgbClr val="333399"/>
                </a:solidFill>
                <a:effectLst>
                  <a:outerShdw blurRad="38100" dist="38100" dir="2700000" algn="tl">
                    <a:srgbClr val="000000"/>
                  </a:outerShdw>
                </a:effectLst>
                <a:latin typeface="Courier New" panose="02070309020205020404" pitchFamily="49" charset="0"/>
              </a:rPr>
              <a:t>)</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LocalSearch(x’)</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x* = AcceptanceTest (x*, x’*, history)</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Until StopCondition</a:t>
            </a:r>
          </a:p>
          <a:p>
            <a:pPr eaLnBrk="1" hangingPunct="1">
              <a:defRPr/>
            </a:pPr>
            <a:r>
              <a:rPr lang="en-US" altLang="it-IT" sz="1400">
                <a:solidFill>
                  <a:srgbClr val="333399"/>
                </a:solidFill>
                <a:effectLst>
                  <a:outerShdw blurRad="38100" dist="38100" dir="2700000" algn="tl">
                    <a:srgbClr val="000000"/>
                  </a:outerShdw>
                </a:effectLst>
                <a:latin typeface="Courier New" panose="02070309020205020404" pitchFamily="49" charset="0"/>
              </a:rPr>
              <a:t>end</a:t>
            </a:r>
          </a:p>
        </p:txBody>
      </p:sp>
      <p:sp>
        <p:nvSpPr>
          <p:cNvPr id="169989" name="Text Box 5">
            <a:extLst>
              <a:ext uri="{FF2B5EF4-FFF2-40B4-BE49-F238E27FC236}">
                <a16:creationId xmlns:a16="http://schemas.microsoft.com/office/drawing/2014/main" id="{D55B6322-B31C-D39D-376D-C3299576829E}"/>
              </a:ext>
            </a:extLst>
          </p:cNvPr>
          <p:cNvSpPr txBox="1">
            <a:spLocks noChangeArrowheads="1"/>
          </p:cNvSpPr>
          <p:nvPr/>
        </p:nvSpPr>
        <p:spPr bwMode="auto">
          <a:xfrm>
            <a:off x="2057400" y="4733925"/>
            <a:ext cx="1797050" cy="1568450"/>
          </a:xfrm>
          <a:prstGeom prst="rect">
            <a:avLst/>
          </a:prstGeom>
          <a:solidFill>
            <a:srgbClr val="FFFF00"/>
          </a:solidFill>
          <a:ln w="9525">
            <a:solidFill>
              <a:srgbClr val="0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it-IT" sz="1600" i="1">
                <a:solidFill>
                  <a:srgbClr val="006600"/>
                </a:solidFill>
              </a:rPr>
              <a:t>Riferimento per</a:t>
            </a:r>
          </a:p>
          <a:p>
            <a:pPr algn="ctr" eaLnBrk="1" hangingPunct="1">
              <a:spcBef>
                <a:spcPct val="0"/>
              </a:spcBef>
              <a:buFontTx/>
              <a:buNone/>
            </a:pPr>
            <a:r>
              <a:rPr lang="en-US" altLang="it-IT" sz="1600" i="1">
                <a:solidFill>
                  <a:srgbClr val="006600"/>
                </a:solidFill>
              </a:rPr>
              <a:t>approfondimento:</a:t>
            </a:r>
          </a:p>
          <a:p>
            <a:pPr algn="ctr" eaLnBrk="1" hangingPunct="1">
              <a:spcBef>
                <a:spcPct val="0"/>
              </a:spcBef>
              <a:buFontTx/>
              <a:buNone/>
            </a:pPr>
            <a:r>
              <a:rPr lang="en-US" altLang="it-IT" sz="1600" i="1">
                <a:solidFill>
                  <a:srgbClr val="006600"/>
                </a:solidFill>
              </a:rPr>
              <a:t>file </a:t>
            </a:r>
          </a:p>
          <a:p>
            <a:pPr algn="ctr" eaLnBrk="1" hangingPunct="1">
              <a:spcBef>
                <a:spcPct val="0"/>
              </a:spcBef>
              <a:buFontTx/>
              <a:buNone/>
            </a:pPr>
            <a:r>
              <a:rPr lang="en-US" altLang="it-IT" sz="1600" i="1">
                <a:solidFill>
                  <a:srgbClr val="006600"/>
                </a:solidFill>
              </a:rPr>
              <a:t>ILS_Louren</a:t>
            </a:r>
            <a:r>
              <a:rPr lang="en-US" altLang="it-IT" sz="1600" i="1">
                <a:solidFill>
                  <a:srgbClr val="006600"/>
                </a:solidFill>
                <a:cs typeface="Arial" panose="020B0604020202020204" pitchFamily="34" charset="0"/>
              </a:rPr>
              <a:t>ç</a:t>
            </a:r>
            <a:r>
              <a:rPr lang="en-US" altLang="it-IT" sz="1600" i="1">
                <a:solidFill>
                  <a:srgbClr val="006600"/>
                </a:solidFill>
              </a:rPr>
              <a:t>o.pdf</a:t>
            </a:r>
          </a:p>
          <a:p>
            <a:pPr algn="ctr" eaLnBrk="1" hangingPunct="1">
              <a:spcBef>
                <a:spcPct val="0"/>
              </a:spcBef>
              <a:buFontTx/>
              <a:buNone/>
            </a:pPr>
            <a:r>
              <a:rPr lang="en-US" altLang="it-IT" sz="1600" i="1">
                <a:solidFill>
                  <a:srgbClr val="006600"/>
                </a:solidFill>
              </a:rPr>
              <a:t>sul sito</a:t>
            </a:r>
          </a:p>
          <a:p>
            <a:pPr algn="ctr" eaLnBrk="1" hangingPunct="1">
              <a:spcBef>
                <a:spcPct val="0"/>
              </a:spcBef>
              <a:buFontTx/>
              <a:buNone/>
            </a:pPr>
            <a:r>
              <a:rPr lang="en-US" altLang="it-IT" sz="1600" i="1">
                <a:solidFill>
                  <a:srgbClr val="006600"/>
                </a:solidFill>
              </a:rPr>
              <a:t>del corso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C5DFD-E7E0-6575-1884-1FA4B0587182}"/>
              </a:ext>
            </a:extLst>
          </p:cNvPr>
          <p:cNvSpPr>
            <a:spLocks noGrp="1"/>
          </p:cNvSpPr>
          <p:nvPr>
            <p:ph type="title"/>
          </p:nvPr>
        </p:nvSpPr>
        <p:spPr/>
        <p:txBody>
          <a:bodyPr/>
          <a:lstStyle/>
          <a:p>
            <a:r>
              <a:rPr lang="en-US" dirty="0" err="1"/>
              <a:t>Alcune</a:t>
            </a:r>
            <a:r>
              <a:rPr lang="en-US" dirty="0"/>
              <a:t> </a:t>
            </a:r>
            <a:r>
              <a:rPr lang="en-US" dirty="0" err="1"/>
              <a:t>considerazioni</a:t>
            </a:r>
            <a:r>
              <a:rPr lang="en-US" dirty="0"/>
              <a:t> </a:t>
            </a:r>
            <a:r>
              <a:rPr lang="en-US" dirty="0" err="1"/>
              <a:t>sul</a:t>
            </a:r>
            <a:r>
              <a:rPr lang="en-US" dirty="0"/>
              <a:t> </a:t>
            </a:r>
            <a:r>
              <a:rPr lang="en-US" dirty="0" err="1"/>
              <a:t>problema</a:t>
            </a:r>
            <a:endParaRPr lang="en-US" dirty="0"/>
          </a:p>
        </p:txBody>
      </p:sp>
      <p:sp>
        <p:nvSpPr>
          <p:cNvPr id="7" name="Content Placeholder 6">
            <a:extLst>
              <a:ext uri="{FF2B5EF4-FFF2-40B4-BE49-F238E27FC236}">
                <a16:creationId xmlns:a16="http://schemas.microsoft.com/office/drawing/2014/main" id="{EA578664-2367-99EE-E57E-EC56F8DC9E63}"/>
              </a:ext>
            </a:extLst>
          </p:cNvPr>
          <p:cNvSpPr>
            <a:spLocks noGrp="1"/>
          </p:cNvSpPr>
          <p:nvPr>
            <p:ph idx="1"/>
          </p:nvPr>
        </p:nvSpPr>
        <p:spPr/>
        <p:txBody>
          <a:bodyPr/>
          <a:lstStyle/>
          <a:p>
            <a:r>
              <a:rPr lang="en-US" dirty="0"/>
              <a:t>Di </a:t>
            </a:r>
            <a:r>
              <a:rPr lang="en-US" dirty="0" err="1"/>
              <a:t>fatto</a:t>
            </a:r>
            <a:r>
              <a:rPr lang="en-US" dirty="0"/>
              <a:t> il TSPPD è un TSP con in </a:t>
            </a:r>
            <a:r>
              <a:rPr lang="en-US" dirty="0" err="1"/>
              <a:t>più</a:t>
            </a:r>
            <a:r>
              <a:rPr lang="en-US" dirty="0"/>
              <a:t> </a:t>
            </a:r>
            <a:r>
              <a:rPr lang="en-US" dirty="0" err="1"/>
              <a:t>i</a:t>
            </a:r>
            <a:r>
              <a:rPr lang="en-US" dirty="0"/>
              <a:t> </a:t>
            </a:r>
            <a:r>
              <a:rPr lang="en-US" dirty="0" err="1"/>
              <a:t>vincoli</a:t>
            </a:r>
            <a:r>
              <a:rPr lang="en-US" dirty="0"/>
              <a:t> di </a:t>
            </a:r>
            <a:r>
              <a:rPr lang="en-US" dirty="0" err="1"/>
              <a:t>precedenza</a:t>
            </a:r>
            <a:r>
              <a:rPr lang="en-US" dirty="0"/>
              <a:t>…</a:t>
            </a:r>
          </a:p>
          <a:p>
            <a:r>
              <a:rPr lang="en-US" dirty="0"/>
              <a:t>Che </a:t>
            </a:r>
            <a:r>
              <a:rPr lang="en-US" dirty="0" err="1"/>
              <a:t>dimensione</a:t>
            </a:r>
            <a:r>
              <a:rPr lang="en-US" dirty="0"/>
              <a:t> ha lo </a:t>
            </a:r>
            <a:r>
              <a:rPr lang="en-US" dirty="0" err="1"/>
              <a:t>spazio</a:t>
            </a:r>
            <a:r>
              <a:rPr lang="en-US" dirty="0"/>
              <a:t> di </a:t>
            </a:r>
            <a:r>
              <a:rPr lang="en-US" dirty="0" err="1"/>
              <a:t>ricerca</a:t>
            </a:r>
            <a:r>
              <a:rPr lang="en-US" dirty="0"/>
              <a:t>? O(2*n!) dove n è il </a:t>
            </a:r>
            <a:r>
              <a:rPr lang="en-US" dirty="0" err="1"/>
              <a:t>numero</a:t>
            </a:r>
            <a:r>
              <a:rPr lang="en-US" dirty="0"/>
              <a:t> di </a:t>
            </a:r>
            <a:r>
              <a:rPr lang="en-US" dirty="0" err="1"/>
              <a:t>richieste</a:t>
            </a:r>
            <a:r>
              <a:rPr lang="en-US" dirty="0"/>
              <a:t> [da </a:t>
            </a:r>
            <a:r>
              <a:rPr lang="en-US" dirty="0" err="1"/>
              <a:t>verificare</a:t>
            </a:r>
            <a:r>
              <a:rPr lang="en-US" dirty="0"/>
              <a:t>]</a:t>
            </a:r>
          </a:p>
          <a:p>
            <a:r>
              <a:rPr lang="en-US" dirty="0" err="1"/>
              <a:t>Quante</a:t>
            </a:r>
            <a:r>
              <a:rPr lang="en-US" dirty="0"/>
              <a:t> </a:t>
            </a:r>
            <a:r>
              <a:rPr lang="en-US" dirty="0" err="1"/>
              <a:t>sono</a:t>
            </a:r>
            <a:r>
              <a:rPr lang="en-US" dirty="0"/>
              <a:t> le </a:t>
            </a:r>
            <a:r>
              <a:rPr lang="en-US" dirty="0" err="1"/>
              <a:t>soluzioni</a:t>
            </a:r>
            <a:r>
              <a:rPr lang="en-US" dirty="0"/>
              <a:t> </a:t>
            </a:r>
            <a:r>
              <a:rPr lang="en-US" dirty="0" err="1"/>
              <a:t>ammissibili</a:t>
            </a:r>
            <a:r>
              <a:rPr lang="en-US" dirty="0"/>
              <a:t>? (2*n)!/2^n</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512337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9BECA8AE-6380-FA47-2358-FB4852A190A1}"/>
              </a:ext>
            </a:extLst>
          </p:cNvPr>
          <p:cNvSpPr>
            <a:spLocks noGrp="1" noChangeArrowheads="1"/>
          </p:cNvSpPr>
          <p:nvPr>
            <p:ph type="title"/>
          </p:nvPr>
        </p:nvSpPr>
        <p:spPr>
          <a:xfrm>
            <a:off x="1673225" y="3176"/>
            <a:ext cx="8839200" cy="1368425"/>
          </a:xfrm>
        </p:spPr>
        <p:txBody>
          <a:bodyPr/>
          <a:lstStyle/>
          <a:p>
            <a:pPr eaLnBrk="1" hangingPunct="1">
              <a:defRPr/>
            </a:pPr>
            <a:r>
              <a:rPr lang="en-US" altLang="it-IT" sz="2400" i="1" dirty="0">
                <a:solidFill>
                  <a:srgbClr val="FF0000"/>
                </a:solidFill>
                <a:effectLst>
                  <a:outerShdw blurRad="38100" dist="38100" dir="2700000" algn="tl">
                    <a:srgbClr val="C0C0C0"/>
                  </a:outerShdw>
                </a:effectLst>
              </a:rPr>
              <a:t>Un </a:t>
            </a:r>
            <a:r>
              <a:rPr lang="en-US" altLang="it-IT" sz="2400" i="1" dirty="0" err="1">
                <a:solidFill>
                  <a:srgbClr val="FF0000"/>
                </a:solidFill>
                <a:effectLst>
                  <a:outerShdw blurRad="38100" dist="38100" dir="2700000" algn="tl">
                    <a:srgbClr val="C0C0C0"/>
                  </a:outerShdw>
                </a:effectLst>
              </a:rPr>
              <a:t>esempio</a:t>
            </a:r>
            <a:r>
              <a:rPr lang="en-US" altLang="it-IT" sz="2400" i="1" dirty="0">
                <a:solidFill>
                  <a:srgbClr val="FF0000"/>
                </a:solidFill>
                <a:effectLst>
                  <a:outerShdw blurRad="38100" dist="38100" dir="2700000" algn="tl">
                    <a:srgbClr val="C0C0C0"/>
                  </a:outerShdw>
                </a:effectLst>
              </a:rPr>
              <a:t> di ILS </a:t>
            </a:r>
            <a:r>
              <a:rPr lang="en-US" altLang="it-IT" sz="2400" i="1" dirty="0" err="1">
                <a:solidFill>
                  <a:srgbClr val="FF0000"/>
                </a:solidFill>
                <a:effectLst>
                  <a:outerShdw blurRad="38100" dist="38100" dir="2700000" algn="tl">
                    <a:srgbClr val="C0C0C0"/>
                  </a:outerShdw>
                </a:effectLst>
              </a:rPr>
              <a:t>applicato</a:t>
            </a:r>
            <a:r>
              <a:rPr lang="en-US" altLang="it-IT" sz="2400" i="1" dirty="0">
                <a:solidFill>
                  <a:srgbClr val="FF0000"/>
                </a:solidFill>
                <a:effectLst>
                  <a:outerShdw blurRad="38100" dist="38100" dir="2700000" algn="tl">
                    <a:srgbClr val="C0C0C0"/>
                  </a:outerShdw>
                </a:effectLst>
              </a:rPr>
              <a:t> al S-TSP: </a:t>
            </a:r>
            <a:br>
              <a:rPr lang="en-US" altLang="it-IT" sz="2400" i="1" dirty="0">
                <a:solidFill>
                  <a:srgbClr val="FF0000"/>
                </a:solidFill>
                <a:effectLst>
                  <a:outerShdw blurRad="38100" dist="38100" dir="2700000" algn="tl">
                    <a:srgbClr val="C0C0C0"/>
                  </a:outerShdw>
                </a:effectLst>
              </a:rPr>
            </a:br>
            <a:r>
              <a:rPr lang="en-US" altLang="it-IT" sz="1800" i="1" dirty="0" err="1">
                <a:solidFill>
                  <a:srgbClr val="FF0000"/>
                </a:solidFill>
                <a:effectLst>
                  <a:outerShdw blurRad="38100" dist="38100" dir="2700000" algn="tl">
                    <a:srgbClr val="C0C0C0"/>
                  </a:outerShdw>
                </a:effectLst>
              </a:rPr>
              <a:t>si</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esce</a:t>
            </a:r>
            <a:r>
              <a:rPr lang="en-US" altLang="it-IT" sz="1800" i="1" dirty="0">
                <a:solidFill>
                  <a:srgbClr val="FF0000"/>
                </a:solidFill>
                <a:effectLst>
                  <a:outerShdw blurRad="38100" dist="38100" dir="2700000" algn="tl">
                    <a:srgbClr val="C0C0C0"/>
                  </a:outerShdw>
                </a:effectLst>
              </a:rPr>
              <a:t> dal </a:t>
            </a:r>
            <a:r>
              <a:rPr lang="en-US" altLang="it-IT" sz="1800" i="1" dirty="0" err="1">
                <a:solidFill>
                  <a:srgbClr val="FF0000"/>
                </a:solidFill>
                <a:effectLst>
                  <a:outerShdw blurRad="38100" dist="38100" dir="2700000" algn="tl">
                    <a:srgbClr val="C0C0C0"/>
                  </a:outerShdw>
                </a:effectLst>
              </a:rPr>
              <a:t>bacino</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attrazione</a:t>
            </a:r>
            <a:r>
              <a:rPr lang="en-US" altLang="it-IT" sz="1800" i="1" dirty="0">
                <a:solidFill>
                  <a:srgbClr val="FF0000"/>
                </a:solidFill>
                <a:effectLst>
                  <a:outerShdw blurRad="38100" dist="38100" dir="2700000" algn="tl">
                    <a:srgbClr val="C0C0C0"/>
                  </a:outerShdw>
                </a:effectLst>
              </a:rPr>
              <a:t> dell’ </a:t>
            </a:r>
            <a:r>
              <a:rPr lang="en-US" altLang="it-IT" sz="1800" i="1" dirty="0" err="1">
                <a:solidFill>
                  <a:srgbClr val="FF0000"/>
                </a:solidFill>
                <a:effectLst>
                  <a:outerShdw blurRad="38100" dist="38100" dir="2700000" algn="tl">
                    <a:srgbClr val="C0C0C0"/>
                  </a:outerShdw>
                </a:effectLst>
              </a:rPr>
              <a:t>ottimo</a:t>
            </a:r>
            <a:r>
              <a:rPr lang="en-US" altLang="it-IT" sz="1800" i="1" dirty="0">
                <a:solidFill>
                  <a:srgbClr val="FF0000"/>
                </a:solidFill>
                <a:effectLst>
                  <a:outerShdw blurRad="38100" dist="38100" dir="2700000" algn="tl">
                    <a:srgbClr val="C0C0C0"/>
                  </a:outerShdw>
                </a:effectLst>
              </a:rPr>
              <a:t> locale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mossa</a:t>
            </a:r>
            <a:r>
              <a:rPr lang="en-US" altLang="it-IT" sz="1800" i="1" dirty="0">
                <a:solidFill>
                  <a:srgbClr val="FF0000"/>
                </a:solidFill>
                <a:effectLst>
                  <a:outerShdw blurRad="38100" dist="38100" dir="2700000" algn="tl">
                    <a:srgbClr val="C0C0C0"/>
                  </a:outerShdw>
                </a:effectLst>
              </a:rPr>
              <a:t> di </a:t>
            </a:r>
            <a:r>
              <a:rPr lang="en-US" altLang="it-IT" sz="1800" i="1" dirty="0" err="1">
                <a:solidFill>
                  <a:srgbClr val="FF0000"/>
                </a:solidFill>
                <a:effectLst>
                  <a:outerShdw blurRad="38100" dist="38100" dir="2700000" algn="tl">
                    <a:srgbClr val="C0C0C0"/>
                  </a:outerShdw>
                </a:effectLst>
              </a:rPr>
              <a:t>diversificazione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che</a:t>
            </a:r>
            <a:r>
              <a:rPr lang="en-US" altLang="it-IT" sz="1800" i="1" dirty="0">
                <a:solidFill>
                  <a:srgbClr val="FF0000"/>
                </a:solidFill>
                <a:effectLst>
                  <a:outerShdw blurRad="38100" dist="38100" dir="2700000" algn="tl">
                    <a:srgbClr val="C0C0C0"/>
                  </a:outerShdw>
                </a:effectLst>
              </a:rPr>
              <a:t> porta ad </a:t>
            </a:r>
            <a:r>
              <a:rPr lang="en-US" altLang="it-IT" sz="1800" i="1" dirty="0" err="1">
                <a:solidFill>
                  <a:srgbClr val="FF0000"/>
                </a:solidFill>
                <a:effectLst>
                  <a:outerShdw blurRad="38100" dist="38100" dir="2700000" algn="tl">
                    <a:srgbClr val="C0C0C0"/>
                  </a:outerShdw>
                </a:effectLst>
              </a:rPr>
              <a:t>una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soluzione</a:t>
            </a:r>
            <a:r>
              <a:rPr lang="en-US" altLang="it-IT" sz="1800" i="1" dirty="0">
                <a:solidFill>
                  <a:srgbClr val="FF0000"/>
                </a:solidFill>
                <a:effectLst>
                  <a:outerShdw blurRad="38100" dist="38100" dir="2700000" algn="tl">
                    <a:srgbClr val="C0C0C0"/>
                  </a:outerShdw>
                </a:effectLst>
              </a:rPr>
              <a:t> 	NON </a:t>
            </a:r>
            <a:r>
              <a:rPr lang="en-US" altLang="it-IT" sz="1800" i="1" dirty="0" err="1">
                <a:solidFill>
                  <a:srgbClr val="FF0000"/>
                </a:solidFill>
                <a:effectLst>
                  <a:outerShdw blurRad="38100" dist="38100" dir="2700000" algn="tl">
                    <a:srgbClr val="C0C0C0"/>
                  </a:outerShdw>
                </a:effectLst>
              </a:rPr>
              <a:t>raggiungibile</a:t>
            </a:r>
            <a:r>
              <a:rPr lang="en-US" altLang="it-IT" sz="1800" i="1" dirty="0">
                <a:solidFill>
                  <a:srgbClr val="FF0000"/>
                </a:solidFill>
                <a:effectLst>
                  <a:outerShdw blurRad="38100" dist="38100" dir="2700000" algn="tl">
                    <a:srgbClr val="C0C0C0"/>
                  </a:outerShdw>
                </a:effectLst>
              </a:rPr>
              <a:t> da </a:t>
            </a:r>
            <a:r>
              <a:rPr lang="en-US" altLang="it-IT" sz="1800" i="1" dirty="0" err="1">
                <a:solidFill>
                  <a:srgbClr val="FF0000"/>
                </a:solidFill>
                <a:effectLst>
                  <a:outerShdw blurRad="38100" dist="38100" dir="2700000" algn="tl">
                    <a:srgbClr val="C0C0C0"/>
                  </a:outerShdw>
                </a:effectLst>
              </a:rPr>
              <a:t>quella</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corrente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attraverso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nessun</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percorso</a:t>
            </a:r>
            <a:r>
              <a:rPr lang="en-US" altLang="it-IT" sz="1800" i="1" dirty="0">
                <a:solidFill>
                  <a:srgbClr val="FF0000"/>
                </a:solidFill>
                <a:effectLst>
                  <a:outerShdw blurRad="38100" dist="38100" dir="2700000" algn="tl">
                    <a:srgbClr val="C0C0C0"/>
                  </a:outerShdw>
                </a:effectLst>
              </a:rPr>
              <a:t> con le </a:t>
            </a:r>
            <a:r>
              <a:rPr lang="en-US" altLang="it-IT" sz="1800" i="1" dirty="0" err="1">
                <a:solidFill>
                  <a:srgbClr val="FF0000"/>
                </a:solidFill>
                <a:effectLst>
                  <a:outerShdw blurRad="38100" dist="38100" dir="2700000" algn="tl">
                    <a:srgbClr val="C0C0C0"/>
                  </a:outerShdw>
                </a:effectLst>
              </a:rPr>
              <a:t>mosse</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dell’intorno</a:t>
            </a:r>
            <a:r>
              <a:rPr lang="en-US" altLang="it-IT" sz="1800" i="1" dirty="0">
                <a:solidFill>
                  <a:srgbClr val="FF0000"/>
                </a:solidFill>
                <a:effectLst>
                  <a:outerShdw blurRad="38100" dist="38100" dir="2700000" algn="tl">
                    <a:srgbClr val="C0C0C0"/>
                  </a:outerShdw>
                </a:effectLst>
              </a:rPr>
              <a:t> </a:t>
            </a:r>
            <a:r>
              <a:rPr lang="en-US" altLang="it-IT" sz="1800" i="1" dirty="0" err="1">
                <a:solidFill>
                  <a:srgbClr val="FF0000"/>
                </a:solidFill>
                <a:effectLst>
                  <a:outerShdw blurRad="38100" dist="38100" dir="2700000" algn="tl">
                    <a:srgbClr val="C0C0C0"/>
                  </a:outerShdw>
                </a:effectLst>
              </a:rPr>
              <a:t>della</a:t>
            </a:r>
            <a:r>
              <a:rPr lang="en-US" altLang="it-IT" sz="1800" i="1" dirty="0">
                <a:solidFill>
                  <a:srgbClr val="FF0000"/>
                </a:solidFill>
                <a:effectLst>
                  <a:outerShdw blurRad="38100" dist="38100" dir="2700000" algn="tl">
                    <a:srgbClr val="C0C0C0"/>
                  </a:outerShdw>
                </a:effectLst>
              </a:rPr>
              <a:t> LS </a:t>
            </a:r>
            <a:r>
              <a:rPr lang="en-US" altLang="it-IT" sz="1800" i="1" dirty="0" err="1">
                <a:solidFill>
                  <a:srgbClr val="FF0000"/>
                </a:solidFill>
                <a:effectLst>
                  <a:outerShdw blurRad="38100" dist="38100" dir="2700000" algn="tl">
                    <a:srgbClr val="C0C0C0"/>
                  </a:outerShdw>
                </a:effectLst>
              </a:rPr>
              <a:t>utilizzata</a:t>
            </a:r>
            <a:r>
              <a:rPr lang="en-US" altLang="it-IT" sz="1800" i="1" dirty="0">
                <a:solidFill>
                  <a:srgbClr val="FF0000"/>
                </a:solidFill>
                <a:effectLst>
                  <a:outerShdw blurRad="38100" dist="38100" dir="2700000" algn="tl">
                    <a:srgbClr val="C0C0C0"/>
                  </a:outerShdw>
                </a:effectLst>
              </a:rPr>
              <a:t>.</a:t>
            </a:r>
          </a:p>
        </p:txBody>
      </p:sp>
      <p:sp>
        <p:nvSpPr>
          <p:cNvPr id="51203" name="Rectangle 3">
            <a:extLst>
              <a:ext uri="{FF2B5EF4-FFF2-40B4-BE49-F238E27FC236}">
                <a16:creationId xmlns:a16="http://schemas.microsoft.com/office/drawing/2014/main" id="{0A049D8A-2C63-BC2E-1C29-CE612B1D7C71}"/>
              </a:ext>
            </a:extLst>
          </p:cNvPr>
          <p:cNvSpPr>
            <a:spLocks noGrp="1" noChangeArrowheads="1"/>
          </p:cNvSpPr>
          <p:nvPr>
            <p:ph type="body" idx="1"/>
          </p:nvPr>
        </p:nvSpPr>
        <p:spPr>
          <a:xfrm>
            <a:off x="1520825" y="1447801"/>
            <a:ext cx="9144000" cy="4919663"/>
          </a:xfrm>
        </p:spPr>
        <p:txBody>
          <a:bodyPr>
            <a:normAutofit fontScale="92500" lnSpcReduction="10000"/>
          </a:bodyPr>
          <a:lstStyle/>
          <a:p>
            <a:pPr eaLnBrk="1" hangingPunct="1">
              <a:lnSpc>
                <a:spcPct val="80000"/>
              </a:lnSpc>
              <a:defRPr/>
            </a:pPr>
            <a:r>
              <a:rPr lang="en-US" altLang="it-IT" sz="1600" dirty="0" err="1"/>
              <a:t>Alcuni</a:t>
            </a:r>
            <a:r>
              <a:rPr lang="en-US" altLang="it-IT" sz="1600" dirty="0"/>
              <a:t> </a:t>
            </a:r>
            <a:r>
              <a:rPr lang="en-US" altLang="it-IT" sz="1600" dirty="0" err="1"/>
              <a:t>intorni</a:t>
            </a:r>
            <a:r>
              <a:rPr lang="en-US" altLang="it-IT" sz="1600" dirty="0"/>
              <a:t> </a:t>
            </a:r>
            <a:r>
              <a:rPr lang="en-US" altLang="it-IT" sz="1600" dirty="0" err="1"/>
              <a:t>possono</a:t>
            </a:r>
            <a:r>
              <a:rPr lang="en-US" altLang="it-IT" sz="1600" dirty="0"/>
              <a:t> </a:t>
            </a:r>
            <a:r>
              <a:rPr lang="en-US" altLang="it-IT" sz="1600" dirty="0" err="1"/>
              <a:t>utilizzare</a:t>
            </a:r>
            <a:r>
              <a:rPr lang="en-US" altLang="it-IT" sz="1600" dirty="0"/>
              <a:t> </a:t>
            </a:r>
            <a:r>
              <a:rPr lang="en-US" altLang="it-IT" sz="1600" dirty="0" err="1"/>
              <a:t>mosse</a:t>
            </a:r>
            <a:r>
              <a:rPr lang="en-US" altLang="it-IT" sz="1600" dirty="0"/>
              <a:t> molto “</a:t>
            </a:r>
            <a:r>
              <a:rPr lang="en-US" altLang="it-IT" sz="1600" dirty="0" err="1"/>
              <a:t>distruttive</a:t>
            </a:r>
            <a:r>
              <a:rPr lang="en-US" altLang="it-IT" sz="1600" dirty="0"/>
              <a:t>” </a:t>
            </a:r>
            <a:r>
              <a:rPr lang="en-US" altLang="it-IT" sz="1600" dirty="0" err="1"/>
              <a:t>che</a:t>
            </a:r>
            <a:r>
              <a:rPr lang="en-US" altLang="it-IT" sz="1600" dirty="0"/>
              <a:t> </a:t>
            </a:r>
            <a:r>
              <a:rPr lang="en-US" altLang="it-IT" sz="1600" dirty="0" err="1"/>
              <a:t>alterano</a:t>
            </a:r>
            <a:r>
              <a:rPr lang="en-US" altLang="it-IT" sz="1600" dirty="0"/>
              <a:t> </a:t>
            </a:r>
            <a:r>
              <a:rPr lang="en-US" altLang="it-IT" sz="1600" dirty="0" err="1"/>
              <a:t>pesantemente</a:t>
            </a:r>
            <a:r>
              <a:rPr lang="en-US" altLang="it-IT" sz="1600" dirty="0"/>
              <a:t> le </a:t>
            </a:r>
            <a:r>
              <a:rPr lang="en-US" altLang="it-IT" sz="1600" dirty="0" err="1"/>
              <a:t>caratteristiche</a:t>
            </a:r>
            <a:r>
              <a:rPr lang="en-US" altLang="it-IT" sz="1600" dirty="0"/>
              <a:t> </a:t>
            </a:r>
            <a:r>
              <a:rPr lang="en-US" altLang="it-IT" sz="1600" dirty="0" err="1"/>
              <a:t>della</a:t>
            </a:r>
            <a:r>
              <a:rPr lang="en-US" altLang="it-IT" sz="1600" dirty="0"/>
              <a:t> </a:t>
            </a:r>
            <a:r>
              <a:rPr lang="en-US" altLang="it-IT" sz="1600" dirty="0" err="1"/>
              <a:t>soluzione</a:t>
            </a:r>
            <a:r>
              <a:rPr lang="en-US" altLang="it-IT" sz="1600" dirty="0"/>
              <a:t> </a:t>
            </a:r>
            <a:r>
              <a:rPr lang="en-US" altLang="it-IT" sz="1600" dirty="0" err="1"/>
              <a:t>corrente</a:t>
            </a:r>
            <a:r>
              <a:rPr lang="en-US" altLang="it-IT" sz="1600" dirty="0"/>
              <a:t>.</a:t>
            </a:r>
          </a:p>
          <a:p>
            <a:pPr eaLnBrk="1" hangingPunct="1">
              <a:lnSpc>
                <a:spcPct val="80000"/>
              </a:lnSpc>
              <a:defRPr/>
            </a:pPr>
            <a:endParaRPr lang="en-US" altLang="it-IT" sz="1600" dirty="0"/>
          </a:p>
          <a:p>
            <a:pPr eaLnBrk="1" hangingPunct="1">
              <a:lnSpc>
                <a:spcPct val="80000"/>
              </a:lnSpc>
              <a:defRPr/>
            </a:pPr>
            <a:r>
              <a:rPr lang="en-US" altLang="it-IT" sz="1600" dirty="0" err="1"/>
              <a:t>Possono</a:t>
            </a:r>
            <a:r>
              <a:rPr lang="en-US" altLang="it-IT" sz="1600" dirty="0"/>
              <a:t> venire applicate </a:t>
            </a:r>
            <a:r>
              <a:rPr lang="en-US" altLang="it-IT" sz="1600" dirty="0" err="1"/>
              <a:t>una</a:t>
            </a:r>
            <a:r>
              <a:rPr lang="en-US" altLang="it-IT" sz="1600" dirty="0"/>
              <a:t> </a:t>
            </a:r>
            <a:r>
              <a:rPr lang="en-US" altLang="it-IT" sz="1600" dirty="0" err="1"/>
              <a:t>volta</a:t>
            </a:r>
            <a:r>
              <a:rPr lang="en-US" altLang="it-IT" sz="1600" dirty="0"/>
              <a:t> </a:t>
            </a:r>
            <a:r>
              <a:rPr lang="en-US" altLang="it-IT" sz="1600" dirty="0" err="1"/>
              <a:t>giunti</a:t>
            </a:r>
            <a:r>
              <a:rPr lang="en-US" altLang="it-IT" sz="1600" dirty="0"/>
              <a:t> a un </a:t>
            </a:r>
            <a:r>
              <a:rPr lang="en-US" altLang="it-IT" sz="1600" dirty="0" err="1"/>
              <a:t>ottimo</a:t>
            </a:r>
            <a:r>
              <a:rPr lang="en-US" altLang="it-IT" sz="1600" dirty="0"/>
              <a:t> locale x*, per </a:t>
            </a:r>
            <a:r>
              <a:rPr lang="en-US" altLang="it-IT" sz="1600" dirty="0" err="1"/>
              <a:t>generare</a:t>
            </a:r>
            <a:r>
              <a:rPr lang="en-US" altLang="it-IT" sz="1600" dirty="0"/>
              <a:t> </a:t>
            </a:r>
            <a:r>
              <a:rPr lang="en-US" altLang="it-IT" sz="1600" dirty="0" err="1"/>
              <a:t>una</a:t>
            </a:r>
            <a:r>
              <a:rPr lang="en-US" altLang="it-IT" sz="1600" dirty="0"/>
              <a:t> </a:t>
            </a:r>
            <a:r>
              <a:rPr lang="en-US" altLang="it-IT" sz="1600" dirty="0" err="1"/>
              <a:t>nuova</a:t>
            </a:r>
            <a:r>
              <a:rPr lang="en-US" altLang="it-IT" sz="1600" dirty="0"/>
              <a:t> </a:t>
            </a:r>
            <a:r>
              <a:rPr lang="en-US" altLang="it-IT" sz="1600" dirty="0" err="1"/>
              <a:t>soluzione</a:t>
            </a:r>
            <a:r>
              <a:rPr lang="en-US" altLang="it-IT" sz="1600" dirty="0"/>
              <a:t> x’ </a:t>
            </a:r>
            <a:r>
              <a:rPr lang="en-US" altLang="it-IT" sz="1600" dirty="0" err="1"/>
              <a:t>sufficientemente</a:t>
            </a:r>
            <a:r>
              <a:rPr lang="en-US" altLang="it-IT" sz="1600" dirty="0"/>
              <a:t> </a:t>
            </a:r>
            <a:r>
              <a:rPr lang="en-US" altLang="it-IT" sz="1600" dirty="0" err="1"/>
              <a:t>diversa</a:t>
            </a:r>
            <a:r>
              <a:rPr lang="en-US" altLang="it-IT" sz="1600" dirty="0"/>
              <a:t> (</a:t>
            </a:r>
            <a:r>
              <a:rPr lang="en-US" altLang="it-IT" sz="1600" dirty="0" err="1"/>
              <a:t>senza</a:t>
            </a:r>
            <a:r>
              <a:rPr lang="en-US" altLang="it-IT" sz="1600" dirty="0"/>
              <a:t> </a:t>
            </a:r>
            <a:r>
              <a:rPr lang="en-US" altLang="it-IT" sz="1600" dirty="0" err="1"/>
              <a:t>esplorare</a:t>
            </a:r>
            <a:r>
              <a:rPr lang="en-US" altLang="it-IT" sz="1600" dirty="0"/>
              <a:t> </a:t>
            </a:r>
            <a:r>
              <a:rPr lang="en-US" altLang="it-IT" sz="1600" dirty="0" err="1"/>
              <a:t>l’intorno</a:t>
            </a:r>
            <a:r>
              <a:rPr lang="en-US" altLang="it-IT" sz="1600" dirty="0"/>
              <a:t> </a:t>
            </a:r>
            <a:r>
              <a:rPr lang="en-US" altLang="it-IT" sz="1600" dirty="0" err="1"/>
              <a:t>indotto</a:t>
            </a:r>
            <a:r>
              <a:rPr lang="en-US" altLang="it-IT" sz="1600" dirty="0"/>
              <a:t> </a:t>
            </a:r>
            <a:r>
              <a:rPr lang="en-US" altLang="it-IT" sz="1600" dirty="0" err="1"/>
              <a:t>dalla</a:t>
            </a:r>
            <a:r>
              <a:rPr lang="en-US" altLang="it-IT" sz="1600" dirty="0"/>
              <a:t> </a:t>
            </a:r>
            <a:r>
              <a:rPr lang="en-US" altLang="it-IT" sz="1600" dirty="0" err="1"/>
              <a:t>nuova</a:t>
            </a:r>
            <a:r>
              <a:rPr lang="en-US" altLang="it-IT" sz="1600" dirty="0"/>
              <a:t> </a:t>
            </a:r>
            <a:r>
              <a:rPr lang="en-US" altLang="it-IT" sz="1600" dirty="0" err="1"/>
              <a:t>mossa</a:t>
            </a:r>
            <a:r>
              <a:rPr lang="en-US" altLang="it-IT" sz="1600" dirty="0"/>
              <a:t> ma </a:t>
            </a:r>
            <a:r>
              <a:rPr lang="en-US" altLang="it-IT" sz="1600" dirty="0" err="1"/>
              <a:t>campionando</a:t>
            </a:r>
            <a:r>
              <a:rPr lang="en-US" altLang="it-IT" sz="1600" dirty="0"/>
              <a:t> a </a:t>
            </a:r>
            <a:r>
              <a:rPr lang="en-US" altLang="it-IT" sz="1600" dirty="0" err="1"/>
              <a:t>caso</a:t>
            </a:r>
            <a:r>
              <a:rPr lang="en-US" altLang="it-IT" sz="1600" dirty="0"/>
              <a:t> </a:t>
            </a:r>
            <a:r>
              <a:rPr lang="en-US" altLang="it-IT" sz="1600" dirty="0" err="1"/>
              <a:t>all’interno</a:t>
            </a:r>
            <a:r>
              <a:rPr lang="en-US" altLang="it-IT" sz="1600" dirty="0"/>
              <a:t> di </a:t>
            </a:r>
            <a:r>
              <a:rPr lang="en-US" altLang="it-IT" sz="1600" dirty="0" err="1"/>
              <a:t>esso</a:t>
            </a:r>
            <a:r>
              <a:rPr lang="en-US" altLang="it-IT" sz="1600" dirty="0"/>
              <a:t> per </a:t>
            </a:r>
            <a:r>
              <a:rPr lang="en-US" altLang="it-IT" sz="1600" dirty="0" err="1"/>
              <a:t>spostarsi</a:t>
            </a:r>
            <a:r>
              <a:rPr lang="en-US" altLang="it-IT" sz="1600" dirty="0"/>
              <a:t> </a:t>
            </a:r>
            <a:r>
              <a:rPr lang="en-US" altLang="it-IT" sz="1600" dirty="0" err="1"/>
              <a:t>dall’ottimo</a:t>
            </a:r>
            <a:r>
              <a:rPr lang="en-US" altLang="it-IT" sz="1600" dirty="0"/>
              <a:t> locale </a:t>
            </a:r>
            <a:r>
              <a:rPr lang="en-US" altLang="it-IT" sz="1600" dirty="0" err="1"/>
              <a:t>corrente</a:t>
            </a:r>
            <a:r>
              <a:rPr lang="en-US" altLang="it-IT" sz="1600" dirty="0"/>
              <a:t>), in </a:t>
            </a:r>
            <a:r>
              <a:rPr lang="en-US" altLang="it-IT" sz="1600" dirty="0" err="1"/>
              <a:t>modo</a:t>
            </a:r>
            <a:r>
              <a:rPr lang="en-US" altLang="it-IT" sz="1600" dirty="0"/>
              <a:t> tale x’ </a:t>
            </a:r>
            <a:r>
              <a:rPr lang="en-US" altLang="it-IT" sz="1600" dirty="0" err="1"/>
              <a:t>che</a:t>
            </a:r>
            <a:r>
              <a:rPr lang="en-US" altLang="it-IT" sz="1600" dirty="0"/>
              <a:t> </a:t>
            </a:r>
            <a:r>
              <a:rPr lang="en-US" altLang="it-IT" sz="1600" dirty="0" err="1"/>
              <a:t>si</a:t>
            </a:r>
            <a:r>
              <a:rPr lang="en-US" altLang="it-IT" sz="1600" dirty="0"/>
              <a:t> </a:t>
            </a:r>
            <a:r>
              <a:rPr lang="en-US" altLang="it-IT" sz="1600" dirty="0" err="1"/>
              <a:t>trovi</a:t>
            </a:r>
            <a:r>
              <a:rPr lang="en-US" altLang="it-IT" sz="1600" dirty="0"/>
              <a:t> </a:t>
            </a:r>
            <a:r>
              <a:rPr lang="en-US" altLang="it-IT" sz="1600" dirty="0" err="1"/>
              <a:t>nel</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di un </a:t>
            </a:r>
            <a:r>
              <a:rPr lang="en-US" altLang="it-IT" sz="1600" dirty="0" err="1"/>
              <a:t>altro</a:t>
            </a:r>
            <a:r>
              <a:rPr lang="en-US" altLang="it-IT" sz="1600" dirty="0"/>
              <a:t> </a:t>
            </a:r>
            <a:r>
              <a:rPr lang="en-US" altLang="it-IT" sz="1600" dirty="0" err="1"/>
              <a:t>ottimo</a:t>
            </a:r>
            <a:r>
              <a:rPr lang="en-US" altLang="it-IT" sz="1600" dirty="0"/>
              <a:t> locale, </a:t>
            </a:r>
            <a:r>
              <a:rPr lang="en-US" altLang="it-IT" sz="1600" dirty="0" err="1"/>
              <a:t>diverso</a:t>
            </a:r>
            <a:r>
              <a:rPr lang="en-US" altLang="it-IT" sz="1600" dirty="0"/>
              <a:t> da x*.</a:t>
            </a:r>
          </a:p>
          <a:p>
            <a:pPr eaLnBrk="1" hangingPunct="1">
              <a:lnSpc>
                <a:spcPct val="80000"/>
              </a:lnSpc>
              <a:defRPr/>
            </a:pPr>
            <a:endParaRPr lang="en-US" altLang="it-IT" sz="1600" dirty="0"/>
          </a:p>
          <a:p>
            <a:pPr eaLnBrk="1" hangingPunct="1">
              <a:lnSpc>
                <a:spcPct val="80000"/>
              </a:lnSpc>
              <a:defRPr/>
            </a:pPr>
            <a:r>
              <a:rPr lang="en-US" altLang="it-IT" sz="1600" dirty="0"/>
              <a:t>Questa </a:t>
            </a:r>
            <a:r>
              <a:rPr lang="en-US" altLang="it-IT" sz="1600" dirty="0" err="1"/>
              <a:t>mossa</a:t>
            </a:r>
            <a:r>
              <a:rPr lang="en-US" altLang="it-IT" sz="1600" dirty="0"/>
              <a:t> </a:t>
            </a:r>
            <a:r>
              <a:rPr lang="en-US" altLang="it-IT" sz="1600" dirty="0" err="1"/>
              <a:t>prende</a:t>
            </a:r>
            <a:r>
              <a:rPr lang="en-US" altLang="it-IT" sz="1600" dirty="0"/>
              <a:t> </a:t>
            </a:r>
            <a:r>
              <a:rPr lang="en-US" altLang="it-IT" sz="1600" dirty="0" err="1"/>
              <a:t>il</a:t>
            </a:r>
            <a:r>
              <a:rPr lang="en-US" altLang="it-IT" sz="1600" dirty="0"/>
              <a:t> </a:t>
            </a:r>
            <a:r>
              <a:rPr lang="en-US" altLang="it-IT" sz="1600" dirty="0" err="1"/>
              <a:t>nome</a:t>
            </a:r>
            <a:r>
              <a:rPr lang="en-US" altLang="it-IT" sz="1600" dirty="0"/>
              <a:t> di </a:t>
            </a:r>
            <a:r>
              <a:rPr lang="en-US" altLang="it-IT" sz="1600" dirty="0" err="1">
                <a:solidFill>
                  <a:srgbClr val="FF0000"/>
                </a:solidFill>
              </a:rPr>
              <a:t>mossa</a:t>
            </a:r>
            <a:r>
              <a:rPr lang="en-US" altLang="it-IT" sz="1600" dirty="0">
                <a:solidFill>
                  <a:srgbClr val="FF0000"/>
                </a:solidFill>
              </a:rPr>
              <a:t> di </a:t>
            </a:r>
            <a:r>
              <a:rPr lang="en-US" altLang="it-IT" sz="1600" dirty="0" err="1">
                <a:solidFill>
                  <a:srgbClr val="FF0000"/>
                </a:solidFill>
              </a:rPr>
              <a:t>diversificazione</a:t>
            </a:r>
            <a:r>
              <a:rPr lang="en-US" altLang="it-IT" sz="1600" dirty="0">
                <a:solidFill>
                  <a:srgbClr val="FF0000"/>
                </a:solidFill>
              </a:rPr>
              <a:t>.</a:t>
            </a:r>
            <a:endParaRPr lang="en-US" altLang="it-IT" sz="1600" dirty="0"/>
          </a:p>
          <a:p>
            <a:pPr eaLnBrk="1" hangingPunct="1">
              <a:lnSpc>
                <a:spcPct val="80000"/>
              </a:lnSpc>
              <a:buFontTx/>
              <a:buNone/>
              <a:defRPr/>
            </a:pPr>
            <a:r>
              <a:rPr lang="en-US" altLang="it-IT" sz="1600" dirty="0"/>
              <a:t>	IDEALMENTE tale </a:t>
            </a:r>
            <a:r>
              <a:rPr lang="en-US" altLang="it-IT" sz="1600" dirty="0" err="1"/>
              <a:t>mossa</a:t>
            </a:r>
            <a:r>
              <a:rPr lang="en-US" altLang="it-IT" sz="1600" dirty="0"/>
              <a:t> non </a:t>
            </a:r>
            <a:r>
              <a:rPr lang="en-US" altLang="it-IT" sz="1600" dirty="0" err="1"/>
              <a:t>deve</a:t>
            </a:r>
            <a:r>
              <a:rPr lang="en-US" altLang="it-IT" sz="1600" dirty="0"/>
              <a:t> </a:t>
            </a:r>
            <a:r>
              <a:rPr lang="en-US" altLang="it-IT" sz="1600" dirty="0" err="1"/>
              <a:t>essere</a:t>
            </a:r>
            <a:r>
              <a:rPr lang="en-US" altLang="it-IT" sz="1600" dirty="0"/>
              <a:t> </a:t>
            </a:r>
            <a:r>
              <a:rPr lang="en-US" altLang="it-IT" sz="1600" dirty="0" err="1"/>
              <a:t>ottenibile</a:t>
            </a:r>
            <a:r>
              <a:rPr lang="en-US" altLang="it-IT" sz="1600" dirty="0"/>
              <a:t> </a:t>
            </a:r>
            <a:r>
              <a:rPr lang="en-US" altLang="it-IT" sz="1600" dirty="0" err="1"/>
              <a:t>iterando</a:t>
            </a:r>
            <a:r>
              <a:rPr lang="en-US" altLang="it-IT" sz="1600" dirty="0"/>
              <a:t> + volte la </a:t>
            </a:r>
            <a:r>
              <a:rPr lang="en-US" altLang="it-IT" sz="1600" dirty="0" err="1"/>
              <a:t>vecchia</a:t>
            </a:r>
            <a:r>
              <a:rPr lang="en-US" altLang="it-IT" sz="1600" dirty="0"/>
              <a:t> </a:t>
            </a:r>
            <a:r>
              <a:rPr lang="en-US" altLang="it-IT" sz="1600" dirty="0" err="1"/>
              <a:t>mossa</a:t>
            </a:r>
            <a:endParaRPr lang="en-US" altLang="it-IT" sz="1600" dirty="0"/>
          </a:p>
          <a:p>
            <a:pPr eaLnBrk="1" hangingPunct="1">
              <a:lnSpc>
                <a:spcPct val="80000"/>
              </a:lnSpc>
              <a:defRPr/>
            </a:pPr>
            <a:r>
              <a:rPr lang="en-US" altLang="it-IT" sz="1600" dirty="0"/>
              <a:t>La </a:t>
            </a:r>
            <a:r>
              <a:rPr lang="en-US" altLang="it-IT" sz="1600" dirty="0" err="1"/>
              <a:t>ricerca</a:t>
            </a:r>
            <a:r>
              <a:rPr lang="en-US" altLang="it-IT" sz="1600" dirty="0"/>
              <a:t> </a:t>
            </a:r>
            <a:r>
              <a:rPr lang="en-US" altLang="it-IT" sz="1600" dirty="0" err="1"/>
              <a:t>riprende</a:t>
            </a:r>
            <a:r>
              <a:rPr lang="en-US" altLang="it-IT" sz="1600" dirty="0"/>
              <a:t> da x’ </a:t>
            </a:r>
            <a:r>
              <a:rPr lang="en-US" altLang="it-IT" sz="1600" dirty="0" err="1"/>
              <a:t>utilizzando</a:t>
            </a:r>
            <a:r>
              <a:rPr lang="en-US" altLang="it-IT" sz="1600" dirty="0"/>
              <a:t> </a:t>
            </a:r>
            <a:r>
              <a:rPr lang="en-US" altLang="it-IT" sz="1600" dirty="0" err="1"/>
              <a:t>l’intorno</a:t>
            </a:r>
            <a:r>
              <a:rPr lang="en-US" altLang="it-IT" sz="1600" dirty="0"/>
              <a:t> </a:t>
            </a:r>
            <a:r>
              <a:rPr lang="en-US" altLang="it-IT" sz="1600" dirty="0" err="1"/>
              <a:t>precedentemente</a:t>
            </a:r>
            <a:r>
              <a:rPr lang="en-US" altLang="it-IT" sz="1600" dirty="0"/>
              <a:t> </a:t>
            </a:r>
            <a:r>
              <a:rPr lang="en-US" altLang="it-IT" sz="1600" dirty="0" err="1"/>
              <a:t>usato</a:t>
            </a:r>
            <a:endParaRPr lang="en-US" altLang="it-IT" sz="1600" dirty="0"/>
          </a:p>
          <a:p>
            <a:pPr eaLnBrk="1" hangingPunct="1">
              <a:lnSpc>
                <a:spcPct val="80000"/>
              </a:lnSpc>
              <a:defRPr/>
            </a:pPr>
            <a:r>
              <a:rPr lang="en-US" altLang="it-IT" sz="1600" dirty="0"/>
              <a:t>Al tempo </a:t>
            </a:r>
            <a:r>
              <a:rPr lang="en-US" altLang="it-IT" sz="1600" dirty="0" err="1"/>
              <a:t>stesso</a:t>
            </a:r>
            <a:r>
              <a:rPr lang="en-US" altLang="it-IT" sz="1600" dirty="0"/>
              <a:t> la </a:t>
            </a:r>
            <a:r>
              <a:rPr lang="en-US" altLang="it-IT" sz="1600" dirty="0" err="1"/>
              <a:t>mossa</a:t>
            </a:r>
            <a:r>
              <a:rPr lang="en-US" altLang="it-IT" sz="1600" dirty="0"/>
              <a:t> di </a:t>
            </a:r>
            <a:r>
              <a:rPr lang="en-US" altLang="it-IT" sz="1600" dirty="0" err="1"/>
              <a:t>diversificazione</a:t>
            </a:r>
            <a:r>
              <a:rPr lang="en-US" altLang="it-IT" sz="1600" dirty="0"/>
              <a:t> non </a:t>
            </a:r>
            <a:r>
              <a:rPr lang="en-US" altLang="it-IT" sz="1600" dirty="0" err="1"/>
              <a:t>deve</a:t>
            </a:r>
            <a:r>
              <a:rPr lang="en-US" altLang="it-IT" sz="1600" dirty="0"/>
              <a:t> </a:t>
            </a:r>
            <a:r>
              <a:rPr lang="en-US" altLang="it-IT" sz="1600" dirty="0" err="1"/>
              <a:t>distruggere</a:t>
            </a:r>
            <a:r>
              <a:rPr lang="en-US" altLang="it-IT" sz="1600" dirty="0"/>
              <a:t> </a:t>
            </a:r>
            <a:r>
              <a:rPr lang="en-US" altLang="it-IT" sz="1600" dirty="0" err="1"/>
              <a:t>troppo</a:t>
            </a:r>
            <a:r>
              <a:rPr lang="en-US" altLang="it-IT" sz="1600" dirty="0"/>
              <a:t> la </a:t>
            </a:r>
            <a:r>
              <a:rPr lang="en-US" altLang="it-IT" sz="1600" dirty="0" err="1"/>
              <a:t>struttura</a:t>
            </a:r>
            <a:r>
              <a:rPr lang="en-US" altLang="it-IT" sz="1600" dirty="0"/>
              <a:t> </a:t>
            </a:r>
            <a:r>
              <a:rPr lang="en-US" altLang="it-IT" sz="1600" dirty="0" err="1"/>
              <a:t>dell’ottimo</a:t>
            </a:r>
            <a:r>
              <a:rPr lang="en-US" altLang="it-IT" sz="1600" dirty="0"/>
              <a:t> </a:t>
            </a:r>
            <a:r>
              <a:rPr lang="en-US" altLang="it-IT" sz="1600" dirty="0" err="1"/>
              <a:t>corrente</a:t>
            </a:r>
            <a:r>
              <a:rPr lang="en-US" altLang="it-IT" sz="1600" dirty="0"/>
              <a:t> </a:t>
            </a:r>
            <a:r>
              <a:rPr lang="en-US" altLang="it-IT" sz="1600" dirty="0" err="1"/>
              <a:t>altrimenti</a:t>
            </a:r>
            <a:r>
              <a:rPr lang="en-US" altLang="it-IT" sz="1600" dirty="0"/>
              <a:t> </a:t>
            </a:r>
            <a:r>
              <a:rPr lang="en-US" altLang="it-IT" sz="1600" dirty="0" err="1"/>
              <a:t>il</a:t>
            </a:r>
            <a:r>
              <a:rPr lang="en-US" altLang="it-IT" sz="1600" dirty="0"/>
              <a:t> </a:t>
            </a:r>
            <a:r>
              <a:rPr lang="en-US" altLang="it-IT" sz="1600" dirty="0" err="1"/>
              <a:t>procedimento</a:t>
            </a:r>
            <a:r>
              <a:rPr lang="en-US" altLang="it-IT" sz="1600" dirty="0"/>
              <a:t> </a:t>
            </a:r>
            <a:r>
              <a:rPr lang="en-US" altLang="it-IT" sz="1600" dirty="0" err="1"/>
              <a:t>si</a:t>
            </a:r>
            <a:r>
              <a:rPr lang="en-US" altLang="it-IT" sz="1600" dirty="0"/>
              <a:t> </a:t>
            </a:r>
            <a:r>
              <a:rPr lang="en-US" altLang="it-IT" sz="1600" dirty="0" err="1"/>
              <a:t>comporta</a:t>
            </a:r>
            <a:r>
              <a:rPr lang="en-US" altLang="it-IT" sz="1600" dirty="0"/>
              <a:t> come un </a:t>
            </a:r>
            <a:r>
              <a:rPr lang="en-US" altLang="it-IT" sz="1600" dirty="0" err="1">
                <a:solidFill>
                  <a:srgbClr val="CC0000"/>
                </a:solidFill>
              </a:rPr>
              <a:t>procedimento</a:t>
            </a:r>
            <a:r>
              <a:rPr lang="en-US" altLang="it-IT" sz="1600" dirty="0">
                <a:solidFill>
                  <a:srgbClr val="CC0000"/>
                </a:solidFill>
              </a:rPr>
              <a:t> </a:t>
            </a:r>
            <a:r>
              <a:rPr lang="en-US" altLang="it-IT" sz="1600" dirty="0" err="1">
                <a:solidFill>
                  <a:srgbClr val="CC0000"/>
                </a:solidFill>
              </a:rPr>
              <a:t>Markoviano</a:t>
            </a:r>
            <a:r>
              <a:rPr lang="en-US" altLang="it-IT" sz="1600" dirty="0">
                <a:solidFill>
                  <a:srgbClr val="CC0000"/>
                </a:solidFill>
              </a:rPr>
              <a:t> (random restart o blind search).</a:t>
            </a:r>
          </a:p>
          <a:p>
            <a:pPr eaLnBrk="1" hangingPunct="1">
              <a:lnSpc>
                <a:spcPct val="80000"/>
              </a:lnSpc>
              <a:defRPr/>
            </a:pPr>
            <a:endParaRPr lang="en-US" altLang="it-IT" sz="1600" dirty="0"/>
          </a:p>
          <a:p>
            <a:pPr eaLnBrk="1" hangingPunct="1">
              <a:lnSpc>
                <a:spcPct val="80000"/>
              </a:lnSpc>
              <a:defRPr/>
            </a:pPr>
            <a:r>
              <a:rPr lang="en-US" altLang="it-IT" sz="1600" dirty="0" err="1"/>
              <a:t>Esempio</a:t>
            </a:r>
            <a:r>
              <a:rPr lang="en-US" altLang="it-IT" sz="1600" dirty="0"/>
              <a:t>: la </a:t>
            </a:r>
            <a:r>
              <a:rPr lang="en-US" altLang="it-IT" sz="1600" dirty="0" err="1"/>
              <a:t>mossa</a:t>
            </a:r>
            <a:r>
              <a:rPr lang="en-US" altLang="it-IT" sz="1600" dirty="0"/>
              <a:t>  </a:t>
            </a:r>
            <a:r>
              <a:rPr lang="en-US" altLang="it-IT" sz="1600" i="1" dirty="0">
                <a:solidFill>
                  <a:srgbClr val="FF0000"/>
                </a:solidFill>
                <a:effectLst>
                  <a:outerShdw blurRad="38100" dist="38100" dir="2700000" algn="tl">
                    <a:srgbClr val="C0C0C0"/>
                  </a:outerShdw>
                </a:effectLst>
              </a:rPr>
              <a:t>double bridge</a:t>
            </a:r>
            <a:r>
              <a:rPr lang="en-US" altLang="it-IT" sz="1600" dirty="0"/>
              <a:t>: </a:t>
            </a:r>
          </a:p>
          <a:p>
            <a:pPr eaLnBrk="1" hangingPunct="1">
              <a:lnSpc>
                <a:spcPct val="80000"/>
              </a:lnSpc>
              <a:buFontTx/>
              <a:buNone/>
              <a:defRPr/>
            </a:pPr>
            <a:r>
              <a:rPr lang="en-US" altLang="it-IT" sz="1600" dirty="0"/>
              <a:t>	la </a:t>
            </a:r>
            <a:r>
              <a:rPr lang="en-US" altLang="it-IT" sz="1600" dirty="0" err="1"/>
              <a:t>mossa</a:t>
            </a:r>
            <a:r>
              <a:rPr lang="en-US" altLang="it-IT" sz="1600" dirty="0"/>
              <a:t> </a:t>
            </a:r>
            <a:r>
              <a:rPr lang="en-US" altLang="it-IT" sz="1600" dirty="0" err="1"/>
              <a:t>detta</a:t>
            </a:r>
            <a:r>
              <a:rPr lang="en-US" altLang="it-IT" sz="1600" dirty="0"/>
              <a:t> DOUBLE BRIDGE </a:t>
            </a:r>
            <a:r>
              <a:rPr lang="en-US" altLang="it-IT" sz="1600" dirty="0" err="1"/>
              <a:t>usata</a:t>
            </a:r>
            <a:r>
              <a:rPr lang="en-US" altLang="it-IT" sz="1600" dirty="0"/>
              <a:t> come </a:t>
            </a:r>
            <a:r>
              <a:rPr lang="en-US" altLang="it-IT" sz="1600" dirty="0" err="1"/>
              <a:t>diversificazione</a:t>
            </a:r>
            <a:r>
              <a:rPr lang="en-US" altLang="it-IT" sz="1600" dirty="0"/>
              <a:t> al </a:t>
            </a:r>
            <a:r>
              <a:rPr lang="en-US" altLang="it-IT" sz="1600" dirty="0" err="1"/>
              <a:t>termine</a:t>
            </a:r>
            <a:r>
              <a:rPr lang="en-US" altLang="it-IT" sz="1600" dirty="0"/>
              <a:t> di </a:t>
            </a:r>
            <a:r>
              <a:rPr lang="en-US" altLang="it-IT" sz="1600" dirty="0" err="1"/>
              <a:t>una</a:t>
            </a:r>
            <a:r>
              <a:rPr lang="en-US" altLang="it-IT" sz="1600" dirty="0"/>
              <a:t> LS con </a:t>
            </a:r>
            <a:r>
              <a:rPr lang="en-US" altLang="it-IT" sz="1600" dirty="0" err="1"/>
              <a:t>intorno</a:t>
            </a:r>
            <a:r>
              <a:rPr lang="en-US" altLang="it-IT" sz="1600" dirty="0"/>
              <a:t> 2-opt, </a:t>
            </a:r>
            <a:r>
              <a:rPr lang="en-US" altLang="it-IT" sz="1600" dirty="0" err="1"/>
              <a:t>sposta</a:t>
            </a:r>
            <a:r>
              <a:rPr lang="en-US" altLang="it-IT" sz="1600" dirty="0"/>
              <a:t> la </a:t>
            </a:r>
            <a:r>
              <a:rPr lang="en-US" altLang="it-IT" sz="1600" dirty="0" err="1"/>
              <a:t>ricerca</a:t>
            </a:r>
            <a:r>
              <a:rPr lang="en-US" altLang="it-IT" sz="1600" dirty="0"/>
              <a:t> in un </a:t>
            </a:r>
            <a:r>
              <a:rPr lang="en-US" altLang="it-IT" sz="1600" dirty="0" err="1"/>
              <a:t>altro</a:t>
            </a:r>
            <a:r>
              <a:rPr lang="en-US" altLang="it-IT" sz="1600" dirty="0"/>
              <a:t> </a:t>
            </a:r>
            <a:r>
              <a:rPr lang="en-US" altLang="it-IT" sz="1600" dirty="0" err="1"/>
              <a:t>bacino</a:t>
            </a:r>
            <a:r>
              <a:rPr lang="en-US" altLang="it-IT" sz="1600" dirty="0"/>
              <a:t> di </a:t>
            </a:r>
            <a:r>
              <a:rPr lang="en-US" altLang="it-IT" sz="1600" dirty="0" err="1"/>
              <a:t>attrazione</a:t>
            </a:r>
            <a:r>
              <a:rPr lang="en-US" altLang="it-IT" sz="1600" dirty="0"/>
              <a:t> in F. </a:t>
            </a:r>
          </a:p>
          <a:p>
            <a:pPr eaLnBrk="1" hangingPunct="1">
              <a:lnSpc>
                <a:spcPct val="80000"/>
              </a:lnSpc>
              <a:buFontTx/>
              <a:buNone/>
              <a:defRPr/>
            </a:pPr>
            <a:r>
              <a:rPr lang="en-US" altLang="it-IT" sz="1600" dirty="0"/>
              <a:t>	</a:t>
            </a:r>
            <a:r>
              <a:rPr lang="en-US" altLang="it-IT" sz="1600" dirty="0" err="1"/>
              <a:t>Infatti</a:t>
            </a:r>
            <a:r>
              <a:rPr lang="en-US" altLang="it-IT" sz="1600" dirty="0"/>
              <a:t> </a:t>
            </a:r>
            <a:r>
              <a:rPr lang="en-US" altLang="it-IT" sz="1600" dirty="0" err="1"/>
              <a:t>nel</a:t>
            </a:r>
            <a:r>
              <a:rPr lang="en-US" altLang="it-IT" sz="1600" dirty="0"/>
              <a:t> Neighborhood Graph </a:t>
            </a:r>
            <a:r>
              <a:rPr lang="en-US" altLang="it-IT" sz="1600" dirty="0" err="1"/>
              <a:t>definito</a:t>
            </a:r>
            <a:r>
              <a:rPr lang="en-US" altLang="it-IT" sz="1600" dirty="0"/>
              <a:t> in base a 2-opt, le due </a:t>
            </a:r>
            <a:r>
              <a:rPr lang="en-US" altLang="it-IT" sz="1600" dirty="0" err="1"/>
              <a:t>soluzioni</a:t>
            </a:r>
            <a:r>
              <a:rPr lang="en-US" altLang="it-IT" sz="1600" dirty="0"/>
              <a:t> x* </a:t>
            </a:r>
            <a:r>
              <a:rPr lang="en-US" altLang="it-IT" sz="1600" dirty="0" err="1"/>
              <a:t>ottimo</a:t>
            </a:r>
            <a:r>
              <a:rPr lang="en-US" altLang="it-IT" sz="1600" dirty="0"/>
              <a:t> </a:t>
            </a:r>
            <a:r>
              <a:rPr lang="en-US" altLang="it-IT" sz="1600" dirty="0" err="1"/>
              <a:t>corrente</a:t>
            </a:r>
            <a:r>
              <a:rPr lang="en-US" altLang="it-IT" sz="1600" dirty="0"/>
              <a:t> e x’ </a:t>
            </a:r>
            <a:r>
              <a:rPr lang="en-US" altLang="it-IT" sz="1600" dirty="0" err="1"/>
              <a:t>nuovo</a:t>
            </a:r>
            <a:r>
              <a:rPr lang="en-US" altLang="it-IT" sz="1600" dirty="0"/>
              <a:t> </a:t>
            </a:r>
            <a:r>
              <a:rPr lang="en-US" altLang="it-IT" sz="1600" dirty="0" err="1"/>
              <a:t>punto</a:t>
            </a:r>
            <a:r>
              <a:rPr lang="en-US" altLang="it-IT" sz="1600" dirty="0"/>
              <a:t> di </a:t>
            </a:r>
            <a:r>
              <a:rPr lang="en-US" altLang="it-IT" sz="1600" dirty="0" err="1"/>
              <a:t>partenza</a:t>
            </a:r>
            <a:r>
              <a:rPr lang="en-US" altLang="it-IT" sz="1600" dirty="0"/>
              <a:t>, non </a:t>
            </a:r>
            <a:r>
              <a:rPr lang="en-US" altLang="it-IT" sz="1600" dirty="0" err="1"/>
              <a:t>sono</a:t>
            </a:r>
            <a:r>
              <a:rPr lang="en-US" altLang="it-IT" sz="1600" dirty="0"/>
              <a:t> </a:t>
            </a:r>
            <a:r>
              <a:rPr lang="en-US" altLang="it-IT" sz="1600" dirty="0" err="1"/>
              <a:t>connesse</a:t>
            </a:r>
            <a:r>
              <a:rPr lang="en-US" altLang="it-IT" sz="1600" dirty="0"/>
              <a:t>, </a:t>
            </a:r>
            <a:r>
              <a:rPr lang="en-US" altLang="it-IT" sz="1600" dirty="0" err="1"/>
              <a:t>perche</a:t>
            </a:r>
            <a:r>
              <a:rPr lang="en-US" altLang="it-IT" sz="1600" dirty="0"/>
              <a:t>’ la </a:t>
            </a:r>
            <a:r>
              <a:rPr lang="en-US" altLang="it-IT" sz="1600" dirty="0" err="1"/>
              <a:t>nuova</a:t>
            </a:r>
            <a:r>
              <a:rPr lang="en-US" altLang="it-IT" sz="1600" dirty="0"/>
              <a:t> </a:t>
            </a:r>
            <a:r>
              <a:rPr lang="en-US" altLang="it-IT" sz="1600" dirty="0" err="1"/>
              <a:t>soluzione</a:t>
            </a:r>
            <a:r>
              <a:rPr lang="en-US" altLang="it-IT" sz="1600" dirty="0"/>
              <a:t> </a:t>
            </a:r>
            <a:r>
              <a:rPr lang="en-US" altLang="it-IT" sz="1600" dirty="0" err="1"/>
              <a:t>ottenuta</a:t>
            </a:r>
            <a:r>
              <a:rPr lang="en-US" altLang="it-IT" sz="1600" dirty="0"/>
              <a:t> col double-bridge non </a:t>
            </a:r>
            <a:r>
              <a:rPr lang="en-US" altLang="it-IT" sz="1600" dirty="0" err="1"/>
              <a:t>puo</a:t>
            </a:r>
            <a:r>
              <a:rPr lang="en-US" altLang="it-IT" sz="1600" dirty="0"/>
              <a:t>’ </a:t>
            </a:r>
            <a:r>
              <a:rPr lang="en-US" altLang="it-IT" sz="1600" dirty="0" err="1"/>
              <a:t>essere</a:t>
            </a:r>
            <a:r>
              <a:rPr lang="en-US" altLang="it-IT" sz="1600" dirty="0"/>
              <a:t> </a:t>
            </a:r>
            <a:r>
              <a:rPr lang="en-US" altLang="it-IT" sz="1600" dirty="0" err="1"/>
              <a:t>ottenuta</a:t>
            </a:r>
            <a:r>
              <a:rPr lang="en-US" altLang="it-IT" sz="1600" dirty="0"/>
              <a:t> operando </a:t>
            </a:r>
            <a:r>
              <a:rPr lang="en-US" altLang="it-IT" sz="1600" dirty="0" err="1"/>
              <a:t>una</a:t>
            </a:r>
            <a:r>
              <a:rPr lang="en-US" altLang="it-IT" sz="1600" dirty="0"/>
              <a:t> </a:t>
            </a:r>
            <a:r>
              <a:rPr lang="en-US" altLang="it-IT" sz="1600" dirty="0" err="1"/>
              <a:t>sequenza</a:t>
            </a:r>
            <a:r>
              <a:rPr lang="en-US" altLang="it-IT" sz="1600" dirty="0"/>
              <a:t> di </a:t>
            </a:r>
            <a:r>
              <a:rPr lang="en-US" altLang="it-IT" sz="1600" dirty="0" err="1"/>
              <a:t>mosse</a:t>
            </a:r>
            <a:r>
              <a:rPr lang="en-US" altLang="it-IT" sz="1600" dirty="0"/>
              <a:t> 2-opt (</a:t>
            </a:r>
            <a:r>
              <a:rPr lang="en-US" altLang="it-IT" sz="1600" dirty="0" err="1"/>
              <a:t>anche</a:t>
            </a:r>
            <a:r>
              <a:rPr lang="en-US" altLang="it-IT" sz="1600" dirty="0"/>
              <a:t> </a:t>
            </a:r>
            <a:r>
              <a:rPr lang="en-US" altLang="it-IT" sz="1600" dirty="0" err="1"/>
              <a:t>peggiorative</a:t>
            </a:r>
            <a:r>
              <a:rPr lang="en-US" altLang="it-IT" sz="1600" dirty="0"/>
              <a:t>) </a:t>
            </a:r>
            <a:r>
              <a:rPr lang="en-US" altLang="it-IT" sz="1600" dirty="0" err="1"/>
              <a:t>partendo</a:t>
            </a:r>
            <a:r>
              <a:rPr lang="en-US" altLang="it-IT" sz="1600" dirty="0"/>
              <a:t> da x*.</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5E2F190C-BFDA-F54F-94E0-40483257DE53}"/>
              </a:ext>
            </a:extLst>
          </p:cNvPr>
          <p:cNvSpPr>
            <a:spLocks noGrp="1" noChangeArrowheads="1"/>
          </p:cNvSpPr>
          <p:nvPr>
            <p:ph type="title"/>
          </p:nvPr>
        </p:nvSpPr>
        <p:spPr>
          <a:xfrm>
            <a:off x="1905000" y="0"/>
            <a:ext cx="8229600" cy="609600"/>
          </a:xfrm>
        </p:spPr>
        <p:txBody>
          <a:bodyPr/>
          <a:lstStyle/>
          <a:p>
            <a:pPr eaLnBrk="1" hangingPunct="1"/>
            <a:r>
              <a:rPr lang="en-US" altLang="it-IT" sz="3600">
                <a:solidFill>
                  <a:srgbClr val="0066FF"/>
                </a:solidFill>
              </a:rPr>
              <a:t>Double bridge</a:t>
            </a:r>
          </a:p>
        </p:txBody>
      </p:sp>
      <p:sp>
        <p:nvSpPr>
          <p:cNvPr id="54275" name="Rectangle 3">
            <a:extLst>
              <a:ext uri="{FF2B5EF4-FFF2-40B4-BE49-F238E27FC236}">
                <a16:creationId xmlns:a16="http://schemas.microsoft.com/office/drawing/2014/main" id="{AC308374-0BC2-5997-9C40-174C523F35BF}"/>
              </a:ext>
            </a:extLst>
          </p:cNvPr>
          <p:cNvSpPr>
            <a:spLocks noGrp="1" noChangeArrowheads="1"/>
          </p:cNvSpPr>
          <p:nvPr>
            <p:ph type="body" idx="1"/>
          </p:nvPr>
        </p:nvSpPr>
        <p:spPr>
          <a:xfrm>
            <a:off x="1524000" y="685801"/>
            <a:ext cx="9144000" cy="3070225"/>
          </a:xfrm>
        </p:spPr>
        <p:txBody>
          <a:bodyPr/>
          <a:lstStyle/>
          <a:p>
            <a:pPr eaLnBrk="1" hangingPunct="1">
              <a:lnSpc>
                <a:spcPct val="80000"/>
              </a:lnSpc>
              <a:defRPr/>
            </a:pPr>
            <a:r>
              <a:rPr lang="en-US" altLang="it-IT" sz="1800" dirty="0"/>
              <a:t>Una </a:t>
            </a:r>
            <a:r>
              <a:rPr lang="en-US" altLang="it-IT" sz="1800" dirty="0" err="1"/>
              <a:t>mossa</a:t>
            </a:r>
            <a:r>
              <a:rPr lang="en-US" altLang="it-IT" sz="1800" dirty="0"/>
              <a:t> double-bridge </a:t>
            </a:r>
            <a:r>
              <a:rPr lang="en-US" altLang="it-IT" sz="1800" dirty="0" err="1"/>
              <a:t>può</a:t>
            </a:r>
            <a:r>
              <a:rPr lang="en-US" altLang="it-IT" sz="1800" dirty="0"/>
              <a:t> </a:t>
            </a:r>
            <a:r>
              <a:rPr lang="en-US" altLang="it-IT" sz="1800" dirty="0" err="1"/>
              <a:t>essere</a:t>
            </a:r>
            <a:r>
              <a:rPr lang="en-US" altLang="it-IT" sz="1800" dirty="0"/>
              <a:t> vista come </a:t>
            </a:r>
            <a:r>
              <a:rPr lang="en-US" altLang="it-IT" sz="1800" dirty="0" err="1"/>
              <a:t>una</a:t>
            </a:r>
            <a:r>
              <a:rPr lang="en-US" altLang="it-IT" sz="1800" dirty="0"/>
              <a:t> </a:t>
            </a:r>
            <a:r>
              <a:rPr lang="en-US" altLang="it-IT" sz="1800" dirty="0" err="1">
                <a:solidFill>
                  <a:srgbClr val="FF0000"/>
                </a:solidFill>
                <a:effectLst>
                  <a:outerShdw blurRad="38100" dist="38100" dir="2700000" algn="tl">
                    <a:srgbClr val="C0C0C0"/>
                  </a:outerShdw>
                </a:effectLst>
              </a:rPr>
              <a:t>combinazione</a:t>
            </a:r>
            <a:r>
              <a:rPr lang="en-US" altLang="it-IT" sz="1800" dirty="0">
                <a:solidFill>
                  <a:srgbClr val="FF0000"/>
                </a:solidFill>
                <a:effectLst>
                  <a:outerShdw blurRad="38100" dist="38100" dir="2700000" algn="tl">
                    <a:srgbClr val="C0C0C0"/>
                  </a:outerShdw>
                </a:effectLst>
              </a:rPr>
              <a:t> di due </a:t>
            </a:r>
            <a:r>
              <a:rPr lang="en-US" altLang="it-IT" sz="1800" dirty="0" err="1">
                <a:solidFill>
                  <a:srgbClr val="FF0000"/>
                </a:solidFill>
                <a:effectLst>
                  <a:outerShdw blurRad="38100" dist="38100" dir="2700000" algn="tl">
                    <a:srgbClr val="C0C0C0"/>
                  </a:outerShdw>
                </a:effectLst>
              </a:rPr>
              <a:t>mosse</a:t>
            </a:r>
            <a:r>
              <a:rPr lang="en-US" altLang="it-IT" sz="1800" dirty="0">
                <a:solidFill>
                  <a:srgbClr val="FF0000"/>
                </a:solidFill>
                <a:effectLst>
                  <a:outerShdw blurRad="38100" dist="38100" dir="2700000" algn="tl">
                    <a:srgbClr val="C0C0C0"/>
                  </a:outerShdw>
                </a:effectLst>
              </a:rPr>
              <a:t> 2-opt </a:t>
            </a:r>
            <a:r>
              <a:rPr lang="en-US" altLang="it-IT" sz="1800" dirty="0" err="1">
                <a:solidFill>
                  <a:srgbClr val="FF0000"/>
                </a:solidFill>
                <a:effectLst>
                  <a:outerShdw blurRad="38100" dist="38100" dir="2700000" algn="tl">
                    <a:srgbClr val="C0C0C0"/>
                  </a:outerShdw>
                </a:effectLst>
              </a:rPr>
              <a:t>illegali</a:t>
            </a:r>
            <a:r>
              <a:rPr lang="en-US" altLang="it-IT" sz="1800" dirty="0"/>
              <a:t>, </a:t>
            </a:r>
            <a:r>
              <a:rPr lang="en-US" altLang="it-IT" sz="1800" dirty="0" err="1"/>
              <a:t>che</a:t>
            </a:r>
            <a:r>
              <a:rPr lang="en-US" altLang="it-IT" sz="1800" dirty="0"/>
              <a:t> </a:t>
            </a:r>
            <a:r>
              <a:rPr lang="en-US" altLang="it-IT" sz="1800" dirty="0" err="1">
                <a:solidFill>
                  <a:srgbClr val="0066FF"/>
                </a:solidFill>
              </a:rPr>
              <a:t>fatte</a:t>
            </a:r>
            <a:r>
              <a:rPr lang="en-US" altLang="it-IT" sz="1800" dirty="0">
                <a:solidFill>
                  <a:srgbClr val="0066FF"/>
                </a:solidFill>
              </a:rPr>
              <a:t> di </a:t>
            </a:r>
            <a:r>
              <a:rPr lang="en-US" altLang="it-IT" sz="1800" dirty="0" err="1">
                <a:solidFill>
                  <a:srgbClr val="0066FF"/>
                </a:solidFill>
              </a:rPr>
              <a:t>seguito</a:t>
            </a:r>
            <a:r>
              <a:rPr lang="en-US" altLang="it-IT" sz="1800" dirty="0">
                <a:solidFill>
                  <a:srgbClr val="0066FF"/>
                </a:solidFill>
              </a:rPr>
              <a:t>, </a:t>
            </a:r>
            <a:r>
              <a:rPr lang="en-US" altLang="it-IT" sz="1800" dirty="0" err="1">
                <a:solidFill>
                  <a:srgbClr val="0066FF"/>
                </a:solidFill>
              </a:rPr>
              <a:t>ripristinano</a:t>
            </a:r>
            <a:r>
              <a:rPr lang="en-US" altLang="it-IT" sz="1800" dirty="0">
                <a:solidFill>
                  <a:srgbClr val="0066FF"/>
                </a:solidFill>
              </a:rPr>
              <a:t> </a:t>
            </a:r>
            <a:r>
              <a:rPr lang="en-US" altLang="it-IT" sz="1800" dirty="0" err="1">
                <a:solidFill>
                  <a:srgbClr val="0066FF"/>
                </a:solidFill>
              </a:rPr>
              <a:t>l’ammissibilità</a:t>
            </a:r>
            <a:r>
              <a:rPr lang="en-US" altLang="it-IT" sz="1800" dirty="0"/>
              <a:t>.</a:t>
            </a:r>
          </a:p>
          <a:p>
            <a:pPr eaLnBrk="1" hangingPunct="1">
              <a:lnSpc>
                <a:spcPct val="80000"/>
              </a:lnSpc>
              <a:defRPr/>
            </a:pPr>
            <a:r>
              <a:rPr lang="en-US" altLang="it-IT" sz="1800" dirty="0"/>
              <a:t>Si </a:t>
            </a:r>
            <a:r>
              <a:rPr lang="en-US" altLang="it-IT" sz="1800" dirty="0" err="1"/>
              <a:t>ricordi</a:t>
            </a:r>
            <a:r>
              <a:rPr lang="en-US" altLang="it-IT" sz="1800" dirty="0"/>
              <a:t> </a:t>
            </a:r>
            <a:r>
              <a:rPr lang="en-US" altLang="it-IT" sz="1800" dirty="0" err="1"/>
              <a:t>che</a:t>
            </a:r>
            <a:r>
              <a:rPr lang="en-US" altLang="it-IT" sz="1800" dirty="0"/>
              <a:t> la </a:t>
            </a:r>
            <a:r>
              <a:rPr lang="en-US" altLang="it-IT" sz="1800" dirty="0" err="1"/>
              <a:t>mossa</a:t>
            </a:r>
            <a:r>
              <a:rPr lang="en-US" altLang="it-IT" sz="1800" dirty="0"/>
              <a:t> 2-opt </a:t>
            </a:r>
            <a:r>
              <a:rPr lang="en-US" altLang="it-IT" sz="1800" dirty="0" err="1"/>
              <a:t>ricostituisce</a:t>
            </a:r>
            <a:r>
              <a:rPr lang="en-US" altLang="it-IT" sz="1800" dirty="0"/>
              <a:t> </a:t>
            </a:r>
            <a:r>
              <a:rPr lang="en-US" altLang="it-IT" sz="1800" dirty="0" err="1"/>
              <a:t>il</a:t>
            </a:r>
            <a:r>
              <a:rPr lang="en-US" altLang="it-IT" sz="1800" dirty="0"/>
              <a:t> </a:t>
            </a:r>
            <a:r>
              <a:rPr lang="en-US" altLang="it-IT" sz="1800" dirty="0" err="1"/>
              <a:t>ciclo</a:t>
            </a:r>
            <a:r>
              <a:rPr lang="en-US" altLang="it-IT" sz="1800" dirty="0"/>
              <a:t> in </a:t>
            </a:r>
            <a:r>
              <a:rPr lang="en-US" altLang="it-IT" sz="1800" dirty="0" err="1"/>
              <a:t>seguito</a:t>
            </a:r>
            <a:r>
              <a:rPr lang="en-US" altLang="it-IT" sz="1800" dirty="0"/>
              <a:t> </a:t>
            </a:r>
            <a:r>
              <a:rPr lang="en-US" altLang="it-IT" sz="1800" dirty="0" err="1"/>
              <a:t>all’eliminazione</a:t>
            </a:r>
            <a:r>
              <a:rPr lang="en-US" altLang="it-IT" sz="1800" dirty="0"/>
              <a:t> di 2 </a:t>
            </a:r>
            <a:r>
              <a:rPr lang="en-US" altLang="it-IT" sz="1800" dirty="0" err="1"/>
              <a:t>archi</a:t>
            </a:r>
            <a:r>
              <a:rPr lang="en-US" altLang="it-IT" sz="1800" dirty="0"/>
              <a:t>, (</a:t>
            </a:r>
            <a:r>
              <a:rPr lang="en-US" altLang="it-IT" sz="1800" dirty="0" err="1"/>
              <a:t>i,j</a:t>
            </a:r>
            <a:r>
              <a:rPr lang="en-US" altLang="it-IT" sz="1800" dirty="0"/>
              <a:t>) e (</a:t>
            </a:r>
            <a:r>
              <a:rPr lang="en-US" altLang="it-IT" sz="1800" dirty="0" err="1"/>
              <a:t>h,k</a:t>
            </a:r>
            <a:r>
              <a:rPr lang="en-US" altLang="it-IT" sz="1800" dirty="0"/>
              <a:t>) </a:t>
            </a:r>
            <a:r>
              <a:rPr lang="en-US" altLang="it-IT" sz="1800" dirty="0" err="1"/>
              <a:t>nell’unico</a:t>
            </a:r>
            <a:r>
              <a:rPr lang="en-US" altLang="it-IT" sz="1800" dirty="0"/>
              <a:t> </a:t>
            </a:r>
            <a:r>
              <a:rPr lang="en-US" altLang="it-IT" sz="1800" dirty="0" err="1"/>
              <a:t>modo</a:t>
            </a:r>
            <a:r>
              <a:rPr lang="en-US" altLang="it-IT" sz="1800" dirty="0"/>
              <a:t> </a:t>
            </a:r>
            <a:r>
              <a:rPr lang="en-US" altLang="it-IT" sz="1800" dirty="0" err="1"/>
              <a:t>possibile</a:t>
            </a:r>
            <a:r>
              <a:rPr lang="en-US" altLang="it-IT" sz="1800" dirty="0"/>
              <a:t>, </a:t>
            </a:r>
            <a:r>
              <a:rPr lang="en-US" altLang="it-IT" sz="1800" dirty="0" err="1"/>
              <a:t>cioe</a:t>
            </a:r>
            <a:r>
              <a:rPr lang="en-US" altLang="it-IT" sz="1800" dirty="0"/>
              <a:t>’ </a:t>
            </a:r>
            <a:r>
              <a:rPr lang="en-US" altLang="it-IT" sz="1800" dirty="0" err="1"/>
              <a:t>inserendo</a:t>
            </a:r>
            <a:r>
              <a:rPr lang="en-US" altLang="it-IT" sz="1800" dirty="0"/>
              <a:t> (</a:t>
            </a:r>
            <a:r>
              <a:rPr lang="en-US" altLang="it-IT" sz="1800" dirty="0" err="1"/>
              <a:t>i,h</a:t>
            </a:r>
            <a:r>
              <a:rPr lang="en-US" altLang="it-IT" sz="1800" dirty="0"/>
              <a:t>) e (</a:t>
            </a:r>
            <a:r>
              <a:rPr lang="en-US" altLang="it-IT" sz="1800" dirty="0" err="1"/>
              <a:t>j,k</a:t>
            </a:r>
            <a:r>
              <a:rPr lang="en-US" altLang="it-IT" sz="1800" dirty="0"/>
              <a:t>), </a:t>
            </a:r>
            <a:r>
              <a:rPr lang="en-US" altLang="it-IT" sz="1800" dirty="0" err="1"/>
              <a:t>mentre</a:t>
            </a:r>
            <a:r>
              <a:rPr lang="en-US" altLang="it-IT" sz="1800" dirty="0"/>
              <a:t> </a:t>
            </a:r>
            <a:r>
              <a:rPr lang="en-US" altLang="it-IT" sz="1800" dirty="0" err="1"/>
              <a:t>inserendo</a:t>
            </a:r>
            <a:r>
              <a:rPr lang="en-US" altLang="it-IT" sz="1800" dirty="0"/>
              <a:t> (</a:t>
            </a:r>
            <a:r>
              <a:rPr lang="en-US" altLang="it-IT" sz="1800" dirty="0" err="1"/>
              <a:t>I,k</a:t>
            </a:r>
            <a:r>
              <a:rPr lang="en-US" altLang="it-IT" sz="1800" dirty="0"/>
              <a:t>) e (</a:t>
            </a:r>
            <a:r>
              <a:rPr lang="en-US" altLang="it-IT" sz="1800" dirty="0" err="1"/>
              <a:t>j,h</a:t>
            </a:r>
            <a:r>
              <a:rPr lang="en-US" altLang="it-IT" sz="1800" dirty="0"/>
              <a:t>) </a:t>
            </a:r>
            <a:r>
              <a:rPr lang="en-US" altLang="it-IT" sz="1800" dirty="0" err="1"/>
              <a:t>si</a:t>
            </a:r>
            <a:r>
              <a:rPr lang="en-US" altLang="it-IT" sz="1800" dirty="0"/>
              <a:t> </a:t>
            </a:r>
            <a:r>
              <a:rPr lang="en-US" altLang="it-IT" sz="1800" dirty="0" err="1"/>
              <a:t>otterrebbero</a:t>
            </a:r>
            <a:r>
              <a:rPr lang="en-US" altLang="it-IT" sz="1800" dirty="0"/>
              <a:t> due </a:t>
            </a:r>
            <a:r>
              <a:rPr lang="en-US" altLang="it-IT" sz="1800" dirty="0" err="1"/>
              <a:t>sottocicli</a:t>
            </a:r>
            <a:r>
              <a:rPr lang="en-US" altLang="it-IT" sz="1800" dirty="0"/>
              <a:t> </a:t>
            </a:r>
            <a:r>
              <a:rPr lang="en-US" altLang="it-IT" sz="1800" dirty="0" err="1"/>
              <a:t>disgiunti</a:t>
            </a:r>
            <a:r>
              <a:rPr lang="en-US" altLang="it-IT" sz="1800" dirty="0"/>
              <a:t> (</a:t>
            </a:r>
            <a:r>
              <a:rPr lang="en-US" altLang="it-IT" sz="1800" dirty="0" err="1"/>
              <a:t>variante</a:t>
            </a:r>
            <a:r>
              <a:rPr lang="en-US" altLang="it-IT" sz="1800" dirty="0"/>
              <a:t> </a:t>
            </a:r>
            <a:r>
              <a:rPr lang="en-US" altLang="it-IT" sz="1800" dirty="0" err="1">
                <a:solidFill>
                  <a:srgbClr val="FF0000"/>
                </a:solidFill>
              </a:rPr>
              <a:t>illegale</a:t>
            </a:r>
            <a:r>
              <a:rPr lang="en-US" altLang="it-IT" sz="1800" dirty="0"/>
              <a:t> di 2-opt).</a:t>
            </a:r>
          </a:p>
          <a:p>
            <a:pPr eaLnBrk="1" hangingPunct="1">
              <a:lnSpc>
                <a:spcPct val="80000"/>
              </a:lnSpc>
              <a:defRPr/>
            </a:pPr>
            <a:r>
              <a:rPr lang="en-US" altLang="it-IT" sz="1800" dirty="0"/>
              <a:t>Se </a:t>
            </a:r>
            <a:r>
              <a:rPr lang="en-US" altLang="it-IT" sz="1800" dirty="0" err="1"/>
              <a:t>però</a:t>
            </a:r>
            <a:r>
              <a:rPr lang="en-US" altLang="it-IT" sz="1800" dirty="0"/>
              <a:t> due </a:t>
            </a:r>
            <a:r>
              <a:rPr lang="en-US" altLang="it-IT" sz="1800" dirty="0" err="1"/>
              <a:t>mosse</a:t>
            </a:r>
            <a:r>
              <a:rPr lang="en-US" altLang="it-IT" sz="1800" dirty="0"/>
              <a:t> 2-opt “</a:t>
            </a:r>
            <a:r>
              <a:rPr lang="en-US" altLang="it-IT" sz="1800" dirty="0" err="1"/>
              <a:t>illegali</a:t>
            </a:r>
            <a:r>
              <a:rPr lang="en-US" altLang="it-IT" sz="1800" dirty="0"/>
              <a:t>” </a:t>
            </a:r>
            <a:r>
              <a:rPr lang="en-US" altLang="it-IT" sz="1800" dirty="0" err="1"/>
              <a:t>vengono</a:t>
            </a:r>
            <a:r>
              <a:rPr lang="en-US" altLang="it-IT" sz="1800" dirty="0"/>
              <a:t> </a:t>
            </a:r>
            <a:r>
              <a:rPr lang="en-US" altLang="it-IT" sz="1800" dirty="0" err="1"/>
              <a:t>opportunamente</a:t>
            </a:r>
            <a:r>
              <a:rPr lang="en-US" altLang="it-IT" sz="1800" dirty="0"/>
              <a:t> </a:t>
            </a:r>
            <a:r>
              <a:rPr lang="en-US" altLang="it-IT" sz="1800" dirty="0" err="1"/>
              <a:t>combinate</a:t>
            </a:r>
            <a:r>
              <a:rPr lang="en-US" altLang="it-IT" sz="1800" dirty="0"/>
              <a:t> e applicate in </a:t>
            </a:r>
            <a:r>
              <a:rPr lang="en-US" altLang="it-IT" sz="1800" dirty="0" err="1"/>
              <a:t>sequenza</a:t>
            </a:r>
            <a:r>
              <a:rPr lang="en-US" altLang="it-IT" sz="1800" dirty="0"/>
              <a:t>, </a:t>
            </a:r>
            <a:r>
              <a:rPr lang="en-US" altLang="it-IT" sz="1800" dirty="0" err="1"/>
              <a:t>si</a:t>
            </a:r>
            <a:r>
              <a:rPr lang="en-US" altLang="it-IT" sz="1800" dirty="0"/>
              <a:t> </a:t>
            </a:r>
            <a:r>
              <a:rPr lang="en-US" altLang="it-IT" sz="1800" dirty="0" err="1"/>
              <a:t>puo</a:t>
            </a:r>
            <a:r>
              <a:rPr lang="en-US" altLang="it-IT" sz="1800" dirty="0"/>
              <a:t>’ </a:t>
            </a:r>
            <a:r>
              <a:rPr lang="en-US" altLang="it-IT" sz="1800" dirty="0" err="1"/>
              <a:t>ripristinare</a:t>
            </a:r>
            <a:r>
              <a:rPr lang="en-US" altLang="it-IT" sz="1800" dirty="0"/>
              <a:t> la </a:t>
            </a:r>
            <a:r>
              <a:rPr lang="en-US" altLang="it-IT" sz="1800" dirty="0" err="1"/>
              <a:t>connessione</a:t>
            </a:r>
            <a:r>
              <a:rPr lang="en-US" altLang="it-IT" sz="1800" dirty="0"/>
              <a:t> e </a:t>
            </a:r>
            <a:r>
              <a:rPr lang="en-US" altLang="it-IT" sz="1800" dirty="0" err="1"/>
              <a:t>quindi</a:t>
            </a:r>
            <a:r>
              <a:rPr lang="en-US" altLang="it-IT" sz="1800" dirty="0"/>
              <a:t> </a:t>
            </a:r>
            <a:r>
              <a:rPr lang="en-US" altLang="it-IT" sz="1800" dirty="0" err="1"/>
              <a:t>l’ammissibilita</a:t>
            </a:r>
            <a:r>
              <a:rPr lang="en-US" altLang="it-IT" sz="1800" dirty="0"/>
              <a:t>’.</a:t>
            </a:r>
          </a:p>
          <a:p>
            <a:pPr eaLnBrk="1" hangingPunct="1">
              <a:lnSpc>
                <a:spcPct val="80000"/>
              </a:lnSpc>
              <a:defRPr/>
            </a:pPr>
            <a:r>
              <a:rPr lang="en-US" altLang="it-IT" sz="1800" dirty="0" err="1"/>
              <a:t>Operativamente</a:t>
            </a:r>
            <a:r>
              <a:rPr lang="en-US" altLang="it-IT" sz="1800" dirty="0"/>
              <a:t>, </a:t>
            </a:r>
            <a:r>
              <a:rPr lang="en-US" altLang="it-IT" sz="1800" dirty="0" err="1"/>
              <a:t>si</a:t>
            </a:r>
            <a:r>
              <a:rPr lang="en-US" altLang="it-IT" sz="1800" dirty="0"/>
              <a:t> </a:t>
            </a:r>
            <a:r>
              <a:rPr lang="en-US" altLang="it-IT" sz="1800" dirty="0" err="1"/>
              <a:t>rimuovono</a:t>
            </a:r>
            <a:r>
              <a:rPr lang="en-US" altLang="it-IT" sz="1800" dirty="0"/>
              <a:t> </a:t>
            </a:r>
            <a:r>
              <a:rPr lang="en-US" altLang="it-IT" sz="1800" dirty="0">
                <a:solidFill>
                  <a:srgbClr val="FF0000"/>
                </a:solidFill>
              </a:rPr>
              <a:t>4 </a:t>
            </a:r>
            <a:r>
              <a:rPr lang="en-US" altLang="it-IT" sz="1800" dirty="0" err="1">
                <a:solidFill>
                  <a:srgbClr val="FF0000"/>
                </a:solidFill>
              </a:rPr>
              <a:t>archi</a:t>
            </a:r>
            <a:r>
              <a:rPr lang="en-US" altLang="it-IT" sz="1800" dirty="0"/>
              <a:t>, </a:t>
            </a:r>
            <a:r>
              <a:rPr lang="en-US" altLang="it-IT" sz="1800" dirty="0" err="1"/>
              <a:t>dando</a:t>
            </a:r>
            <a:r>
              <a:rPr lang="en-US" altLang="it-IT" sz="1800" dirty="0"/>
              <a:t> </a:t>
            </a:r>
            <a:r>
              <a:rPr lang="en-US" altLang="it-IT" sz="1800" dirty="0" err="1"/>
              <a:t>origine</a:t>
            </a:r>
            <a:r>
              <a:rPr lang="en-US" altLang="it-IT" sz="1800" dirty="0"/>
              <a:t> a 4 </a:t>
            </a:r>
            <a:r>
              <a:rPr lang="en-US" altLang="it-IT" sz="1800" dirty="0" err="1"/>
              <a:t>cammini</a:t>
            </a:r>
            <a:r>
              <a:rPr lang="en-US" altLang="it-IT" sz="1800" dirty="0"/>
              <a:t> </a:t>
            </a:r>
            <a:r>
              <a:rPr lang="en-US" altLang="it-IT" sz="1800" dirty="0" err="1"/>
              <a:t>che</a:t>
            </a:r>
            <a:r>
              <a:rPr lang="en-US" altLang="it-IT" sz="1800" dirty="0"/>
              <a:t> </a:t>
            </a:r>
            <a:r>
              <a:rPr lang="en-US" altLang="it-IT" sz="1800" dirty="0" err="1"/>
              <a:t>indichiamo</a:t>
            </a:r>
            <a:r>
              <a:rPr lang="en-US" altLang="it-IT" sz="1800" dirty="0"/>
              <a:t> come </a:t>
            </a:r>
            <a:r>
              <a:rPr lang="en-US" altLang="it-IT" sz="1800" i="1" dirty="0"/>
              <a:t>P</a:t>
            </a:r>
            <a:r>
              <a:rPr lang="en-US" altLang="it-IT" sz="1800" dirty="0"/>
              <a:t>1 </a:t>
            </a:r>
            <a:r>
              <a:rPr lang="en-US" altLang="it-IT" sz="1800" i="1" dirty="0"/>
              <a:t>P</a:t>
            </a:r>
            <a:r>
              <a:rPr lang="en-US" altLang="it-IT" sz="1800" dirty="0"/>
              <a:t>2 </a:t>
            </a:r>
            <a:r>
              <a:rPr lang="en-US" altLang="it-IT" sz="1800" i="1" dirty="0"/>
              <a:t>P</a:t>
            </a:r>
            <a:r>
              <a:rPr lang="en-US" altLang="it-IT" sz="1800" dirty="0"/>
              <a:t>3 </a:t>
            </a:r>
            <a:r>
              <a:rPr lang="en-US" altLang="it-IT" sz="1800" i="1" dirty="0"/>
              <a:t>P</a:t>
            </a:r>
            <a:r>
              <a:rPr lang="en-US" altLang="it-IT" sz="1800" dirty="0"/>
              <a:t>4, </a:t>
            </a:r>
            <a:r>
              <a:rPr lang="en-US" altLang="it-IT" sz="1800" dirty="0" err="1"/>
              <a:t>nell’ordine</a:t>
            </a:r>
            <a:r>
              <a:rPr lang="en-US" altLang="it-IT" sz="1800" dirty="0"/>
              <a:t> in cui </a:t>
            </a:r>
            <a:r>
              <a:rPr lang="en-US" altLang="it-IT" sz="1800" dirty="0" err="1"/>
              <a:t>erano</a:t>
            </a:r>
            <a:r>
              <a:rPr lang="en-US" altLang="it-IT" sz="1800" dirty="0"/>
              <a:t> </a:t>
            </a:r>
            <a:r>
              <a:rPr lang="en-US" altLang="it-IT" sz="1800" dirty="0" err="1"/>
              <a:t>percorsi</a:t>
            </a:r>
            <a:r>
              <a:rPr lang="en-US" altLang="it-IT" sz="1800" dirty="0"/>
              <a:t> </a:t>
            </a:r>
            <a:r>
              <a:rPr lang="en-US" altLang="it-IT" sz="1800" dirty="0" err="1"/>
              <a:t>nel</a:t>
            </a:r>
            <a:r>
              <a:rPr lang="en-US" altLang="it-IT" sz="1800" dirty="0"/>
              <a:t> </a:t>
            </a:r>
            <a:r>
              <a:rPr lang="en-US" altLang="it-IT" sz="1800" dirty="0" err="1"/>
              <a:t>ciclo</a:t>
            </a:r>
            <a:r>
              <a:rPr lang="en-US" altLang="it-IT" sz="1800" dirty="0"/>
              <a:t>.</a:t>
            </a:r>
          </a:p>
          <a:p>
            <a:pPr eaLnBrk="1" hangingPunct="1">
              <a:lnSpc>
                <a:spcPct val="80000"/>
              </a:lnSpc>
              <a:defRPr/>
            </a:pPr>
            <a:r>
              <a:rPr lang="en-US" altLang="it-IT" sz="1800" dirty="0"/>
              <a:t>La </a:t>
            </a:r>
            <a:r>
              <a:rPr lang="en-US" altLang="it-IT" sz="1800" dirty="0" err="1"/>
              <a:t>mossa</a:t>
            </a:r>
            <a:r>
              <a:rPr lang="en-US" altLang="it-IT" sz="1800" dirty="0"/>
              <a:t> </a:t>
            </a:r>
            <a:r>
              <a:rPr lang="en-US" altLang="it-IT" sz="1800" dirty="0" err="1"/>
              <a:t>riordina</a:t>
            </a:r>
            <a:r>
              <a:rPr lang="en-US" altLang="it-IT" sz="1800" dirty="0"/>
              <a:t> </a:t>
            </a:r>
            <a:r>
              <a:rPr lang="en-US" altLang="it-IT" sz="1800" dirty="0" err="1"/>
              <a:t>i</a:t>
            </a:r>
            <a:r>
              <a:rPr lang="en-US" altLang="it-IT" sz="1800" dirty="0"/>
              <a:t> 4 </a:t>
            </a:r>
            <a:r>
              <a:rPr lang="en-US" altLang="it-IT" sz="1800" dirty="0" err="1"/>
              <a:t>cammini</a:t>
            </a:r>
            <a:r>
              <a:rPr lang="en-US" altLang="it-IT" sz="1800" dirty="0"/>
              <a:t>, </a:t>
            </a:r>
            <a:r>
              <a:rPr lang="en-US" altLang="it-IT" sz="1800" dirty="0" err="1"/>
              <a:t>inserendo</a:t>
            </a:r>
            <a:r>
              <a:rPr lang="en-US" altLang="it-IT" sz="1800" dirty="0"/>
              <a:t> </a:t>
            </a:r>
            <a:r>
              <a:rPr lang="en-US" altLang="it-IT" sz="1800" dirty="0" err="1"/>
              <a:t>gli</a:t>
            </a:r>
            <a:r>
              <a:rPr lang="en-US" altLang="it-IT" sz="1800" dirty="0"/>
              <a:t> </a:t>
            </a:r>
            <a:r>
              <a:rPr lang="en-US" altLang="it-IT" sz="1800" dirty="0" err="1"/>
              <a:t>archi</a:t>
            </a:r>
            <a:r>
              <a:rPr lang="en-US" altLang="it-IT" sz="1800" dirty="0"/>
              <a:t> </a:t>
            </a:r>
            <a:r>
              <a:rPr lang="en-US" altLang="it-IT" sz="1800" dirty="0" err="1"/>
              <a:t>necessari</a:t>
            </a:r>
            <a:r>
              <a:rPr lang="en-US" altLang="it-IT" sz="1800" dirty="0"/>
              <a:t>, secondo </a:t>
            </a:r>
            <a:r>
              <a:rPr lang="en-US" altLang="it-IT" sz="1800" dirty="0" err="1"/>
              <a:t>l’ordinamento</a:t>
            </a:r>
            <a:r>
              <a:rPr lang="en-US" altLang="it-IT" sz="1800" dirty="0"/>
              <a:t> </a:t>
            </a:r>
            <a:r>
              <a:rPr lang="en-US" altLang="it-IT" sz="1800" i="1" dirty="0"/>
              <a:t>P</a:t>
            </a:r>
            <a:r>
              <a:rPr lang="en-US" altLang="it-IT" sz="1800" dirty="0"/>
              <a:t>2 </a:t>
            </a:r>
            <a:r>
              <a:rPr lang="en-US" altLang="it-IT" sz="1800" i="1" dirty="0"/>
              <a:t>P</a:t>
            </a:r>
            <a:r>
              <a:rPr lang="en-US" altLang="it-IT" sz="1800" dirty="0"/>
              <a:t>1 </a:t>
            </a:r>
            <a:r>
              <a:rPr lang="en-US" altLang="it-IT" sz="1800" i="1" dirty="0"/>
              <a:t>P</a:t>
            </a:r>
            <a:r>
              <a:rPr lang="en-US" altLang="it-IT" sz="1800" dirty="0"/>
              <a:t>4 </a:t>
            </a:r>
            <a:r>
              <a:rPr lang="en-US" altLang="it-IT" sz="1800" i="1" dirty="0"/>
              <a:t>P</a:t>
            </a:r>
            <a:r>
              <a:rPr lang="en-US" altLang="it-IT" sz="1800" dirty="0"/>
              <a:t>3</a:t>
            </a:r>
          </a:p>
        </p:txBody>
      </p:sp>
      <p:sp>
        <p:nvSpPr>
          <p:cNvPr id="174084" name="Line 4">
            <a:extLst>
              <a:ext uri="{FF2B5EF4-FFF2-40B4-BE49-F238E27FC236}">
                <a16:creationId xmlns:a16="http://schemas.microsoft.com/office/drawing/2014/main" id="{E8DB8A5A-F7FD-8945-FDB4-4AEAD8234D09}"/>
              </a:ext>
            </a:extLst>
          </p:cNvPr>
          <p:cNvSpPr>
            <a:spLocks noChangeShapeType="1"/>
          </p:cNvSpPr>
          <p:nvPr/>
        </p:nvSpPr>
        <p:spPr bwMode="auto">
          <a:xfrm flipH="1" flipV="1">
            <a:off x="1905000" y="51054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5" name="Line 6">
            <a:extLst>
              <a:ext uri="{FF2B5EF4-FFF2-40B4-BE49-F238E27FC236}">
                <a16:creationId xmlns:a16="http://schemas.microsoft.com/office/drawing/2014/main" id="{17016EED-BE7C-EF64-1774-938EC20B1C14}"/>
              </a:ext>
            </a:extLst>
          </p:cNvPr>
          <p:cNvSpPr>
            <a:spLocks noChangeShapeType="1"/>
          </p:cNvSpPr>
          <p:nvPr/>
        </p:nvSpPr>
        <p:spPr bwMode="auto">
          <a:xfrm flipV="1">
            <a:off x="1905000" y="45720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6" name="Line 7">
            <a:extLst>
              <a:ext uri="{FF2B5EF4-FFF2-40B4-BE49-F238E27FC236}">
                <a16:creationId xmlns:a16="http://schemas.microsoft.com/office/drawing/2014/main" id="{3DE93C2D-98F4-F9D8-C606-360D52747C4A}"/>
              </a:ext>
            </a:extLst>
          </p:cNvPr>
          <p:cNvSpPr>
            <a:spLocks noChangeShapeType="1"/>
          </p:cNvSpPr>
          <p:nvPr/>
        </p:nvSpPr>
        <p:spPr bwMode="auto">
          <a:xfrm flipV="1">
            <a:off x="1981200" y="42672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7" name="Line 8">
            <a:extLst>
              <a:ext uri="{FF2B5EF4-FFF2-40B4-BE49-F238E27FC236}">
                <a16:creationId xmlns:a16="http://schemas.microsoft.com/office/drawing/2014/main" id="{DEA46C63-85C3-412A-A48B-6410BE4D6412}"/>
              </a:ext>
            </a:extLst>
          </p:cNvPr>
          <p:cNvSpPr>
            <a:spLocks noChangeShapeType="1"/>
          </p:cNvSpPr>
          <p:nvPr/>
        </p:nvSpPr>
        <p:spPr bwMode="auto">
          <a:xfrm flipV="1">
            <a:off x="2895600" y="38862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8" name="Line 9">
            <a:extLst>
              <a:ext uri="{FF2B5EF4-FFF2-40B4-BE49-F238E27FC236}">
                <a16:creationId xmlns:a16="http://schemas.microsoft.com/office/drawing/2014/main" id="{F11F9FB8-8B47-83B1-C938-81AE2D32AF8B}"/>
              </a:ext>
            </a:extLst>
          </p:cNvPr>
          <p:cNvSpPr>
            <a:spLocks noChangeShapeType="1"/>
          </p:cNvSpPr>
          <p:nvPr/>
        </p:nvSpPr>
        <p:spPr bwMode="auto">
          <a:xfrm>
            <a:off x="3352800" y="38862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89" name="Line 10">
            <a:extLst>
              <a:ext uri="{FF2B5EF4-FFF2-40B4-BE49-F238E27FC236}">
                <a16:creationId xmlns:a16="http://schemas.microsoft.com/office/drawing/2014/main" id="{0F0DA0E9-C66C-B0A4-1A19-04FC19327CBF}"/>
              </a:ext>
            </a:extLst>
          </p:cNvPr>
          <p:cNvSpPr>
            <a:spLocks noChangeShapeType="1"/>
          </p:cNvSpPr>
          <p:nvPr/>
        </p:nvSpPr>
        <p:spPr bwMode="auto">
          <a:xfrm flipH="1">
            <a:off x="3962400" y="46482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0" name="Line 11">
            <a:extLst>
              <a:ext uri="{FF2B5EF4-FFF2-40B4-BE49-F238E27FC236}">
                <a16:creationId xmlns:a16="http://schemas.microsoft.com/office/drawing/2014/main" id="{394C8B57-5388-1BBF-F39B-0DC4C2D419B3}"/>
              </a:ext>
            </a:extLst>
          </p:cNvPr>
          <p:cNvSpPr>
            <a:spLocks noChangeShapeType="1"/>
          </p:cNvSpPr>
          <p:nvPr/>
        </p:nvSpPr>
        <p:spPr bwMode="auto">
          <a:xfrm>
            <a:off x="3962400" y="49530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1" name="Line 12">
            <a:extLst>
              <a:ext uri="{FF2B5EF4-FFF2-40B4-BE49-F238E27FC236}">
                <a16:creationId xmlns:a16="http://schemas.microsoft.com/office/drawing/2014/main" id="{7F8EFF26-3297-A740-FB66-C49F9A88804B}"/>
              </a:ext>
            </a:extLst>
          </p:cNvPr>
          <p:cNvSpPr>
            <a:spLocks noChangeShapeType="1"/>
          </p:cNvSpPr>
          <p:nvPr/>
        </p:nvSpPr>
        <p:spPr bwMode="auto">
          <a:xfrm flipH="1">
            <a:off x="3962400" y="54864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2" name="Line 13">
            <a:extLst>
              <a:ext uri="{FF2B5EF4-FFF2-40B4-BE49-F238E27FC236}">
                <a16:creationId xmlns:a16="http://schemas.microsoft.com/office/drawing/2014/main" id="{AF3BADC5-C729-8949-44C1-496EF3A7D9E0}"/>
              </a:ext>
            </a:extLst>
          </p:cNvPr>
          <p:cNvSpPr>
            <a:spLocks noChangeShapeType="1"/>
          </p:cNvSpPr>
          <p:nvPr/>
        </p:nvSpPr>
        <p:spPr bwMode="auto">
          <a:xfrm flipH="1" flipV="1">
            <a:off x="3657600" y="60198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3" name="Line 14">
            <a:extLst>
              <a:ext uri="{FF2B5EF4-FFF2-40B4-BE49-F238E27FC236}">
                <a16:creationId xmlns:a16="http://schemas.microsoft.com/office/drawing/2014/main" id="{C3A39A21-6F90-5AD5-9733-47F7D2441698}"/>
              </a:ext>
            </a:extLst>
          </p:cNvPr>
          <p:cNvSpPr>
            <a:spLocks noChangeShapeType="1"/>
          </p:cNvSpPr>
          <p:nvPr/>
        </p:nvSpPr>
        <p:spPr bwMode="auto">
          <a:xfrm flipH="1">
            <a:off x="2667000" y="64008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4" name="Line 15">
            <a:extLst>
              <a:ext uri="{FF2B5EF4-FFF2-40B4-BE49-F238E27FC236}">
                <a16:creationId xmlns:a16="http://schemas.microsoft.com/office/drawing/2014/main" id="{49CE250D-66EA-19D3-CD8E-9558AFAB4E1B}"/>
              </a:ext>
            </a:extLst>
          </p:cNvPr>
          <p:cNvSpPr>
            <a:spLocks noChangeShapeType="1"/>
          </p:cNvSpPr>
          <p:nvPr/>
        </p:nvSpPr>
        <p:spPr bwMode="auto">
          <a:xfrm flipH="1">
            <a:off x="2438400" y="64770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5" name="Line 16">
            <a:extLst>
              <a:ext uri="{FF2B5EF4-FFF2-40B4-BE49-F238E27FC236}">
                <a16:creationId xmlns:a16="http://schemas.microsoft.com/office/drawing/2014/main" id="{0B1E9F1F-57CD-17B3-D2F6-416A693C1CD9}"/>
              </a:ext>
            </a:extLst>
          </p:cNvPr>
          <p:cNvSpPr>
            <a:spLocks noChangeShapeType="1"/>
          </p:cNvSpPr>
          <p:nvPr/>
        </p:nvSpPr>
        <p:spPr bwMode="auto">
          <a:xfrm flipH="1" flipV="1">
            <a:off x="2209800" y="60960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6" name="Line 18">
            <a:extLst>
              <a:ext uri="{FF2B5EF4-FFF2-40B4-BE49-F238E27FC236}">
                <a16:creationId xmlns:a16="http://schemas.microsoft.com/office/drawing/2014/main" id="{ADE24174-BA90-2D96-B7BE-3A0468EA51F1}"/>
              </a:ext>
            </a:extLst>
          </p:cNvPr>
          <p:cNvSpPr>
            <a:spLocks noChangeShapeType="1"/>
          </p:cNvSpPr>
          <p:nvPr/>
        </p:nvSpPr>
        <p:spPr bwMode="auto">
          <a:xfrm flipV="1">
            <a:off x="2209800" y="55626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7" name="Line 19">
            <a:extLst>
              <a:ext uri="{FF2B5EF4-FFF2-40B4-BE49-F238E27FC236}">
                <a16:creationId xmlns:a16="http://schemas.microsoft.com/office/drawing/2014/main" id="{29F9C46B-1957-5118-0CEA-0151D055B89C}"/>
              </a:ext>
            </a:extLst>
          </p:cNvPr>
          <p:cNvSpPr>
            <a:spLocks noChangeShapeType="1"/>
          </p:cNvSpPr>
          <p:nvPr/>
        </p:nvSpPr>
        <p:spPr bwMode="auto">
          <a:xfrm flipH="1" flipV="1">
            <a:off x="3962400" y="42672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8" name="Line 20">
            <a:extLst>
              <a:ext uri="{FF2B5EF4-FFF2-40B4-BE49-F238E27FC236}">
                <a16:creationId xmlns:a16="http://schemas.microsoft.com/office/drawing/2014/main" id="{0FE29CDD-2BFB-F1BE-5E8E-A199FB0C104B}"/>
              </a:ext>
            </a:extLst>
          </p:cNvPr>
          <p:cNvSpPr>
            <a:spLocks noChangeShapeType="1"/>
          </p:cNvSpPr>
          <p:nvPr/>
        </p:nvSpPr>
        <p:spPr bwMode="auto">
          <a:xfrm flipV="1">
            <a:off x="3200400" y="60198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099" name="Line 21">
            <a:extLst>
              <a:ext uri="{FF2B5EF4-FFF2-40B4-BE49-F238E27FC236}">
                <a16:creationId xmlns:a16="http://schemas.microsoft.com/office/drawing/2014/main" id="{428A53FC-0A02-A461-0F8D-2407489C6DD7}"/>
              </a:ext>
            </a:extLst>
          </p:cNvPr>
          <p:cNvSpPr>
            <a:spLocks noChangeShapeType="1"/>
          </p:cNvSpPr>
          <p:nvPr/>
        </p:nvSpPr>
        <p:spPr bwMode="auto">
          <a:xfrm>
            <a:off x="2286000" y="42672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0" name="Text Box 22">
            <a:extLst>
              <a:ext uri="{FF2B5EF4-FFF2-40B4-BE49-F238E27FC236}">
                <a16:creationId xmlns:a16="http://schemas.microsoft.com/office/drawing/2014/main" id="{AC31192C-60B5-8E3F-8FF5-9EEDC4F92A89}"/>
              </a:ext>
            </a:extLst>
          </p:cNvPr>
          <p:cNvSpPr txBox="1">
            <a:spLocks noChangeArrowheads="1"/>
          </p:cNvSpPr>
          <p:nvPr/>
        </p:nvSpPr>
        <p:spPr bwMode="auto">
          <a:xfrm>
            <a:off x="1965325" y="46847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01" name="Text Box 23">
            <a:extLst>
              <a:ext uri="{FF2B5EF4-FFF2-40B4-BE49-F238E27FC236}">
                <a16:creationId xmlns:a16="http://schemas.microsoft.com/office/drawing/2014/main" id="{FDC51F20-B39E-B267-E863-E60F8D6479C3}"/>
              </a:ext>
            </a:extLst>
          </p:cNvPr>
          <p:cNvSpPr txBox="1">
            <a:spLocks noChangeArrowheads="1"/>
          </p:cNvSpPr>
          <p:nvPr/>
        </p:nvSpPr>
        <p:spPr bwMode="auto">
          <a:xfrm>
            <a:off x="2362200" y="60960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02" name="Text Box 24">
            <a:extLst>
              <a:ext uri="{FF2B5EF4-FFF2-40B4-BE49-F238E27FC236}">
                <a16:creationId xmlns:a16="http://schemas.microsoft.com/office/drawing/2014/main" id="{00ECA43B-0333-3536-D575-CCCAA65D7EBB}"/>
              </a:ext>
            </a:extLst>
          </p:cNvPr>
          <p:cNvSpPr txBox="1">
            <a:spLocks noChangeArrowheads="1"/>
          </p:cNvSpPr>
          <p:nvPr/>
        </p:nvSpPr>
        <p:spPr bwMode="auto">
          <a:xfrm>
            <a:off x="4419600" y="54102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03" name="Text Box 25">
            <a:extLst>
              <a:ext uri="{FF2B5EF4-FFF2-40B4-BE49-F238E27FC236}">
                <a16:creationId xmlns:a16="http://schemas.microsoft.com/office/drawing/2014/main" id="{60BEB14C-94BC-612F-3F15-E76DC9E55721}"/>
              </a:ext>
            </a:extLst>
          </p:cNvPr>
          <p:cNvSpPr txBox="1">
            <a:spLocks noChangeArrowheads="1"/>
          </p:cNvSpPr>
          <p:nvPr/>
        </p:nvSpPr>
        <p:spPr bwMode="auto">
          <a:xfrm>
            <a:off x="3200400" y="4114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174104" name="Line 26">
            <a:extLst>
              <a:ext uri="{FF2B5EF4-FFF2-40B4-BE49-F238E27FC236}">
                <a16:creationId xmlns:a16="http://schemas.microsoft.com/office/drawing/2014/main" id="{A4A4439F-C32B-2F9C-F088-4C6AFD29C56C}"/>
              </a:ext>
            </a:extLst>
          </p:cNvPr>
          <p:cNvSpPr>
            <a:spLocks noChangeShapeType="1"/>
          </p:cNvSpPr>
          <p:nvPr/>
        </p:nvSpPr>
        <p:spPr bwMode="auto">
          <a:xfrm flipH="1" flipV="1">
            <a:off x="6324600" y="4953000"/>
            <a:ext cx="3810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5" name="Line 27">
            <a:extLst>
              <a:ext uri="{FF2B5EF4-FFF2-40B4-BE49-F238E27FC236}">
                <a16:creationId xmlns:a16="http://schemas.microsoft.com/office/drawing/2014/main" id="{11F26BA1-D93D-F44F-CFBE-E101E0088249}"/>
              </a:ext>
            </a:extLst>
          </p:cNvPr>
          <p:cNvSpPr>
            <a:spLocks noChangeShapeType="1"/>
          </p:cNvSpPr>
          <p:nvPr/>
        </p:nvSpPr>
        <p:spPr bwMode="auto">
          <a:xfrm flipV="1">
            <a:off x="6324600" y="4419600"/>
            <a:ext cx="76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6" name="Line 28">
            <a:extLst>
              <a:ext uri="{FF2B5EF4-FFF2-40B4-BE49-F238E27FC236}">
                <a16:creationId xmlns:a16="http://schemas.microsoft.com/office/drawing/2014/main" id="{992DC302-EF85-E180-A723-46449D61E588}"/>
              </a:ext>
            </a:extLst>
          </p:cNvPr>
          <p:cNvSpPr>
            <a:spLocks noChangeShapeType="1"/>
          </p:cNvSpPr>
          <p:nvPr/>
        </p:nvSpPr>
        <p:spPr bwMode="auto">
          <a:xfrm flipV="1">
            <a:off x="6400800" y="4114800"/>
            <a:ext cx="3048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7" name="Line 29">
            <a:extLst>
              <a:ext uri="{FF2B5EF4-FFF2-40B4-BE49-F238E27FC236}">
                <a16:creationId xmlns:a16="http://schemas.microsoft.com/office/drawing/2014/main" id="{E9EF0092-6BA3-1020-DDDE-E431FFA92C25}"/>
              </a:ext>
            </a:extLst>
          </p:cNvPr>
          <p:cNvSpPr>
            <a:spLocks noChangeShapeType="1"/>
          </p:cNvSpPr>
          <p:nvPr/>
        </p:nvSpPr>
        <p:spPr bwMode="auto">
          <a:xfrm flipV="1">
            <a:off x="7315200" y="3733800"/>
            <a:ext cx="4572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8" name="Line 30">
            <a:extLst>
              <a:ext uri="{FF2B5EF4-FFF2-40B4-BE49-F238E27FC236}">
                <a16:creationId xmlns:a16="http://schemas.microsoft.com/office/drawing/2014/main" id="{54A7B208-4301-1F88-547A-12E4A7D2B8C5}"/>
              </a:ext>
            </a:extLst>
          </p:cNvPr>
          <p:cNvSpPr>
            <a:spLocks noChangeShapeType="1"/>
          </p:cNvSpPr>
          <p:nvPr/>
        </p:nvSpPr>
        <p:spPr bwMode="auto">
          <a:xfrm>
            <a:off x="7772400" y="3733800"/>
            <a:ext cx="6096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09" name="Line 31">
            <a:extLst>
              <a:ext uri="{FF2B5EF4-FFF2-40B4-BE49-F238E27FC236}">
                <a16:creationId xmlns:a16="http://schemas.microsoft.com/office/drawing/2014/main" id="{93186F7F-CFF7-91C1-E4E9-82E88786FC25}"/>
              </a:ext>
            </a:extLst>
          </p:cNvPr>
          <p:cNvSpPr>
            <a:spLocks noChangeShapeType="1"/>
          </p:cNvSpPr>
          <p:nvPr/>
        </p:nvSpPr>
        <p:spPr bwMode="auto">
          <a:xfrm flipH="1">
            <a:off x="8382000" y="4495800"/>
            <a:ext cx="228600" cy="304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0" name="Line 32">
            <a:extLst>
              <a:ext uri="{FF2B5EF4-FFF2-40B4-BE49-F238E27FC236}">
                <a16:creationId xmlns:a16="http://schemas.microsoft.com/office/drawing/2014/main" id="{97688DC9-F2D6-27EB-8766-6FBB5FF56F58}"/>
              </a:ext>
            </a:extLst>
          </p:cNvPr>
          <p:cNvSpPr>
            <a:spLocks noChangeShapeType="1"/>
          </p:cNvSpPr>
          <p:nvPr/>
        </p:nvSpPr>
        <p:spPr bwMode="auto">
          <a:xfrm>
            <a:off x="8382000" y="4800600"/>
            <a:ext cx="3810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1" name="Line 33">
            <a:extLst>
              <a:ext uri="{FF2B5EF4-FFF2-40B4-BE49-F238E27FC236}">
                <a16:creationId xmlns:a16="http://schemas.microsoft.com/office/drawing/2014/main" id="{F69FB84D-D70E-F44A-BA95-FF3E335A4C2B}"/>
              </a:ext>
            </a:extLst>
          </p:cNvPr>
          <p:cNvSpPr>
            <a:spLocks noChangeShapeType="1"/>
          </p:cNvSpPr>
          <p:nvPr/>
        </p:nvSpPr>
        <p:spPr bwMode="auto">
          <a:xfrm flipH="1">
            <a:off x="8382000" y="5334000"/>
            <a:ext cx="381000" cy="914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2" name="Line 34">
            <a:extLst>
              <a:ext uri="{FF2B5EF4-FFF2-40B4-BE49-F238E27FC236}">
                <a16:creationId xmlns:a16="http://schemas.microsoft.com/office/drawing/2014/main" id="{AAF7653E-ADC1-4E79-D10A-A357FDF31221}"/>
              </a:ext>
            </a:extLst>
          </p:cNvPr>
          <p:cNvSpPr>
            <a:spLocks noChangeShapeType="1"/>
          </p:cNvSpPr>
          <p:nvPr/>
        </p:nvSpPr>
        <p:spPr bwMode="auto">
          <a:xfrm flipH="1" flipV="1">
            <a:off x="8077200" y="5867400"/>
            <a:ext cx="30480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3" name="Line 35">
            <a:extLst>
              <a:ext uri="{FF2B5EF4-FFF2-40B4-BE49-F238E27FC236}">
                <a16:creationId xmlns:a16="http://schemas.microsoft.com/office/drawing/2014/main" id="{21083265-24C3-64CD-EF6B-5602FEBAE0E0}"/>
              </a:ext>
            </a:extLst>
          </p:cNvPr>
          <p:cNvSpPr>
            <a:spLocks noChangeShapeType="1"/>
          </p:cNvSpPr>
          <p:nvPr/>
        </p:nvSpPr>
        <p:spPr bwMode="auto">
          <a:xfrm flipH="1">
            <a:off x="7086600" y="6248400"/>
            <a:ext cx="53340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4" name="Line 36">
            <a:extLst>
              <a:ext uri="{FF2B5EF4-FFF2-40B4-BE49-F238E27FC236}">
                <a16:creationId xmlns:a16="http://schemas.microsoft.com/office/drawing/2014/main" id="{BA7FDC2F-AB8C-06A7-06C6-638A3CB895A2}"/>
              </a:ext>
            </a:extLst>
          </p:cNvPr>
          <p:cNvSpPr>
            <a:spLocks noChangeShapeType="1"/>
          </p:cNvSpPr>
          <p:nvPr/>
        </p:nvSpPr>
        <p:spPr bwMode="auto">
          <a:xfrm flipH="1">
            <a:off x="6858000" y="6324600"/>
            <a:ext cx="228600" cy="152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15" name="Line 37">
            <a:extLst>
              <a:ext uri="{FF2B5EF4-FFF2-40B4-BE49-F238E27FC236}">
                <a16:creationId xmlns:a16="http://schemas.microsoft.com/office/drawing/2014/main" id="{B49F5679-8DB8-A9EB-6357-90AD148851BC}"/>
              </a:ext>
            </a:extLst>
          </p:cNvPr>
          <p:cNvSpPr>
            <a:spLocks noChangeShapeType="1"/>
          </p:cNvSpPr>
          <p:nvPr/>
        </p:nvSpPr>
        <p:spPr bwMode="auto">
          <a:xfrm flipH="1" flipV="1">
            <a:off x="6629400" y="5943600"/>
            <a:ext cx="228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0" name="Line 38">
            <a:extLst>
              <a:ext uri="{FF2B5EF4-FFF2-40B4-BE49-F238E27FC236}">
                <a16:creationId xmlns:a16="http://schemas.microsoft.com/office/drawing/2014/main" id="{EF5C8069-9C2F-2089-1606-FFB1C5ABBCAD}"/>
              </a:ext>
            </a:extLst>
          </p:cNvPr>
          <p:cNvSpPr>
            <a:spLocks noChangeShapeType="1"/>
          </p:cNvSpPr>
          <p:nvPr/>
        </p:nvSpPr>
        <p:spPr bwMode="auto">
          <a:xfrm flipV="1">
            <a:off x="6629400" y="4495800"/>
            <a:ext cx="1981200" cy="13716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1" name="Line 39">
            <a:extLst>
              <a:ext uri="{FF2B5EF4-FFF2-40B4-BE49-F238E27FC236}">
                <a16:creationId xmlns:a16="http://schemas.microsoft.com/office/drawing/2014/main" id="{A8AD5039-CC27-419C-684B-CF61D2B8EA49}"/>
              </a:ext>
            </a:extLst>
          </p:cNvPr>
          <p:cNvSpPr>
            <a:spLocks noChangeShapeType="1"/>
          </p:cNvSpPr>
          <p:nvPr/>
        </p:nvSpPr>
        <p:spPr bwMode="auto">
          <a:xfrm flipV="1">
            <a:off x="6705600" y="4114800"/>
            <a:ext cx="1676400" cy="12954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2" name="Line 40">
            <a:extLst>
              <a:ext uri="{FF2B5EF4-FFF2-40B4-BE49-F238E27FC236}">
                <a16:creationId xmlns:a16="http://schemas.microsoft.com/office/drawing/2014/main" id="{15A08C6E-D41F-4428-338F-422C47B98FA9}"/>
              </a:ext>
            </a:extLst>
          </p:cNvPr>
          <p:cNvSpPr>
            <a:spLocks noChangeShapeType="1"/>
          </p:cNvSpPr>
          <p:nvPr/>
        </p:nvSpPr>
        <p:spPr bwMode="auto">
          <a:xfrm>
            <a:off x="7315200" y="4267200"/>
            <a:ext cx="762000" cy="1600200"/>
          </a:xfrm>
          <a:prstGeom prst="line">
            <a:avLst/>
          </a:prstGeom>
          <a:noFill/>
          <a:ln w="38100">
            <a:solidFill>
              <a:srgbClr val="FF0000"/>
            </a:solidFill>
            <a:prstDash val="sysDot"/>
            <a:round/>
            <a:headEnd/>
            <a:tailEnd/>
          </a:ln>
          <a:effectLst/>
        </p:spPr>
        <p:txBody>
          <a:bodyPr/>
          <a:lstStyle/>
          <a:p>
            <a:pPr>
              <a:defRPr/>
            </a:pPr>
            <a:endParaRPr lang="it-IT">
              <a:ln w="12700">
                <a:solidFill>
                  <a:schemeClr val="tx1"/>
                </a:solidFill>
                <a:prstDash val="solid"/>
              </a:ln>
            </a:endParaRPr>
          </a:p>
        </p:txBody>
      </p:sp>
      <p:sp>
        <p:nvSpPr>
          <p:cNvPr id="54313" name="Line 41">
            <a:extLst>
              <a:ext uri="{FF2B5EF4-FFF2-40B4-BE49-F238E27FC236}">
                <a16:creationId xmlns:a16="http://schemas.microsoft.com/office/drawing/2014/main" id="{F515F023-E4BE-3620-CCD9-757F563B33ED}"/>
              </a:ext>
            </a:extLst>
          </p:cNvPr>
          <p:cNvSpPr>
            <a:spLocks noChangeShapeType="1"/>
          </p:cNvSpPr>
          <p:nvPr/>
        </p:nvSpPr>
        <p:spPr bwMode="auto">
          <a:xfrm>
            <a:off x="6705600" y="4114800"/>
            <a:ext cx="914400" cy="21336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0" name="Text Box 42">
            <a:extLst>
              <a:ext uri="{FF2B5EF4-FFF2-40B4-BE49-F238E27FC236}">
                <a16:creationId xmlns:a16="http://schemas.microsoft.com/office/drawing/2014/main" id="{916C7572-A571-6DAF-0346-8B12196B5767}"/>
              </a:ext>
            </a:extLst>
          </p:cNvPr>
          <p:cNvSpPr txBox="1">
            <a:spLocks noChangeArrowheads="1"/>
          </p:cNvSpPr>
          <p:nvPr/>
        </p:nvSpPr>
        <p:spPr bwMode="auto">
          <a:xfrm>
            <a:off x="6384925" y="4532313"/>
            <a:ext cx="463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P1</a:t>
            </a:r>
          </a:p>
        </p:txBody>
      </p:sp>
      <p:sp>
        <p:nvSpPr>
          <p:cNvPr id="174121" name="Text Box 43">
            <a:extLst>
              <a:ext uri="{FF2B5EF4-FFF2-40B4-BE49-F238E27FC236}">
                <a16:creationId xmlns:a16="http://schemas.microsoft.com/office/drawing/2014/main" id="{7CEA9213-2732-651F-9A79-E85A8ECAF192}"/>
              </a:ext>
            </a:extLst>
          </p:cNvPr>
          <p:cNvSpPr txBox="1">
            <a:spLocks noChangeArrowheads="1"/>
          </p:cNvSpPr>
          <p:nvPr/>
        </p:nvSpPr>
        <p:spPr bwMode="auto">
          <a:xfrm>
            <a:off x="6781800" y="59436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P4</a:t>
            </a:r>
          </a:p>
        </p:txBody>
      </p:sp>
      <p:sp>
        <p:nvSpPr>
          <p:cNvPr id="174122" name="Text Box 44">
            <a:extLst>
              <a:ext uri="{FF2B5EF4-FFF2-40B4-BE49-F238E27FC236}">
                <a16:creationId xmlns:a16="http://schemas.microsoft.com/office/drawing/2014/main" id="{63DC6F4F-CF15-04B7-7985-4BA4D2015810}"/>
              </a:ext>
            </a:extLst>
          </p:cNvPr>
          <p:cNvSpPr txBox="1">
            <a:spLocks noChangeArrowheads="1"/>
          </p:cNvSpPr>
          <p:nvPr/>
        </p:nvSpPr>
        <p:spPr bwMode="auto">
          <a:xfrm>
            <a:off x="8839200" y="52578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P3</a:t>
            </a:r>
          </a:p>
        </p:txBody>
      </p:sp>
      <p:sp>
        <p:nvSpPr>
          <p:cNvPr id="174123" name="Text Box 45">
            <a:extLst>
              <a:ext uri="{FF2B5EF4-FFF2-40B4-BE49-F238E27FC236}">
                <a16:creationId xmlns:a16="http://schemas.microsoft.com/office/drawing/2014/main" id="{2860D3DF-F46F-DF24-962C-AD772361C78C}"/>
              </a:ext>
            </a:extLst>
          </p:cNvPr>
          <p:cNvSpPr txBox="1">
            <a:spLocks noChangeArrowheads="1"/>
          </p:cNvSpPr>
          <p:nvPr/>
        </p:nvSpPr>
        <p:spPr bwMode="auto">
          <a:xfrm>
            <a:off x="7620000" y="3962401"/>
            <a:ext cx="463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P2</a:t>
            </a:r>
          </a:p>
        </p:txBody>
      </p:sp>
      <p:sp>
        <p:nvSpPr>
          <p:cNvPr id="54318" name="Line 46">
            <a:extLst>
              <a:ext uri="{FF2B5EF4-FFF2-40B4-BE49-F238E27FC236}">
                <a16:creationId xmlns:a16="http://schemas.microsoft.com/office/drawing/2014/main" id="{B1FD0065-9260-0F3B-9F57-9092AFF77B13}"/>
              </a:ext>
            </a:extLst>
          </p:cNvPr>
          <p:cNvSpPr>
            <a:spLocks noChangeShapeType="1"/>
          </p:cNvSpPr>
          <p:nvPr/>
        </p:nvSpPr>
        <p:spPr bwMode="auto">
          <a:xfrm>
            <a:off x="6705600" y="4114800"/>
            <a:ext cx="609600" cy="762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19" name="Line 47">
            <a:extLst>
              <a:ext uri="{FF2B5EF4-FFF2-40B4-BE49-F238E27FC236}">
                <a16:creationId xmlns:a16="http://schemas.microsoft.com/office/drawing/2014/main" id="{4142A84A-6038-2300-8A57-9E1E1D32E992}"/>
              </a:ext>
            </a:extLst>
          </p:cNvPr>
          <p:cNvSpPr>
            <a:spLocks noChangeShapeType="1"/>
          </p:cNvSpPr>
          <p:nvPr/>
        </p:nvSpPr>
        <p:spPr bwMode="auto">
          <a:xfrm flipV="1">
            <a:off x="7620000" y="5867400"/>
            <a:ext cx="457200" cy="381000"/>
          </a:xfrm>
          <a:prstGeom prst="line">
            <a:avLst/>
          </a:prstGeom>
          <a:noFill/>
          <a:ln w="381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0" name="Line 48">
            <a:extLst>
              <a:ext uri="{FF2B5EF4-FFF2-40B4-BE49-F238E27FC236}">
                <a16:creationId xmlns:a16="http://schemas.microsoft.com/office/drawing/2014/main" id="{125ED8A2-91D2-57E8-8DF2-EEEDE147DB9C}"/>
              </a:ext>
            </a:extLst>
          </p:cNvPr>
          <p:cNvSpPr>
            <a:spLocks noChangeShapeType="1"/>
          </p:cNvSpPr>
          <p:nvPr/>
        </p:nvSpPr>
        <p:spPr bwMode="auto">
          <a:xfrm flipV="1">
            <a:off x="6629400" y="5410200"/>
            <a:ext cx="76200" cy="4572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4321" name="Line 49">
            <a:extLst>
              <a:ext uri="{FF2B5EF4-FFF2-40B4-BE49-F238E27FC236}">
                <a16:creationId xmlns:a16="http://schemas.microsoft.com/office/drawing/2014/main" id="{2E2009EB-C519-8CFC-868D-ACCCB10DAFE0}"/>
              </a:ext>
            </a:extLst>
          </p:cNvPr>
          <p:cNvSpPr>
            <a:spLocks noChangeShapeType="1"/>
          </p:cNvSpPr>
          <p:nvPr/>
        </p:nvSpPr>
        <p:spPr bwMode="auto">
          <a:xfrm flipH="1" flipV="1">
            <a:off x="8382000" y="4114800"/>
            <a:ext cx="228600" cy="381000"/>
          </a:xfrm>
          <a:prstGeom prst="line">
            <a:avLst/>
          </a:prstGeom>
          <a:noFill/>
          <a:ln w="38100">
            <a:solidFill>
              <a:srgbClr val="0066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4128" name="Text Box 50">
            <a:extLst>
              <a:ext uri="{FF2B5EF4-FFF2-40B4-BE49-F238E27FC236}">
                <a16:creationId xmlns:a16="http://schemas.microsoft.com/office/drawing/2014/main" id="{6C3C9D1C-325A-7970-A359-AEE41A48EA39}"/>
              </a:ext>
            </a:extLst>
          </p:cNvPr>
          <p:cNvSpPr txBox="1">
            <a:spLocks noChangeArrowheads="1"/>
          </p:cNvSpPr>
          <p:nvPr/>
        </p:nvSpPr>
        <p:spPr bwMode="auto">
          <a:xfrm>
            <a:off x="66135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i</a:t>
            </a:r>
          </a:p>
        </p:txBody>
      </p:sp>
      <p:sp>
        <p:nvSpPr>
          <p:cNvPr id="174129" name="Text Box 51">
            <a:extLst>
              <a:ext uri="{FF2B5EF4-FFF2-40B4-BE49-F238E27FC236}">
                <a16:creationId xmlns:a16="http://schemas.microsoft.com/office/drawing/2014/main" id="{A4B04382-4609-FD4B-96D4-7A37E95F8210}"/>
              </a:ext>
            </a:extLst>
          </p:cNvPr>
          <p:cNvSpPr txBox="1">
            <a:spLocks noChangeArrowheads="1"/>
          </p:cNvSpPr>
          <p:nvPr/>
        </p:nvSpPr>
        <p:spPr bwMode="auto">
          <a:xfrm>
            <a:off x="7146925" y="3770313"/>
            <a:ext cx="234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j</a:t>
            </a:r>
          </a:p>
        </p:txBody>
      </p:sp>
      <p:sp>
        <p:nvSpPr>
          <p:cNvPr id="174130" name="Text Box 52">
            <a:extLst>
              <a:ext uri="{FF2B5EF4-FFF2-40B4-BE49-F238E27FC236}">
                <a16:creationId xmlns:a16="http://schemas.microsoft.com/office/drawing/2014/main" id="{7D2CE188-7880-A7A4-73E5-A8B058A68BDB}"/>
              </a:ext>
            </a:extLst>
          </p:cNvPr>
          <p:cNvSpPr txBox="1">
            <a:spLocks noChangeArrowheads="1"/>
          </p:cNvSpPr>
          <p:nvPr/>
        </p:nvSpPr>
        <p:spPr bwMode="auto">
          <a:xfrm>
            <a:off x="7985125" y="590391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h</a:t>
            </a:r>
          </a:p>
        </p:txBody>
      </p:sp>
      <p:sp>
        <p:nvSpPr>
          <p:cNvPr id="174131" name="Text Box 53">
            <a:extLst>
              <a:ext uri="{FF2B5EF4-FFF2-40B4-BE49-F238E27FC236}">
                <a16:creationId xmlns:a16="http://schemas.microsoft.com/office/drawing/2014/main" id="{5A8F6487-D75C-0379-1B5A-1A30D92BAC22}"/>
              </a:ext>
            </a:extLst>
          </p:cNvPr>
          <p:cNvSpPr txBox="1">
            <a:spLocks noChangeArrowheads="1"/>
          </p:cNvSpPr>
          <p:nvPr/>
        </p:nvSpPr>
        <p:spPr bwMode="auto">
          <a:xfrm>
            <a:off x="7527925" y="6208713"/>
            <a:ext cx="298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it-IT" sz="1800"/>
              <a:t>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xit" presetSubtype="4" fill="hold" nodeType="clickEffect">
                                  <p:stCondLst>
                                    <p:cond delay="0"/>
                                  </p:stCondLst>
                                  <p:childTnLst>
                                    <p:anim calcmode="lin" valueType="num">
                                      <p:cBhvr additive="base">
                                        <p:cTn id="6" dur="500"/>
                                        <p:tgtEl>
                                          <p:spTgt spid="54318"/>
                                        </p:tgtEl>
                                        <p:attrNameLst>
                                          <p:attrName>ppt_x</p:attrName>
                                        </p:attrNameLst>
                                      </p:cBhvr>
                                      <p:tavLst>
                                        <p:tav tm="0">
                                          <p:val>
                                            <p:strVal val="ppt_x"/>
                                          </p:val>
                                        </p:tav>
                                        <p:tav tm="100000">
                                          <p:val>
                                            <p:strVal val="ppt_x"/>
                                          </p:val>
                                        </p:tav>
                                      </p:tavLst>
                                    </p:anim>
                                    <p:anim calcmode="lin" valueType="num">
                                      <p:cBhvr additive="base">
                                        <p:cTn id="7" dur="500"/>
                                        <p:tgtEl>
                                          <p:spTgt spid="54318"/>
                                        </p:tgtEl>
                                        <p:attrNameLst>
                                          <p:attrName>ppt_y</p:attrName>
                                        </p:attrNameLst>
                                      </p:cBhvr>
                                      <p:tavLst>
                                        <p:tav tm="0">
                                          <p:val>
                                            <p:strVal val="ppt_y"/>
                                          </p:val>
                                        </p:tav>
                                        <p:tav tm="100000">
                                          <p:val>
                                            <p:strVal val="1+ppt_h/2"/>
                                          </p:val>
                                        </p:tav>
                                      </p:tavLst>
                                    </p:anim>
                                    <p:set>
                                      <p:cBhvr>
                                        <p:cTn id="8" dur="1" fill="hold">
                                          <p:stCondLst>
                                            <p:cond delay="499"/>
                                          </p:stCondLst>
                                        </p:cTn>
                                        <p:tgtEl>
                                          <p:spTgt spid="5431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4319"/>
                                        </p:tgtEl>
                                        <p:attrNameLst>
                                          <p:attrName>ppt_x</p:attrName>
                                        </p:attrNameLst>
                                      </p:cBhvr>
                                      <p:tavLst>
                                        <p:tav tm="0">
                                          <p:val>
                                            <p:strVal val="ppt_x"/>
                                          </p:val>
                                        </p:tav>
                                        <p:tav tm="100000">
                                          <p:val>
                                            <p:strVal val="ppt_x"/>
                                          </p:val>
                                        </p:tav>
                                      </p:tavLst>
                                    </p:anim>
                                    <p:anim calcmode="lin" valueType="num">
                                      <p:cBhvr additive="base">
                                        <p:cTn id="13" dur="500"/>
                                        <p:tgtEl>
                                          <p:spTgt spid="54319"/>
                                        </p:tgtEl>
                                        <p:attrNameLst>
                                          <p:attrName>ppt_y</p:attrName>
                                        </p:attrNameLst>
                                      </p:cBhvr>
                                      <p:tavLst>
                                        <p:tav tm="0">
                                          <p:val>
                                            <p:strVal val="ppt_y"/>
                                          </p:val>
                                        </p:tav>
                                        <p:tav tm="100000">
                                          <p:val>
                                            <p:strVal val="1+ppt_h/2"/>
                                          </p:val>
                                        </p:tav>
                                      </p:tavLst>
                                    </p:anim>
                                    <p:set>
                                      <p:cBhvr>
                                        <p:cTn id="14" dur="1" fill="hold">
                                          <p:stCondLst>
                                            <p:cond delay="499"/>
                                          </p:stCondLst>
                                        </p:cTn>
                                        <p:tgtEl>
                                          <p:spTgt spid="54319"/>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313"/>
                                        </p:tgtEl>
                                        <p:attrNameLst>
                                          <p:attrName>style.visibility</p:attrName>
                                        </p:attrNameLst>
                                      </p:cBhvr>
                                      <p:to>
                                        <p:strVal val="visible"/>
                                      </p:to>
                                    </p:set>
                                    <p:anim calcmode="lin" valueType="num">
                                      <p:cBhvr additive="base">
                                        <p:cTn id="19" dur="500" fill="hold"/>
                                        <p:tgtEl>
                                          <p:spTgt spid="54313"/>
                                        </p:tgtEl>
                                        <p:attrNameLst>
                                          <p:attrName>ppt_x</p:attrName>
                                        </p:attrNameLst>
                                      </p:cBhvr>
                                      <p:tavLst>
                                        <p:tav tm="0">
                                          <p:val>
                                            <p:strVal val="#ppt_x"/>
                                          </p:val>
                                        </p:tav>
                                        <p:tav tm="100000">
                                          <p:val>
                                            <p:strVal val="#ppt_x"/>
                                          </p:val>
                                        </p:tav>
                                      </p:tavLst>
                                    </p:anim>
                                    <p:anim calcmode="lin" valueType="num">
                                      <p:cBhvr additive="base">
                                        <p:cTn id="20" dur="500" fill="hold"/>
                                        <p:tgtEl>
                                          <p:spTgt spid="543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4312"/>
                                        </p:tgtEl>
                                        <p:attrNameLst>
                                          <p:attrName>style.visibility</p:attrName>
                                        </p:attrNameLst>
                                      </p:cBhvr>
                                      <p:to>
                                        <p:strVal val="visible"/>
                                      </p:to>
                                    </p:set>
                                    <p:anim calcmode="lin" valueType="num">
                                      <p:cBhvr additive="base">
                                        <p:cTn id="25" dur="500" fill="hold"/>
                                        <p:tgtEl>
                                          <p:spTgt spid="54312"/>
                                        </p:tgtEl>
                                        <p:attrNameLst>
                                          <p:attrName>ppt_x</p:attrName>
                                        </p:attrNameLst>
                                      </p:cBhvr>
                                      <p:tavLst>
                                        <p:tav tm="0">
                                          <p:val>
                                            <p:strVal val="#ppt_x"/>
                                          </p:val>
                                        </p:tav>
                                        <p:tav tm="100000">
                                          <p:val>
                                            <p:strVal val="#ppt_x"/>
                                          </p:val>
                                        </p:tav>
                                      </p:tavLst>
                                    </p:anim>
                                    <p:anim calcmode="lin" valueType="num">
                                      <p:cBhvr additive="base">
                                        <p:cTn id="26" dur="500" fill="hold"/>
                                        <p:tgtEl>
                                          <p:spTgt spid="54312"/>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xit" presetSubtype="4" fill="hold" nodeType="clickEffect">
                                  <p:stCondLst>
                                    <p:cond delay="0"/>
                                  </p:stCondLst>
                                  <p:childTnLst>
                                    <p:anim calcmode="lin" valueType="num">
                                      <p:cBhvr additive="base">
                                        <p:cTn id="30" dur="500"/>
                                        <p:tgtEl>
                                          <p:spTgt spid="54320"/>
                                        </p:tgtEl>
                                        <p:attrNameLst>
                                          <p:attrName>ppt_x</p:attrName>
                                        </p:attrNameLst>
                                      </p:cBhvr>
                                      <p:tavLst>
                                        <p:tav tm="0">
                                          <p:val>
                                            <p:strVal val="ppt_x"/>
                                          </p:val>
                                        </p:tav>
                                        <p:tav tm="100000">
                                          <p:val>
                                            <p:strVal val="ppt_x"/>
                                          </p:val>
                                        </p:tav>
                                      </p:tavLst>
                                    </p:anim>
                                    <p:anim calcmode="lin" valueType="num">
                                      <p:cBhvr additive="base">
                                        <p:cTn id="31" dur="500"/>
                                        <p:tgtEl>
                                          <p:spTgt spid="54320"/>
                                        </p:tgtEl>
                                        <p:attrNameLst>
                                          <p:attrName>ppt_y</p:attrName>
                                        </p:attrNameLst>
                                      </p:cBhvr>
                                      <p:tavLst>
                                        <p:tav tm="0">
                                          <p:val>
                                            <p:strVal val="ppt_y"/>
                                          </p:val>
                                        </p:tav>
                                        <p:tav tm="100000">
                                          <p:val>
                                            <p:strVal val="1+ppt_h/2"/>
                                          </p:val>
                                        </p:tav>
                                      </p:tavLst>
                                    </p:anim>
                                    <p:set>
                                      <p:cBhvr>
                                        <p:cTn id="32" dur="1" fill="hold">
                                          <p:stCondLst>
                                            <p:cond delay="499"/>
                                          </p:stCondLst>
                                        </p:cTn>
                                        <p:tgtEl>
                                          <p:spTgt spid="54320"/>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xit" presetSubtype="4" fill="hold" nodeType="clickEffect">
                                  <p:stCondLst>
                                    <p:cond delay="0"/>
                                  </p:stCondLst>
                                  <p:childTnLst>
                                    <p:anim calcmode="lin" valueType="num">
                                      <p:cBhvr additive="base">
                                        <p:cTn id="36" dur="500"/>
                                        <p:tgtEl>
                                          <p:spTgt spid="54321"/>
                                        </p:tgtEl>
                                        <p:attrNameLst>
                                          <p:attrName>ppt_x</p:attrName>
                                        </p:attrNameLst>
                                      </p:cBhvr>
                                      <p:tavLst>
                                        <p:tav tm="0">
                                          <p:val>
                                            <p:strVal val="ppt_x"/>
                                          </p:val>
                                        </p:tav>
                                        <p:tav tm="100000">
                                          <p:val>
                                            <p:strVal val="ppt_x"/>
                                          </p:val>
                                        </p:tav>
                                      </p:tavLst>
                                    </p:anim>
                                    <p:anim calcmode="lin" valueType="num">
                                      <p:cBhvr additive="base">
                                        <p:cTn id="37" dur="500"/>
                                        <p:tgtEl>
                                          <p:spTgt spid="54321"/>
                                        </p:tgtEl>
                                        <p:attrNameLst>
                                          <p:attrName>ppt_y</p:attrName>
                                        </p:attrNameLst>
                                      </p:cBhvr>
                                      <p:tavLst>
                                        <p:tav tm="0">
                                          <p:val>
                                            <p:strVal val="ppt_y"/>
                                          </p:val>
                                        </p:tav>
                                        <p:tav tm="100000">
                                          <p:val>
                                            <p:strVal val="1+ppt_h/2"/>
                                          </p:val>
                                        </p:tav>
                                      </p:tavLst>
                                    </p:anim>
                                    <p:set>
                                      <p:cBhvr>
                                        <p:cTn id="38" dur="1" fill="hold">
                                          <p:stCondLst>
                                            <p:cond delay="499"/>
                                          </p:stCondLst>
                                        </p:cTn>
                                        <p:tgtEl>
                                          <p:spTgt spid="54321"/>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54310"/>
                                        </p:tgtEl>
                                        <p:attrNameLst>
                                          <p:attrName>style.visibility</p:attrName>
                                        </p:attrNameLst>
                                      </p:cBhvr>
                                      <p:to>
                                        <p:strVal val="visible"/>
                                      </p:to>
                                    </p:set>
                                    <p:anim calcmode="lin" valueType="num">
                                      <p:cBhvr additive="base">
                                        <p:cTn id="43" dur="500" fill="hold"/>
                                        <p:tgtEl>
                                          <p:spTgt spid="54310"/>
                                        </p:tgtEl>
                                        <p:attrNameLst>
                                          <p:attrName>ppt_x</p:attrName>
                                        </p:attrNameLst>
                                      </p:cBhvr>
                                      <p:tavLst>
                                        <p:tav tm="0">
                                          <p:val>
                                            <p:strVal val="#ppt_x"/>
                                          </p:val>
                                        </p:tav>
                                        <p:tav tm="100000">
                                          <p:val>
                                            <p:strVal val="#ppt_x"/>
                                          </p:val>
                                        </p:tav>
                                      </p:tavLst>
                                    </p:anim>
                                    <p:anim calcmode="lin" valueType="num">
                                      <p:cBhvr additive="base">
                                        <p:cTn id="44" dur="500" fill="hold"/>
                                        <p:tgtEl>
                                          <p:spTgt spid="54310"/>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54311"/>
                                        </p:tgtEl>
                                        <p:attrNameLst>
                                          <p:attrName>style.visibility</p:attrName>
                                        </p:attrNameLst>
                                      </p:cBhvr>
                                      <p:to>
                                        <p:strVal val="visible"/>
                                      </p:to>
                                    </p:set>
                                    <p:anim calcmode="lin" valueType="num">
                                      <p:cBhvr additive="base">
                                        <p:cTn id="49" dur="500" fill="hold"/>
                                        <p:tgtEl>
                                          <p:spTgt spid="54311"/>
                                        </p:tgtEl>
                                        <p:attrNameLst>
                                          <p:attrName>ppt_x</p:attrName>
                                        </p:attrNameLst>
                                      </p:cBhvr>
                                      <p:tavLst>
                                        <p:tav tm="0">
                                          <p:val>
                                            <p:strVal val="#ppt_x"/>
                                          </p:val>
                                        </p:tav>
                                        <p:tav tm="100000">
                                          <p:val>
                                            <p:strVal val="#ppt_x"/>
                                          </p:val>
                                        </p:tav>
                                      </p:tavLst>
                                    </p:anim>
                                    <p:anim calcmode="lin" valueType="num">
                                      <p:cBhvr additive="base">
                                        <p:cTn id="50" dur="500" fill="hold"/>
                                        <p:tgtEl>
                                          <p:spTgt spid="543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19624010-FD49-8DF7-1734-4079AF495E6F}"/>
              </a:ext>
            </a:extLst>
          </p:cNvPr>
          <p:cNvSpPr>
            <a:spLocks noGrp="1" noChangeArrowheads="1"/>
          </p:cNvSpPr>
          <p:nvPr>
            <p:ph type="title"/>
          </p:nvPr>
        </p:nvSpPr>
        <p:spPr>
          <a:xfrm>
            <a:off x="2057400" y="76200"/>
            <a:ext cx="8229600" cy="533400"/>
          </a:xfrm>
        </p:spPr>
        <p:txBody>
          <a:bodyPr>
            <a:normAutofit fontScale="90000"/>
          </a:bodyPr>
          <a:lstStyle/>
          <a:p>
            <a:pPr eaLnBrk="1" hangingPunct="1">
              <a:defRPr/>
            </a:pPr>
            <a:r>
              <a:rPr lang="en-US" altLang="it-IT" sz="3600" dirty="0">
                <a:solidFill>
                  <a:srgbClr val="CC0000"/>
                </a:solidFill>
                <a:effectLst>
                  <a:outerShdw blurRad="38100" dist="38100" dir="2700000" algn="tl">
                    <a:srgbClr val="C0C0C0"/>
                  </a:outerShdw>
                </a:effectLst>
              </a:rPr>
              <a:t>ILS e </a:t>
            </a:r>
            <a:r>
              <a:rPr lang="en-US" altLang="it-IT" sz="3600" dirty="0" err="1">
                <a:solidFill>
                  <a:srgbClr val="CC0000"/>
                </a:solidFill>
                <a:effectLst>
                  <a:outerShdw blurRad="38100" dist="38100" dir="2700000" algn="tl">
                    <a:srgbClr val="C0C0C0"/>
                  </a:outerShdw>
                </a:effectLst>
              </a:rPr>
              <a:t>altre</a:t>
            </a:r>
            <a:r>
              <a:rPr lang="en-US" altLang="it-IT" sz="3600" dirty="0">
                <a:solidFill>
                  <a:srgbClr val="CC0000"/>
                </a:solidFill>
                <a:effectLst>
                  <a:outerShdw blurRad="38100" dist="38100" dir="2700000" algn="tl">
                    <a:srgbClr val="C0C0C0"/>
                  </a:outerShdw>
                </a:effectLst>
              </a:rPr>
              <a:t> </a:t>
            </a:r>
            <a:r>
              <a:rPr lang="en-US" altLang="it-IT" sz="3600" dirty="0" err="1">
                <a:solidFill>
                  <a:srgbClr val="CC0000"/>
                </a:solidFill>
                <a:effectLst>
                  <a:outerShdw blurRad="38100" dist="38100" dir="2700000" algn="tl">
                    <a:srgbClr val="C0C0C0"/>
                  </a:outerShdw>
                </a:effectLst>
              </a:rPr>
              <a:t>metaeuristiche</a:t>
            </a:r>
            <a:endParaRPr lang="en-US" altLang="it-IT" sz="3600" dirty="0">
              <a:solidFill>
                <a:srgbClr val="CC0000"/>
              </a:solidFill>
              <a:effectLst>
                <a:outerShdw blurRad="38100" dist="38100" dir="2700000" algn="tl">
                  <a:srgbClr val="C0C0C0"/>
                </a:outerShdw>
              </a:effectLst>
            </a:endParaRPr>
          </a:p>
        </p:txBody>
      </p:sp>
      <p:sp>
        <p:nvSpPr>
          <p:cNvPr id="103427" name="Rectangle 3">
            <a:extLst>
              <a:ext uri="{FF2B5EF4-FFF2-40B4-BE49-F238E27FC236}">
                <a16:creationId xmlns:a16="http://schemas.microsoft.com/office/drawing/2014/main" id="{30D1EDD0-0AA6-4A1F-C732-2DAAAC5A3B8B}"/>
              </a:ext>
            </a:extLst>
          </p:cNvPr>
          <p:cNvSpPr>
            <a:spLocks noGrp="1" noChangeArrowheads="1"/>
          </p:cNvSpPr>
          <p:nvPr>
            <p:ph type="body" idx="1"/>
          </p:nvPr>
        </p:nvSpPr>
        <p:spPr>
          <a:xfrm>
            <a:off x="1527176" y="685800"/>
            <a:ext cx="9140825" cy="6172200"/>
          </a:xfrm>
        </p:spPr>
        <p:txBody>
          <a:bodyPr/>
          <a:lstStyle/>
          <a:p>
            <a:pPr algn="just" eaLnBrk="1" hangingPunct="1">
              <a:lnSpc>
                <a:spcPct val="80000"/>
              </a:lnSpc>
              <a:defRPr/>
            </a:pPr>
            <a:r>
              <a:rPr lang="en-US" altLang="it-IT" sz="1800" dirty="0">
                <a:solidFill>
                  <a:srgbClr val="333399"/>
                </a:solidFill>
              </a:rPr>
              <a:t>Il </a:t>
            </a:r>
            <a:r>
              <a:rPr lang="en-US" altLang="it-IT" sz="1800" dirty="0" err="1">
                <a:solidFill>
                  <a:srgbClr val="333399"/>
                </a:solidFill>
              </a:rPr>
              <a:t>caso</a:t>
            </a:r>
            <a:r>
              <a:rPr lang="en-US" altLang="it-IT" sz="1800" dirty="0">
                <a:solidFill>
                  <a:srgbClr val="333399"/>
                </a:solidFill>
              </a:rPr>
              <a:t> di ILS </a:t>
            </a:r>
            <a:r>
              <a:rPr lang="en-US" altLang="it-IT" sz="1800" dirty="0" err="1">
                <a:solidFill>
                  <a:srgbClr val="333399"/>
                </a:solidFill>
              </a:rPr>
              <a:t>esemplifica</a:t>
            </a:r>
            <a:r>
              <a:rPr lang="en-US" altLang="it-IT" sz="1800" dirty="0">
                <a:solidFill>
                  <a:srgbClr val="333399"/>
                </a:solidFill>
              </a:rPr>
              <a:t>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realtà</a:t>
            </a:r>
            <a:r>
              <a:rPr lang="en-US" altLang="it-IT" sz="1800" dirty="0">
                <a:solidFill>
                  <a:srgbClr val="333399"/>
                </a:solidFill>
              </a:rPr>
              <a:t> </a:t>
            </a:r>
            <a:r>
              <a:rPr lang="en-US" altLang="it-IT" sz="1800" dirty="0" err="1">
                <a:solidFill>
                  <a:srgbClr val="333399"/>
                </a:solidFill>
              </a:rPr>
              <a:t>più</a:t>
            </a:r>
            <a:r>
              <a:rPr lang="en-US" altLang="it-IT" sz="1800" dirty="0">
                <a:solidFill>
                  <a:srgbClr val="333399"/>
                </a:solidFill>
              </a:rPr>
              <a:t> </a:t>
            </a:r>
            <a:r>
              <a:rPr lang="en-US" altLang="it-IT" sz="1800" dirty="0" err="1">
                <a:solidFill>
                  <a:srgbClr val="333399"/>
                </a:solidFill>
              </a:rPr>
              <a:t>generale</a:t>
            </a:r>
            <a:r>
              <a:rPr lang="en-US" altLang="it-IT" sz="1800" dirty="0">
                <a:solidFill>
                  <a:srgbClr val="333399"/>
                </a:solidFill>
              </a:rPr>
              <a:t> </a:t>
            </a:r>
            <a:r>
              <a:rPr lang="en-US" altLang="it-IT" sz="1800" dirty="0" err="1">
                <a:solidFill>
                  <a:srgbClr val="333399"/>
                </a:solidFill>
              </a:rPr>
              <a:t>nel</a:t>
            </a:r>
            <a:r>
              <a:rPr lang="en-US" altLang="it-IT" sz="1800" dirty="0">
                <a:solidFill>
                  <a:srgbClr val="333399"/>
                </a:solidFill>
              </a:rPr>
              <a:t> campo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dopo</a:t>
            </a:r>
            <a:r>
              <a:rPr lang="en-US" altLang="it-IT" sz="1800" dirty="0">
                <a:solidFill>
                  <a:srgbClr val="333399"/>
                </a:solidFill>
              </a:rPr>
              <a:t> la </a:t>
            </a:r>
            <a:r>
              <a:rPr lang="en-US" altLang="it-IT" sz="1800" dirty="0" err="1">
                <a:solidFill>
                  <a:srgbClr val="333399"/>
                </a:solidFill>
              </a:rPr>
              <a:t>nascita</a:t>
            </a:r>
            <a:r>
              <a:rPr lang="en-US" altLang="it-IT" sz="1800" dirty="0">
                <a:solidFill>
                  <a:srgbClr val="333399"/>
                </a:solidFill>
              </a:rPr>
              <a:t> di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metaeuristiche</a:t>
            </a:r>
            <a:r>
              <a:rPr lang="en-US" altLang="it-IT" sz="1800" dirty="0">
                <a:solidFill>
                  <a:srgbClr val="333399"/>
                </a:solidFill>
              </a:rPr>
              <a:t> </a:t>
            </a:r>
            <a:r>
              <a:rPr lang="en-US" altLang="it-IT" sz="1800" dirty="0" err="1">
                <a:solidFill>
                  <a:srgbClr val="333399"/>
                </a:solidFill>
              </a:rPr>
              <a:t>classiche</a:t>
            </a:r>
            <a:r>
              <a:rPr lang="en-US" altLang="it-IT" sz="1800" dirty="0">
                <a:solidFill>
                  <a:srgbClr val="333399"/>
                </a:solidFill>
              </a:rPr>
              <a:t> (</a:t>
            </a:r>
            <a:r>
              <a:rPr lang="en-US" altLang="it-IT" sz="1800" dirty="0" err="1">
                <a:solidFill>
                  <a:srgbClr val="333399"/>
                </a:solidFill>
                <a:effectLst>
                  <a:outerShdw blurRad="38100" dist="38100" dir="2700000" algn="tl">
                    <a:srgbClr val="000000">
                      <a:alpha val="43137"/>
                    </a:srgbClr>
                  </a:outerShdw>
                </a:effectLst>
              </a:rPr>
              <a:t>Tabu</a:t>
            </a:r>
            <a:r>
              <a:rPr lang="en-US" altLang="it-IT" sz="1800" dirty="0">
                <a:solidFill>
                  <a:srgbClr val="333399"/>
                </a:solidFill>
                <a:effectLst>
                  <a:outerShdw blurRad="38100" dist="38100" dir="2700000" algn="tl">
                    <a:srgbClr val="000000">
                      <a:alpha val="43137"/>
                    </a:srgbClr>
                  </a:outerShdw>
                </a:effectLst>
              </a:rPr>
              <a:t> Search </a:t>
            </a:r>
            <a:r>
              <a:rPr lang="en-US" altLang="it-IT" sz="1800" dirty="0">
                <a:solidFill>
                  <a:srgbClr val="333399"/>
                </a:solidFill>
              </a:rPr>
              <a:t>e </a:t>
            </a:r>
            <a:r>
              <a:rPr lang="en-US" altLang="it-IT" sz="1800" dirty="0">
                <a:solidFill>
                  <a:srgbClr val="333399"/>
                </a:solidFill>
                <a:effectLst>
                  <a:outerShdw blurRad="38100" dist="38100" dir="2700000" algn="tl">
                    <a:srgbClr val="000000">
                      <a:alpha val="43137"/>
                    </a:srgbClr>
                  </a:outerShdw>
                </a:effectLst>
              </a:rPr>
              <a:t>Simulated Annealing</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utilizzano</a:t>
            </a:r>
            <a:r>
              <a:rPr lang="en-US" altLang="it-IT" sz="1800" dirty="0">
                <a:solidFill>
                  <a:srgbClr val="333399"/>
                </a:solidFill>
              </a:rPr>
              <a:t> </a:t>
            </a:r>
            <a:r>
              <a:rPr lang="en-US" altLang="it-IT" sz="1800" dirty="0" err="1">
                <a:solidFill>
                  <a:srgbClr val="333399"/>
                </a:solidFill>
              </a:rPr>
              <a:t>uno</a:t>
            </a:r>
            <a:r>
              <a:rPr lang="en-US" altLang="it-IT" sz="1800" dirty="0">
                <a:solidFill>
                  <a:srgbClr val="333399"/>
                </a:solidFill>
              </a:rPr>
              <a:t> </a:t>
            </a:r>
            <a:r>
              <a:rPr lang="en-US" altLang="it-IT" sz="1800" dirty="0" err="1">
                <a:solidFill>
                  <a:srgbClr val="333399"/>
                </a:solidFill>
              </a:rPr>
              <a:t>specifico</a:t>
            </a:r>
            <a:r>
              <a:rPr lang="en-US" altLang="it-IT" sz="1800" dirty="0">
                <a:solidFill>
                  <a:srgbClr val="333399"/>
                </a:solidFill>
              </a:rPr>
              <a:t> principio quale la </a:t>
            </a:r>
            <a:r>
              <a:rPr lang="en-US" altLang="it-IT" sz="1800" i="1" dirty="0" err="1">
                <a:solidFill>
                  <a:srgbClr val="333399"/>
                </a:solidFill>
              </a:rPr>
              <a:t>memoria</a:t>
            </a:r>
            <a:r>
              <a:rPr lang="en-US" altLang="it-IT" sz="1800" dirty="0">
                <a:solidFill>
                  <a:srgbClr val="333399"/>
                </a:solidFill>
              </a:rPr>
              <a:t> o </a:t>
            </a:r>
            <a:r>
              <a:rPr lang="en-US" altLang="it-IT" sz="1800" i="1" dirty="0" err="1">
                <a:solidFill>
                  <a:srgbClr val="333399"/>
                </a:solidFill>
              </a:rPr>
              <a:t>il</a:t>
            </a:r>
            <a:r>
              <a:rPr lang="en-US" altLang="it-IT" sz="1800" i="1" dirty="0">
                <a:solidFill>
                  <a:srgbClr val="333399"/>
                </a:solidFill>
              </a:rPr>
              <a:t> </a:t>
            </a:r>
            <a:r>
              <a:rPr lang="en-US" altLang="it-IT" sz="1800" i="1" dirty="0" err="1">
                <a:solidFill>
                  <a:srgbClr val="333399"/>
                </a:solidFill>
              </a:rPr>
              <a:t>campionamento</a:t>
            </a:r>
            <a:r>
              <a:rPr lang="en-US" altLang="it-IT" sz="1800" i="1" dirty="0">
                <a:solidFill>
                  <a:srgbClr val="333399"/>
                </a:solidFill>
              </a:rPr>
              <a:t> </a:t>
            </a:r>
            <a:r>
              <a:rPr lang="en-US" altLang="it-IT" sz="1800" i="1" dirty="0" err="1">
                <a:solidFill>
                  <a:srgbClr val="333399"/>
                </a:solidFill>
              </a:rPr>
              <a:t>casuale</a:t>
            </a:r>
            <a:r>
              <a:rPr lang="en-US" altLang="it-IT" sz="1800" i="1" dirty="0">
                <a:solidFill>
                  <a:srgbClr val="333399"/>
                </a:solidFill>
              </a:rPr>
              <a:t> </a:t>
            </a:r>
            <a:r>
              <a:rPr lang="en-US" altLang="it-IT" sz="1800" i="1" dirty="0" err="1">
                <a:solidFill>
                  <a:srgbClr val="333399"/>
                </a:solidFill>
              </a:rPr>
              <a:t>dell’intorno</a:t>
            </a:r>
            <a:r>
              <a:rPr lang="en-US" altLang="it-IT" sz="1800" i="1" dirty="0">
                <a:solidFill>
                  <a:srgbClr val="333399"/>
                </a:solidFill>
              </a:rPr>
              <a:t> con </a:t>
            </a:r>
            <a:r>
              <a:rPr lang="en-US" altLang="it-IT" sz="1800" i="1" dirty="0" err="1">
                <a:solidFill>
                  <a:srgbClr val="333399"/>
                </a:solidFill>
              </a:rPr>
              <a:t>accettazione</a:t>
            </a:r>
            <a:r>
              <a:rPr lang="en-US" altLang="it-IT" sz="1800" i="1" dirty="0">
                <a:solidFill>
                  <a:srgbClr val="333399"/>
                </a:solidFill>
              </a:rPr>
              <a:t> </a:t>
            </a:r>
            <a:r>
              <a:rPr lang="en-US" altLang="it-IT" sz="1800" i="1" dirty="0" err="1">
                <a:solidFill>
                  <a:srgbClr val="333399"/>
                </a:solidFill>
              </a:rPr>
              <a:t>probabilistica</a:t>
            </a:r>
            <a:r>
              <a:rPr lang="en-US" altLang="it-IT" sz="1800" i="1" dirty="0">
                <a:solidFill>
                  <a:srgbClr val="333399"/>
                </a:solidFill>
              </a:rPr>
              <a:t> </a:t>
            </a:r>
            <a:r>
              <a:rPr lang="en-US" altLang="it-IT" sz="1800" i="1" dirty="0" err="1">
                <a:solidFill>
                  <a:srgbClr val="333399"/>
                </a:solidFill>
              </a:rPr>
              <a:t>dei</a:t>
            </a:r>
            <a:r>
              <a:rPr lang="en-US" altLang="it-IT" sz="1800" i="1" dirty="0">
                <a:solidFill>
                  <a:srgbClr val="333399"/>
                </a:solidFill>
              </a:rPr>
              <a:t> </a:t>
            </a:r>
            <a:r>
              <a:rPr lang="en-US" altLang="it-IT" sz="1800" i="1" dirty="0" err="1">
                <a:solidFill>
                  <a:srgbClr val="333399"/>
                </a:solidFill>
              </a:rPr>
              <a:t>peggioramenti</a:t>
            </a:r>
            <a:r>
              <a:rPr lang="en-US" altLang="it-IT" sz="1800" dirty="0">
                <a:solidFill>
                  <a:srgbClr val="333399"/>
                </a:solidFill>
              </a:rPr>
              <a:t>, </a:t>
            </a:r>
            <a:r>
              <a:rPr lang="en-US" altLang="it-IT" sz="1800" dirty="0" err="1">
                <a:solidFill>
                  <a:srgbClr val="333399"/>
                </a:solidFill>
              </a:rPr>
              <a:t>l’esperienza</a:t>
            </a:r>
            <a:r>
              <a:rPr lang="en-US" altLang="it-IT" sz="1800" dirty="0">
                <a:solidFill>
                  <a:srgbClr val="333399"/>
                </a:solidFill>
              </a:rPr>
              <a:t> </a:t>
            </a:r>
            <a:r>
              <a:rPr lang="en-US" altLang="it-IT" sz="1800" dirty="0" err="1">
                <a:solidFill>
                  <a:srgbClr val="333399"/>
                </a:solidFill>
              </a:rPr>
              <a:t>pratica</a:t>
            </a:r>
            <a:r>
              <a:rPr lang="en-US" altLang="it-IT" sz="1800" dirty="0">
                <a:solidFill>
                  <a:srgbClr val="333399"/>
                </a:solidFill>
              </a:rPr>
              <a:t> </a:t>
            </a:r>
            <a:r>
              <a:rPr lang="en-US" altLang="it-IT" sz="1800" dirty="0" err="1">
                <a:solidFill>
                  <a:srgbClr val="333399"/>
                </a:solidFill>
              </a:rPr>
              <a:t>su</a:t>
            </a:r>
            <a:r>
              <a:rPr lang="en-US" altLang="it-IT" sz="1800" dirty="0">
                <a:solidFill>
                  <a:srgbClr val="333399"/>
                </a:solidFill>
              </a:rPr>
              <a:t> </a:t>
            </a:r>
            <a:r>
              <a:rPr lang="en-US" altLang="it-IT" sz="1800" dirty="0" err="1">
                <a:solidFill>
                  <a:srgbClr val="333399"/>
                </a:solidFill>
              </a:rPr>
              <a:t>numerosi</a:t>
            </a:r>
            <a:r>
              <a:rPr lang="en-US" altLang="it-IT" sz="1800" dirty="0">
                <a:solidFill>
                  <a:srgbClr val="333399"/>
                </a:solidFill>
              </a:rPr>
              <a:t> </a:t>
            </a:r>
            <a:r>
              <a:rPr lang="en-US" altLang="it-IT" sz="1800" dirty="0" err="1">
                <a:solidFill>
                  <a:srgbClr val="333399"/>
                </a:solidFill>
              </a:rPr>
              <a:t>problemi</a:t>
            </a:r>
            <a:r>
              <a:rPr lang="en-US" altLang="it-IT" sz="1800" dirty="0">
                <a:solidFill>
                  <a:srgbClr val="333399"/>
                </a:solidFill>
              </a:rPr>
              <a:t> ha </a:t>
            </a:r>
            <a:r>
              <a:rPr lang="en-US" altLang="it-IT" sz="1800" dirty="0" err="1">
                <a:solidFill>
                  <a:srgbClr val="333399"/>
                </a:solidFill>
              </a:rPr>
              <a:t>verificato</a:t>
            </a:r>
            <a:r>
              <a:rPr lang="en-US" altLang="it-IT" sz="1800" dirty="0">
                <a:solidFill>
                  <a:srgbClr val="333399"/>
                </a:solidFill>
              </a:rPr>
              <a:t> </a:t>
            </a:r>
            <a:r>
              <a:rPr lang="en-US" altLang="it-IT" sz="1800" dirty="0" err="1">
                <a:solidFill>
                  <a:srgbClr val="333399"/>
                </a:solidFill>
              </a:rPr>
              <a:t>che</a:t>
            </a:r>
            <a:r>
              <a:rPr lang="en-US" altLang="it-IT" sz="1800" dirty="0">
                <a:solidFill>
                  <a:srgbClr val="333399"/>
                </a:solidFill>
              </a:rPr>
              <a:t> </a:t>
            </a:r>
            <a:r>
              <a:rPr lang="en-US" altLang="it-IT" sz="1800" dirty="0" err="1">
                <a:solidFill>
                  <a:srgbClr val="333399"/>
                </a:solidFill>
              </a:rPr>
              <a:t>nessuna</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metodologie</a:t>
            </a:r>
            <a:r>
              <a:rPr lang="en-US" altLang="it-IT" sz="1800" dirty="0">
                <a:solidFill>
                  <a:srgbClr val="333399"/>
                </a:solidFill>
              </a:rPr>
              <a:t> </a:t>
            </a:r>
            <a:r>
              <a:rPr lang="en-US" altLang="it-IT" sz="1800" dirty="0" err="1">
                <a:solidFill>
                  <a:srgbClr val="333399"/>
                </a:solidFill>
              </a:rPr>
              <a:t>domina</a:t>
            </a:r>
            <a:r>
              <a:rPr lang="en-US" altLang="it-IT" sz="1800" dirty="0">
                <a:solidFill>
                  <a:srgbClr val="333399"/>
                </a:solidFill>
              </a:rPr>
              <a:t> in </a:t>
            </a:r>
            <a:r>
              <a:rPr lang="en-US" altLang="it-IT" sz="1800" dirty="0" err="1">
                <a:solidFill>
                  <a:srgbClr val="333399"/>
                </a:solidFill>
              </a:rPr>
              <a:t>senso</a:t>
            </a:r>
            <a:r>
              <a:rPr lang="en-US" altLang="it-IT" sz="1800" dirty="0">
                <a:solidFill>
                  <a:srgbClr val="333399"/>
                </a:solidFill>
              </a:rPr>
              <a:t> </a:t>
            </a:r>
            <a:r>
              <a:rPr lang="en-US" altLang="it-IT" sz="1800" dirty="0" err="1">
                <a:solidFill>
                  <a:srgbClr val="333399"/>
                </a:solidFill>
              </a:rPr>
              <a:t>assoluto</a:t>
            </a:r>
            <a:r>
              <a:rPr lang="en-US" altLang="it-IT" sz="1800" dirty="0">
                <a:solidFill>
                  <a:srgbClr val="333399"/>
                </a:solidFill>
              </a:rPr>
              <a:t> le </a:t>
            </a:r>
            <a:r>
              <a:rPr lang="en-US" altLang="it-IT" sz="1800" dirty="0" err="1">
                <a:solidFill>
                  <a:srgbClr val="333399"/>
                </a:solidFill>
              </a:rPr>
              <a:t>altre</a:t>
            </a:r>
            <a:r>
              <a:rPr lang="en-US" altLang="it-IT" sz="1800" dirty="0">
                <a:solidFill>
                  <a:srgbClr val="333399"/>
                </a:solidFill>
              </a:rPr>
              <a:t>. La </a:t>
            </a:r>
            <a:r>
              <a:rPr lang="en-US" altLang="it-IT" sz="1800" dirty="0" err="1">
                <a:solidFill>
                  <a:srgbClr val="333399"/>
                </a:solidFill>
              </a:rPr>
              <a:t>ricerca</a:t>
            </a:r>
            <a:r>
              <a:rPr lang="en-US" altLang="it-IT" sz="1800" dirty="0">
                <a:solidFill>
                  <a:srgbClr val="333399"/>
                </a:solidFill>
              </a:rPr>
              <a:t> </a:t>
            </a:r>
            <a:r>
              <a:rPr lang="en-US" altLang="it-IT" sz="1800" dirty="0" err="1">
                <a:solidFill>
                  <a:srgbClr val="333399"/>
                </a:solidFill>
              </a:rPr>
              <a:t>si</a:t>
            </a:r>
            <a:r>
              <a:rPr lang="en-US" altLang="it-IT" sz="1800" dirty="0">
                <a:solidFill>
                  <a:srgbClr val="333399"/>
                </a:solidFill>
              </a:rPr>
              <a:t> è </a:t>
            </a:r>
            <a:r>
              <a:rPr lang="en-US" altLang="it-IT" sz="1800" dirty="0" err="1">
                <a:solidFill>
                  <a:srgbClr val="333399"/>
                </a:solidFill>
              </a:rPr>
              <a:t>spostata</a:t>
            </a:r>
            <a:r>
              <a:rPr lang="en-US" altLang="it-IT" sz="1800" dirty="0">
                <a:solidFill>
                  <a:srgbClr val="333399"/>
                </a:solidFill>
              </a:rPr>
              <a:t> </a:t>
            </a:r>
            <a:r>
              <a:rPr lang="en-US" altLang="it-IT" sz="1800" dirty="0" err="1">
                <a:solidFill>
                  <a:srgbClr val="333399"/>
                </a:solidFill>
              </a:rPr>
              <a:t>sulla</a:t>
            </a:r>
            <a:r>
              <a:rPr lang="en-US" altLang="it-IT" sz="1800" dirty="0">
                <a:solidFill>
                  <a:srgbClr val="333399"/>
                </a:solidFill>
              </a:rPr>
              <a:t> </a:t>
            </a:r>
            <a:r>
              <a:rPr lang="en-US" altLang="it-IT" sz="1800" dirty="0" err="1">
                <a:solidFill>
                  <a:srgbClr val="333399"/>
                </a:solidFill>
              </a:rPr>
              <a:t>ibridizzazione</a:t>
            </a:r>
            <a:r>
              <a:rPr lang="en-US" altLang="it-IT" sz="1800" dirty="0">
                <a:solidFill>
                  <a:srgbClr val="333399"/>
                </a:solidFill>
              </a:rPr>
              <a:t>, </a:t>
            </a:r>
            <a:r>
              <a:rPr lang="en-US" altLang="it-IT" sz="1800" dirty="0" err="1">
                <a:solidFill>
                  <a:srgbClr val="333399"/>
                </a:solidFill>
              </a:rPr>
              <a:t>cioè</a:t>
            </a:r>
            <a:r>
              <a:rPr lang="en-US" altLang="it-IT" sz="1800" dirty="0">
                <a:solidFill>
                  <a:srgbClr val="333399"/>
                </a:solidFill>
              </a:rPr>
              <a:t> </a:t>
            </a:r>
            <a:r>
              <a:rPr lang="en-US" altLang="it-IT" sz="1800" dirty="0" err="1">
                <a:solidFill>
                  <a:srgbClr val="333399"/>
                </a:solidFill>
              </a:rPr>
              <a:t>nell’inserire</a:t>
            </a:r>
            <a:r>
              <a:rPr lang="en-US" altLang="it-IT" sz="1800" dirty="0">
                <a:solidFill>
                  <a:srgbClr val="333399"/>
                </a:solidFill>
              </a:rPr>
              <a:t> </a:t>
            </a:r>
            <a:r>
              <a:rPr lang="en-US" altLang="it-IT" sz="1800" dirty="0" err="1">
                <a:solidFill>
                  <a:srgbClr val="333399"/>
                </a:solidFill>
              </a:rPr>
              <a:t>all’interno</a:t>
            </a:r>
            <a:r>
              <a:rPr lang="en-US" altLang="it-IT" sz="1800" dirty="0">
                <a:solidFill>
                  <a:srgbClr val="333399"/>
                </a:solidFill>
              </a:rPr>
              <a:t> di </a:t>
            </a:r>
            <a:r>
              <a:rPr lang="en-US" altLang="it-IT" sz="1800" dirty="0" err="1">
                <a:solidFill>
                  <a:srgbClr val="333399"/>
                </a:solidFill>
              </a:rPr>
              <a:t>una</a:t>
            </a:r>
            <a:r>
              <a:rPr lang="en-US" altLang="it-IT" sz="1800" dirty="0">
                <a:solidFill>
                  <a:srgbClr val="333399"/>
                </a:solidFill>
              </a:rPr>
              <a:t> </a:t>
            </a:r>
            <a:r>
              <a:rPr lang="en-US" altLang="it-IT" sz="1800" dirty="0" err="1">
                <a:solidFill>
                  <a:srgbClr val="333399"/>
                </a:solidFill>
              </a:rPr>
              <a:t>metaeuristca</a:t>
            </a:r>
            <a:r>
              <a:rPr lang="en-US" altLang="it-IT" sz="1800" dirty="0">
                <a:solidFill>
                  <a:srgbClr val="333399"/>
                </a:solidFill>
              </a:rPr>
              <a:t> </a:t>
            </a:r>
            <a:r>
              <a:rPr lang="en-US" altLang="it-IT" sz="1800" dirty="0" err="1">
                <a:solidFill>
                  <a:srgbClr val="333399"/>
                </a:solidFill>
              </a:rPr>
              <a:t>alcune</a:t>
            </a:r>
            <a:r>
              <a:rPr lang="en-US" altLang="it-IT" sz="1800" dirty="0">
                <a:solidFill>
                  <a:srgbClr val="333399"/>
                </a:solidFill>
              </a:rPr>
              <a:t> </a:t>
            </a:r>
            <a:r>
              <a:rPr lang="en-US" altLang="it-IT" sz="1800" dirty="0" err="1">
                <a:solidFill>
                  <a:srgbClr val="333399"/>
                </a:solidFill>
              </a:rPr>
              <a:t>delle</a:t>
            </a:r>
            <a:r>
              <a:rPr lang="en-US" altLang="it-IT" sz="1800" dirty="0">
                <a:solidFill>
                  <a:srgbClr val="333399"/>
                </a:solidFill>
              </a:rPr>
              <a:t> </a:t>
            </a:r>
            <a:r>
              <a:rPr lang="en-US" altLang="it-IT" sz="1800" dirty="0" err="1">
                <a:solidFill>
                  <a:srgbClr val="333399"/>
                </a:solidFill>
              </a:rPr>
              <a:t>caratteristiche</a:t>
            </a:r>
            <a:r>
              <a:rPr lang="en-US" altLang="it-IT" sz="1800" dirty="0">
                <a:solidFill>
                  <a:srgbClr val="333399"/>
                </a:solidFill>
              </a:rPr>
              <a:t> </a:t>
            </a:r>
            <a:r>
              <a:rPr lang="en-US" altLang="it-IT" sz="1800" dirty="0" err="1">
                <a:solidFill>
                  <a:srgbClr val="333399"/>
                </a:solidFill>
              </a:rPr>
              <a:t>tipiche</a:t>
            </a:r>
            <a:r>
              <a:rPr lang="en-US" altLang="it-IT" sz="1800" dirty="0">
                <a:solidFill>
                  <a:srgbClr val="333399"/>
                </a:solidFill>
              </a:rPr>
              <a:t> di </a:t>
            </a:r>
            <a:r>
              <a:rPr lang="en-US" altLang="it-IT" sz="1800" dirty="0" err="1">
                <a:solidFill>
                  <a:srgbClr val="333399"/>
                </a:solidFill>
              </a:rPr>
              <a:t>un’altra</a:t>
            </a:r>
            <a:r>
              <a:rPr lang="en-US" altLang="it-IT" sz="1800" dirty="0">
                <a:solidFill>
                  <a:srgbClr val="333399"/>
                </a:solidFill>
              </a:rPr>
              <a:t>. Le </a:t>
            </a:r>
            <a:r>
              <a:rPr lang="en-US" altLang="it-IT" sz="1800" dirty="0" err="1">
                <a:solidFill>
                  <a:srgbClr val="333399"/>
                </a:solidFill>
              </a:rPr>
              <a:t>famiglie</a:t>
            </a:r>
            <a:r>
              <a:rPr lang="en-US" altLang="it-IT" sz="1800" dirty="0">
                <a:solidFill>
                  <a:srgbClr val="333399"/>
                </a:solidFill>
              </a:rPr>
              <a:t> di </a:t>
            </a:r>
            <a:r>
              <a:rPr lang="en-US" altLang="it-IT" sz="1800" dirty="0" err="1">
                <a:solidFill>
                  <a:srgbClr val="333399"/>
                </a:solidFill>
              </a:rPr>
              <a:t>metodi</a:t>
            </a:r>
            <a:r>
              <a:rPr lang="en-US" altLang="it-IT" sz="1800" dirty="0">
                <a:solidFill>
                  <a:srgbClr val="333399"/>
                </a:solidFill>
              </a:rPr>
              <a:t> </a:t>
            </a:r>
            <a:r>
              <a:rPr lang="en-US" altLang="it-IT" sz="1800" dirty="0" err="1">
                <a:solidFill>
                  <a:srgbClr val="333399"/>
                </a:solidFill>
              </a:rPr>
              <a:t>risultanti</a:t>
            </a:r>
            <a:r>
              <a:rPr lang="en-US" altLang="it-IT" sz="1800" dirty="0">
                <a:solidFill>
                  <a:srgbClr val="333399"/>
                </a:solidFill>
              </a:rPr>
              <a:t>, </a:t>
            </a:r>
            <a:r>
              <a:rPr lang="en-US" altLang="it-IT" sz="1800" dirty="0" err="1">
                <a:solidFill>
                  <a:srgbClr val="333399"/>
                </a:solidFill>
              </a:rPr>
              <a:t>hanno</a:t>
            </a:r>
            <a:r>
              <a:rPr lang="en-US" altLang="it-IT" sz="1800" dirty="0">
                <a:solidFill>
                  <a:srgbClr val="333399"/>
                </a:solidFill>
              </a:rPr>
              <a:t> </a:t>
            </a:r>
            <a:r>
              <a:rPr lang="en-US" altLang="it-IT" sz="1800" dirty="0" err="1">
                <a:solidFill>
                  <a:srgbClr val="333399"/>
                </a:solidFill>
              </a:rPr>
              <a:t>molti</a:t>
            </a:r>
            <a:r>
              <a:rPr lang="en-US" altLang="it-IT" sz="1800" dirty="0">
                <a:solidFill>
                  <a:srgbClr val="333399"/>
                </a:solidFill>
              </a:rPr>
              <a:t> </a:t>
            </a:r>
            <a:r>
              <a:rPr lang="en-US" altLang="it-IT" sz="1800" dirty="0" err="1">
                <a:solidFill>
                  <a:srgbClr val="333399"/>
                </a:solidFill>
              </a:rPr>
              <a:t>elementi</a:t>
            </a:r>
            <a:r>
              <a:rPr lang="en-US" altLang="it-IT" sz="1800" dirty="0">
                <a:solidFill>
                  <a:srgbClr val="333399"/>
                </a:solidFill>
              </a:rPr>
              <a:t> in </a:t>
            </a:r>
            <a:r>
              <a:rPr lang="en-US" altLang="it-IT" sz="1800" dirty="0" err="1">
                <a:solidFill>
                  <a:srgbClr val="333399"/>
                </a:solidFill>
              </a:rPr>
              <a:t>comune</a:t>
            </a:r>
            <a:r>
              <a:rPr lang="en-US" altLang="it-IT" sz="1800" dirty="0">
                <a:solidFill>
                  <a:srgbClr val="333399"/>
                </a:solidFill>
              </a:rPr>
              <a:t> e </a:t>
            </a:r>
            <a:r>
              <a:rPr lang="en-US" altLang="it-IT" sz="1800" dirty="0" err="1">
                <a:solidFill>
                  <a:srgbClr val="333399"/>
                </a:solidFill>
              </a:rPr>
              <a:t>possono</a:t>
            </a:r>
            <a:r>
              <a:rPr lang="en-US" altLang="it-IT" sz="1800" dirty="0">
                <a:solidFill>
                  <a:srgbClr val="333399"/>
                </a:solidFill>
              </a:rPr>
              <a:t> </a:t>
            </a:r>
            <a:r>
              <a:rPr lang="en-US" altLang="it-IT" sz="1800" dirty="0" err="1">
                <a:solidFill>
                  <a:srgbClr val="333399"/>
                </a:solidFill>
              </a:rPr>
              <a:t>essere</a:t>
            </a:r>
            <a:r>
              <a:rPr lang="en-US" altLang="it-IT" sz="1800" dirty="0">
                <a:solidFill>
                  <a:srgbClr val="333399"/>
                </a:solidFill>
              </a:rPr>
              <a:t> </a:t>
            </a:r>
            <a:r>
              <a:rPr lang="en-US" altLang="it-IT" sz="1800" dirty="0" err="1">
                <a:solidFill>
                  <a:srgbClr val="333399"/>
                </a:solidFill>
              </a:rPr>
              <a:t>visti</a:t>
            </a:r>
            <a:r>
              <a:rPr lang="en-US" altLang="it-IT" sz="1800" dirty="0">
                <a:solidFill>
                  <a:srgbClr val="333399"/>
                </a:solidFill>
              </a:rPr>
              <a:t> come </a:t>
            </a:r>
            <a:r>
              <a:rPr lang="en-US" altLang="it-IT" sz="1800" dirty="0" err="1">
                <a:solidFill>
                  <a:srgbClr val="333399"/>
                </a:solidFill>
              </a:rPr>
              <a:t>appartenenti</a:t>
            </a:r>
            <a:r>
              <a:rPr lang="en-US" altLang="it-IT" sz="1800" dirty="0">
                <a:solidFill>
                  <a:srgbClr val="333399"/>
                </a:solidFill>
              </a:rPr>
              <a:t> a + </a:t>
            </a:r>
            <a:r>
              <a:rPr lang="en-US" altLang="it-IT" sz="1800" dirty="0" err="1">
                <a:solidFill>
                  <a:srgbClr val="333399"/>
                </a:solidFill>
              </a:rPr>
              <a:t>classi</a:t>
            </a:r>
            <a:r>
              <a:rPr lang="en-US" altLang="it-IT" sz="1800" dirty="0">
                <a:solidFill>
                  <a:srgbClr val="333399"/>
                </a:solidFill>
              </a:rPr>
              <a:t>.</a:t>
            </a:r>
            <a:r>
              <a:rPr lang="en-US" altLang="it-IT" sz="1800" dirty="0">
                <a:solidFill>
                  <a:srgbClr val="CC0000"/>
                </a:solidFill>
              </a:rPr>
              <a:t>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single start (</a:t>
            </a:r>
            <a:r>
              <a:rPr lang="en-US" altLang="it-IT" sz="1800" dirty="0" err="1">
                <a:solidFill>
                  <a:srgbClr val="CC0000"/>
                </a:solidFill>
              </a:rPr>
              <a:t>senza</a:t>
            </a:r>
            <a:r>
              <a:rPr lang="en-US" altLang="it-IT" sz="1800" dirty="0">
                <a:solidFill>
                  <a:srgbClr val="CC0000"/>
                </a:solidFill>
              </a:rPr>
              <a:t> </a:t>
            </a:r>
            <a:r>
              <a:rPr lang="en-US" altLang="it-IT" sz="1800" dirty="0" err="1">
                <a:solidFill>
                  <a:srgbClr val="CC0000"/>
                </a:solidFill>
              </a:rPr>
              <a:t>ripartenza</a:t>
            </a:r>
            <a:r>
              <a:rPr lang="en-US" altLang="it-IT" sz="1800" dirty="0">
                <a:solidFill>
                  <a:srgbClr val="CC0000"/>
                </a:solidFill>
              </a:rPr>
              <a:t>), </a:t>
            </a:r>
            <a:r>
              <a:rPr lang="en-US" altLang="it-IT" sz="1800" dirty="0" err="1">
                <a:solidFill>
                  <a:srgbClr val="CC0000"/>
                </a:solidFill>
              </a:rPr>
              <a:t>quello</a:t>
            </a:r>
            <a:r>
              <a:rPr lang="en-US" altLang="it-IT" sz="1800" dirty="0">
                <a:solidFill>
                  <a:srgbClr val="CC0000"/>
                </a:solidFill>
              </a:rPr>
              <a:t> con </a:t>
            </a:r>
            <a:r>
              <a:rPr lang="en-US" altLang="it-IT" sz="1800" dirty="0" err="1">
                <a:solidFill>
                  <a:srgbClr val="CC0000"/>
                </a:solidFill>
              </a:rPr>
              <a:t>maggiore</a:t>
            </a:r>
            <a:r>
              <a:rPr lang="en-US" altLang="it-IT" sz="1800" dirty="0">
                <a:solidFill>
                  <a:srgbClr val="CC0000"/>
                </a:solidFill>
              </a:rPr>
              <a:t> </a:t>
            </a:r>
            <a:r>
              <a:rPr lang="en-US" altLang="it-IT" sz="1800" dirty="0" err="1">
                <a:solidFill>
                  <a:srgbClr val="CC0000"/>
                </a:solidFill>
              </a:rPr>
              <a:t>analogia</a:t>
            </a:r>
            <a:r>
              <a:rPr lang="en-US" altLang="it-IT" sz="1800" dirty="0">
                <a:solidFill>
                  <a:srgbClr val="CC0000"/>
                </a:solidFill>
              </a:rPr>
              <a:t> con ILS è </a:t>
            </a:r>
            <a:r>
              <a:rPr lang="en-US" altLang="it-IT" sz="1800" dirty="0" err="1">
                <a:solidFill>
                  <a:srgbClr val="CC0000"/>
                </a:solidFill>
              </a:rPr>
              <a:t>il</a:t>
            </a:r>
            <a:r>
              <a:rPr lang="en-US" altLang="it-IT" sz="1800" dirty="0">
                <a:solidFill>
                  <a:srgbClr val="CC0000"/>
                </a:solidFill>
              </a:rPr>
              <a:t> Simulated Annealing (SA). ILS </a:t>
            </a:r>
            <a:r>
              <a:rPr lang="en-US" altLang="it-IT" sz="1800" dirty="0" err="1">
                <a:solidFill>
                  <a:srgbClr val="CC0000"/>
                </a:solidFill>
              </a:rPr>
              <a:t>può</a:t>
            </a:r>
            <a:r>
              <a:rPr lang="en-US" altLang="it-IT" sz="1800" dirty="0">
                <a:solidFill>
                  <a:srgbClr val="CC0000"/>
                </a:solidFill>
              </a:rPr>
              <a:t> </a:t>
            </a:r>
            <a:r>
              <a:rPr lang="en-US" altLang="it-IT" sz="1800" dirty="0" err="1">
                <a:solidFill>
                  <a:srgbClr val="CC0000"/>
                </a:solidFill>
              </a:rPr>
              <a:t>essere</a:t>
            </a:r>
            <a:r>
              <a:rPr lang="en-US" altLang="it-IT" sz="1800" dirty="0">
                <a:solidFill>
                  <a:srgbClr val="CC0000"/>
                </a:solidFill>
              </a:rPr>
              <a:t> </a:t>
            </a:r>
            <a:r>
              <a:rPr lang="en-US" altLang="it-IT" sz="1800" dirty="0" err="1">
                <a:solidFill>
                  <a:srgbClr val="CC0000"/>
                </a:solidFill>
              </a:rPr>
              <a:t>visto</a:t>
            </a:r>
            <a:r>
              <a:rPr lang="en-US" altLang="it-IT" sz="1800" dirty="0">
                <a:solidFill>
                  <a:srgbClr val="CC0000"/>
                </a:solidFill>
              </a:rPr>
              <a:t> come un SA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applica</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locale </a:t>
            </a:r>
            <a:r>
              <a:rPr lang="en-US" altLang="it-IT" sz="1800" dirty="0" err="1">
                <a:solidFill>
                  <a:srgbClr val="CC0000"/>
                </a:solidFill>
              </a:rPr>
              <a:t>partendo</a:t>
            </a:r>
            <a:r>
              <a:rPr lang="en-US" altLang="it-IT" sz="1800" dirty="0">
                <a:solidFill>
                  <a:srgbClr val="CC0000"/>
                </a:solidFill>
              </a:rPr>
              <a:t> dal </a:t>
            </a:r>
            <a:r>
              <a:rPr lang="en-US" altLang="it-IT" sz="1800" dirty="0" err="1">
                <a:solidFill>
                  <a:srgbClr val="CC0000"/>
                </a:solidFill>
              </a:rPr>
              <a:t>punto</a:t>
            </a:r>
            <a:r>
              <a:rPr lang="en-US" altLang="it-IT" sz="1800" dirty="0">
                <a:solidFill>
                  <a:srgbClr val="CC0000"/>
                </a:solidFill>
              </a:rPr>
              <a:t>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dopo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In </a:t>
            </a:r>
            <a:r>
              <a:rPr lang="en-US" altLang="it-IT" sz="1800" dirty="0" err="1">
                <a:solidFill>
                  <a:srgbClr val="CC0000"/>
                </a:solidFill>
              </a:rPr>
              <a:t>ottica</a:t>
            </a:r>
            <a:r>
              <a:rPr lang="en-US" altLang="it-IT" sz="1800" dirty="0">
                <a:solidFill>
                  <a:srgbClr val="CC0000"/>
                </a:solidFill>
              </a:rPr>
              <a:t> SA, la </a:t>
            </a:r>
            <a:r>
              <a:rPr lang="en-US" altLang="it-IT" sz="1800" dirty="0" err="1">
                <a:solidFill>
                  <a:srgbClr val="CC0000"/>
                </a:solidFill>
              </a:rPr>
              <a:t>perturbazione</a:t>
            </a:r>
            <a:r>
              <a:rPr lang="en-US" altLang="it-IT" sz="1800" dirty="0">
                <a:solidFill>
                  <a:srgbClr val="CC0000"/>
                </a:solidFill>
              </a:rPr>
              <a:t> è vista come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campionamento</a:t>
            </a:r>
            <a:r>
              <a:rPr lang="en-US" altLang="it-IT" sz="1800" dirty="0">
                <a:solidFill>
                  <a:srgbClr val="CC0000"/>
                </a:solidFill>
              </a:rPr>
              <a:t> </a:t>
            </a:r>
            <a:r>
              <a:rPr lang="en-US" altLang="it-IT" sz="1800" dirty="0" err="1">
                <a:solidFill>
                  <a:srgbClr val="CC0000"/>
                </a:solidFill>
              </a:rPr>
              <a:t>casuale</a:t>
            </a:r>
            <a:r>
              <a:rPr lang="en-US" altLang="it-IT" sz="1800" dirty="0">
                <a:solidFill>
                  <a:srgbClr val="CC0000"/>
                </a:solidFill>
              </a:rPr>
              <a:t> </a:t>
            </a:r>
            <a:r>
              <a:rPr lang="en-US" altLang="it-IT" sz="1800" dirty="0" err="1">
                <a:solidFill>
                  <a:srgbClr val="CC0000"/>
                </a:solidFill>
              </a:rPr>
              <a:t>nell’intorno</a:t>
            </a:r>
            <a:r>
              <a:rPr lang="en-US" altLang="it-IT" sz="1800" dirty="0">
                <a:solidFill>
                  <a:srgbClr val="CC0000"/>
                </a:solidFill>
              </a:rPr>
              <a:t> </a:t>
            </a:r>
            <a:r>
              <a:rPr lang="en-US" altLang="it-IT" sz="1800" dirty="0" err="1">
                <a:solidFill>
                  <a:srgbClr val="CC0000"/>
                </a:solidFill>
              </a:rPr>
              <a:t>associato</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a:t>
            </a:r>
            <a:r>
              <a:rPr lang="en-US" altLang="it-IT" sz="1800" dirty="0" err="1">
                <a:solidFill>
                  <a:srgbClr val="CC0000"/>
                </a:solidFill>
              </a:rPr>
              <a:t>mossa</a:t>
            </a:r>
            <a:r>
              <a:rPr lang="en-US" altLang="it-IT" sz="1800" dirty="0">
                <a:solidFill>
                  <a:srgbClr val="CC0000"/>
                </a:solidFill>
              </a:rPr>
              <a:t> di </a:t>
            </a:r>
            <a:r>
              <a:rPr lang="en-US" altLang="it-IT" sz="1800" dirty="0" err="1">
                <a:solidFill>
                  <a:srgbClr val="CC0000"/>
                </a:solidFill>
              </a:rPr>
              <a:t>diversificazione</a:t>
            </a:r>
            <a:r>
              <a:rPr lang="en-US" altLang="it-IT" sz="1800" dirty="0">
                <a:solidFill>
                  <a:srgbClr val="CC0000"/>
                </a:solidFill>
              </a:rPr>
              <a:t> (</a:t>
            </a:r>
            <a:r>
              <a:rPr lang="en-US" altLang="it-IT" sz="1800" dirty="0" err="1">
                <a:solidFill>
                  <a:srgbClr val="CC0000"/>
                </a:solidFill>
              </a:rPr>
              <a:t>es</a:t>
            </a:r>
            <a:r>
              <a:rPr lang="en-US" altLang="it-IT" sz="1800" dirty="0">
                <a:solidFill>
                  <a:srgbClr val="CC0000"/>
                </a:solidFill>
              </a:rPr>
              <a:t>. </a:t>
            </a:r>
            <a:r>
              <a:rPr lang="en-US" altLang="it-IT" sz="1800" dirty="0" err="1">
                <a:solidFill>
                  <a:srgbClr val="CC0000"/>
                </a:solidFill>
              </a:rPr>
              <a:t>l’intorno</a:t>
            </a:r>
            <a:r>
              <a:rPr lang="en-US" altLang="it-IT" sz="1800" dirty="0">
                <a:solidFill>
                  <a:srgbClr val="CC0000"/>
                </a:solidFill>
              </a:rPr>
              <a:t> del double bridge). </a:t>
            </a:r>
          </a:p>
          <a:p>
            <a:pPr algn="just" eaLnBrk="1" hangingPunct="1">
              <a:lnSpc>
                <a:spcPct val="80000"/>
              </a:lnSpc>
              <a:defRPr/>
            </a:pPr>
            <a:endParaRPr lang="en-US" altLang="it-IT" sz="1800" dirty="0">
              <a:solidFill>
                <a:srgbClr val="CC0000"/>
              </a:solidFill>
            </a:endParaRPr>
          </a:p>
          <a:p>
            <a:pPr algn="just" eaLnBrk="1" hangingPunct="1">
              <a:lnSpc>
                <a:spcPct val="80000"/>
              </a:lnSpc>
              <a:defRPr/>
            </a:pPr>
            <a:r>
              <a:rPr lang="en-US" altLang="it-IT" sz="1800" dirty="0" err="1">
                <a:solidFill>
                  <a:srgbClr val="CC0000"/>
                </a:solidFill>
              </a:rPr>
              <a:t>Rispetto</a:t>
            </a:r>
            <a:r>
              <a:rPr lang="en-US" altLang="it-IT" sz="1800" dirty="0">
                <a:solidFill>
                  <a:srgbClr val="CC0000"/>
                </a:solidFill>
              </a:rPr>
              <a:t> </a:t>
            </a:r>
            <a:r>
              <a:rPr lang="en-US" altLang="it-IT" sz="1800" dirty="0" err="1">
                <a:solidFill>
                  <a:srgbClr val="CC0000"/>
                </a:solidFill>
              </a:rPr>
              <a:t>ai</a:t>
            </a:r>
            <a:r>
              <a:rPr lang="en-US" altLang="it-IT" sz="1800" dirty="0">
                <a:solidFill>
                  <a:srgbClr val="CC0000"/>
                </a:solidFill>
              </a:rPr>
              <a:t> </a:t>
            </a:r>
            <a:r>
              <a:rPr lang="en-US" altLang="it-IT" sz="1800" dirty="0" err="1">
                <a:solidFill>
                  <a:srgbClr val="CC0000"/>
                </a:solidFill>
              </a:rPr>
              <a:t>metodi</a:t>
            </a:r>
            <a:r>
              <a:rPr lang="en-US" altLang="it-IT" sz="1800" dirty="0">
                <a:solidFill>
                  <a:srgbClr val="CC0000"/>
                </a:solidFill>
              </a:rPr>
              <a:t> con </a:t>
            </a:r>
            <a:r>
              <a:rPr lang="en-US" altLang="it-IT" sz="1800" dirty="0" err="1">
                <a:solidFill>
                  <a:srgbClr val="CC0000"/>
                </a:solidFill>
              </a:rPr>
              <a:t>multistart</a:t>
            </a:r>
            <a:r>
              <a:rPr lang="en-US" altLang="it-IT" sz="1800" dirty="0">
                <a:solidFill>
                  <a:srgbClr val="CC0000"/>
                </a:solidFill>
              </a:rPr>
              <a:t>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usano</a:t>
            </a:r>
            <a:r>
              <a:rPr lang="en-US" altLang="it-IT" sz="1800" dirty="0">
                <a:solidFill>
                  <a:srgbClr val="CC0000"/>
                </a:solidFill>
              </a:rPr>
              <a:t> la </a:t>
            </a:r>
            <a:r>
              <a:rPr lang="en-US" altLang="it-IT" sz="1800" dirty="0" err="1">
                <a:solidFill>
                  <a:srgbClr val="CC0000"/>
                </a:solidFill>
              </a:rPr>
              <a:t>perturbazione</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metodo</a:t>
            </a:r>
            <a:r>
              <a:rPr lang="en-US" altLang="it-IT" sz="1800" dirty="0">
                <a:solidFill>
                  <a:srgbClr val="CC0000"/>
                </a:solidFill>
              </a:rPr>
              <a:t> </a:t>
            </a:r>
            <a:r>
              <a:rPr lang="en-US" altLang="it-IT" sz="1800" dirty="0" err="1">
                <a:solidFill>
                  <a:srgbClr val="CC0000"/>
                </a:solidFill>
              </a:rPr>
              <a:t>più</a:t>
            </a:r>
            <a:r>
              <a:rPr lang="en-US" altLang="it-IT" sz="1800" dirty="0">
                <a:solidFill>
                  <a:srgbClr val="CC0000"/>
                </a:solidFill>
              </a:rPr>
              <a:t> </a:t>
            </a:r>
            <a:r>
              <a:rPr lang="en-US" altLang="it-IT" sz="1800" dirty="0" err="1">
                <a:solidFill>
                  <a:srgbClr val="CC0000"/>
                </a:solidFill>
              </a:rPr>
              <a:t>vicino</a:t>
            </a:r>
            <a:r>
              <a:rPr lang="en-US" altLang="it-IT" sz="1800" dirty="0">
                <a:solidFill>
                  <a:srgbClr val="CC0000"/>
                </a:solidFill>
              </a:rPr>
              <a:t> a ILS è Variable </a:t>
            </a:r>
            <a:r>
              <a:rPr lang="en-US" altLang="it-IT" sz="1800" dirty="0" err="1">
                <a:solidFill>
                  <a:srgbClr val="CC0000"/>
                </a:solidFill>
              </a:rPr>
              <a:t>Neighbourhood</a:t>
            </a:r>
            <a:r>
              <a:rPr lang="en-US" altLang="it-IT" sz="1800" dirty="0">
                <a:solidFill>
                  <a:srgbClr val="CC0000"/>
                </a:solidFill>
              </a:rPr>
              <a:t> Search (VNS, </a:t>
            </a:r>
            <a:r>
              <a:rPr lang="en-US" altLang="it-IT" sz="1800" dirty="0" err="1">
                <a:solidFill>
                  <a:srgbClr val="CC0000"/>
                </a:solidFill>
              </a:rPr>
              <a:t>che</a:t>
            </a:r>
            <a:r>
              <a:rPr lang="en-US" altLang="it-IT" sz="1800" dirty="0">
                <a:solidFill>
                  <a:srgbClr val="CC0000"/>
                </a:solidFill>
              </a:rPr>
              <a:t> </a:t>
            </a:r>
            <a:r>
              <a:rPr lang="en-US" altLang="it-IT" sz="1800" dirty="0" err="1">
                <a:solidFill>
                  <a:srgbClr val="CC0000"/>
                </a:solidFill>
              </a:rPr>
              <a:t>vedremo</a:t>
            </a:r>
            <a:r>
              <a:rPr lang="en-US" altLang="it-IT" sz="1800" dirty="0">
                <a:solidFill>
                  <a:srgbClr val="CC0000"/>
                </a:solidFill>
              </a:rPr>
              <a:t> </a:t>
            </a:r>
            <a:r>
              <a:rPr lang="en-US" altLang="it-IT" sz="1800" dirty="0" err="1">
                <a:solidFill>
                  <a:srgbClr val="CC0000"/>
                </a:solidFill>
              </a:rPr>
              <a:t>fra</a:t>
            </a:r>
            <a:r>
              <a:rPr lang="en-US" altLang="it-IT" sz="1800" dirty="0">
                <a:solidFill>
                  <a:srgbClr val="CC0000"/>
                </a:solidFill>
              </a:rPr>
              <a:t> </a:t>
            </a:r>
            <a:r>
              <a:rPr lang="en-US" altLang="it-IT" sz="1800" dirty="0" err="1">
                <a:solidFill>
                  <a:srgbClr val="CC0000"/>
                </a:solidFill>
              </a:rPr>
              <a:t>poco</a:t>
            </a:r>
            <a:r>
              <a:rPr lang="en-US" altLang="it-IT" sz="1800" dirty="0">
                <a:solidFill>
                  <a:srgbClr val="CC0000"/>
                </a:solidFill>
              </a:rPr>
              <a:t>). Come </a:t>
            </a:r>
            <a:r>
              <a:rPr lang="en-US" altLang="it-IT" sz="1800" dirty="0" err="1">
                <a:solidFill>
                  <a:srgbClr val="CC0000"/>
                </a:solidFill>
              </a:rPr>
              <a:t>analogia</a:t>
            </a:r>
            <a:r>
              <a:rPr lang="en-US" altLang="it-IT" sz="1800" dirty="0">
                <a:solidFill>
                  <a:srgbClr val="CC0000"/>
                </a:solidFill>
              </a:rPr>
              <a:t> </a:t>
            </a:r>
            <a:r>
              <a:rPr lang="en-US" altLang="it-IT" sz="1800" dirty="0" err="1">
                <a:solidFill>
                  <a:srgbClr val="CC0000"/>
                </a:solidFill>
              </a:rPr>
              <a:t>rileviamo</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di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diversi</a:t>
            </a:r>
            <a:r>
              <a:rPr lang="en-US" altLang="it-IT" sz="1800" dirty="0">
                <a:solidFill>
                  <a:srgbClr val="CC0000"/>
                </a:solidFill>
              </a:rPr>
              <a:t> per </a:t>
            </a:r>
            <a:r>
              <a:rPr lang="en-US" altLang="it-IT" sz="1800" dirty="0" err="1">
                <a:solidFill>
                  <a:srgbClr val="CC0000"/>
                </a:solidFill>
              </a:rPr>
              <a:t>uscire</a:t>
            </a:r>
            <a:r>
              <a:rPr lang="en-US" altLang="it-IT" sz="1800" dirty="0">
                <a:solidFill>
                  <a:srgbClr val="CC0000"/>
                </a:solidFill>
              </a:rPr>
              <a:t> dal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precedente</a:t>
            </a:r>
            <a:r>
              <a:rPr lang="en-US" altLang="it-IT" sz="1800" dirty="0">
                <a:solidFill>
                  <a:srgbClr val="CC0000"/>
                </a:solidFill>
              </a:rPr>
              <a:t>. La </a:t>
            </a:r>
            <a:r>
              <a:rPr lang="en-US" altLang="it-IT" sz="1800" dirty="0" err="1">
                <a:solidFill>
                  <a:srgbClr val="CC0000"/>
                </a:solidFill>
              </a:rPr>
              <a:t>filosofia</a:t>
            </a:r>
            <a:r>
              <a:rPr lang="en-US" altLang="it-IT" sz="1800" dirty="0">
                <a:solidFill>
                  <a:srgbClr val="CC0000"/>
                </a:solidFill>
              </a:rPr>
              <a:t> </a:t>
            </a:r>
            <a:r>
              <a:rPr lang="en-US" altLang="it-IT" sz="1800" dirty="0" err="1">
                <a:solidFill>
                  <a:srgbClr val="CC0000"/>
                </a:solidFill>
              </a:rPr>
              <a:t>alla</a:t>
            </a:r>
            <a:r>
              <a:rPr lang="en-US" altLang="it-IT" sz="1800" dirty="0">
                <a:solidFill>
                  <a:srgbClr val="CC0000"/>
                </a:solidFill>
              </a:rPr>
              <a:t> base </a:t>
            </a:r>
            <a:r>
              <a:rPr lang="en-US" altLang="it-IT" sz="1800" dirty="0" err="1">
                <a:solidFill>
                  <a:srgbClr val="CC0000"/>
                </a:solidFill>
              </a:rPr>
              <a:t>dei</a:t>
            </a:r>
            <a:r>
              <a:rPr lang="en-US" altLang="it-IT" sz="1800" dirty="0">
                <a:solidFill>
                  <a:srgbClr val="CC0000"/>
                </a:solidFill>
              </a:rPr>
              <a:t> due </a:t>
            </a:r>
            <a:r>
              <a:rPr lang="en-US" altLang="it-IT" sz="1800" dirty="0" err="1">
                <a:solidFill>
                  <a:srgbClr val="CC0000"/>
                </a:solidFill>
              </a:rPr>
              <a:t>metodi</a:t>
            </a:r>
            <a:r>
              <a:rPr lang="en-US" altLang="it-IT" sz="1800" dirty="0">
                <a:solidFill>
                  <a:srgbClr val="CC0000"/>
                </a:solidFill>
              </a:rPr>
              <a:t> è </a:t>
            </a:r>
            <a:r>
              <a:rPr lang="en-US" altLang="it-IT" sz="1800" dirty="0" err="1">
                <a:solidFill>
                  <a:srgbClr val="CC0000"/>
                </a:solidFill>
              </a:rPr>
              <a:t>però</a:t>
            </a:r>
            <a:r>
              <a:rPr lang="en-US" altLang="it-IT" sz="1800" dirty="0">
                <a:solidFill>
                  <a:srgbClr val="CC0000"/>
                </a:solidFill>
              </a:rPr>
              <a:t> </a:t>
            </a:r>
            <a:r>
              <a:rPr lang="en-US" altLang="it-IT" sz="1800" dirty="0" err="1">
                <a:solidFill>
                  <a:srgbClr val="CC0000"/>
                </a:solidFill>
              </a:rPr>
              <a:t>diversa</a:t>
            </a:r>
            <a:r>
              <a:rPr lang="en-US" altLang="it-IT" sz="1800" dirty="0">
                <a:solidFill>
                  <a:srgbClr val="CC0000"/>
                </a:solidFill>
              </a:rPr>
              <a:t>: ILS </a:t>
            </a:r>
            <a:r>
              <a:rPr lang="en-US" altLang="it-IT" sz="1800" dirty="0" err="1">
                <a:solidFill>
                  <a:srgbClr val="CC0000"/>
                </a:solidFill>
              </a:rPr>
              <a:t>vuole</a:t>
            </a:r>
            <a:r>
              <a:rPr lang="en-US" altLang="it-IT" sz="1800" dirty="0">
                <a:solidFill>
                  <a:srgbClr val="CC0000"/>
                </a:solidFill>
              </a:rPr>
              <a:t> </a:t>
            </a:r>
            <a:r>
              <a:rPr lang="en-US" altLang="it-IT" sz="1800" dirty="0" err="1">
                <a:solidFill>
                  <a:srgbClr val="CC0000"/>
                </a:solidFill>
              </a:rPr>
              <a:t>realizzare</a:t>
            </a:r>
            <a:r>
              <a:rPr lang="en-US" altLang="it-IT" sz="1800" dirty="0">
                <a:solidFill>
                  <a:srgbClr val="CC0000"/>
                </a:solidFill>
              </a:rPr>
              <a:t> </a:t>
            </a:r>
            <a:r>
              <a:rPr lang="en-US" altLang="it-IT" sz="1800" dirty="0" err="1">
                <a:solidFill>
                  <a:srgbClr val="CC0000"/>
                </a:solidFill>
              </a:rPr>
              <a:t>una</a:t>
            </a:r>
            <a:r>
              <a:rPr lang="en-US" altLang="it-IT" sz="1800" dirty="0">
                <a:solidFill>
                  <a:srgbClr val="CC0000"/>
                </a:solidFill>
              </a:rPr>
              <a:t> </a:t>
            </a:r>
            <a:r>
              <a:rPr lang="en-US" altLang="it-IT" sz="1800" dirty="0" err="1">
                <a:solidFill>
                  <a:srgbClr val="CC0000"/>
                </a:solidFill>
              </a:rPr>
              <a:t>ricerca</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ottimi</a:t>
            </a:r>
            <a:r>
              <a:rPr lang="en-US" altLang="it-IT" sz="1800" dirty="0">
                <a:solidFill>
                  <a:srgbClr val="CC0000"/>
                </a:solidFill>
              </a:rPr>
              <a:t> </a:t>
            </a:r>
            <a:r>
              <a:rPr lang="en-US" altLang="it-IT" sz="1800" dirty="0" err="1">
                <a:solidFill>
                  <a:srgbClr val="CC0000"/>
                </a:solidFill>
              </a:rPr>
              <a:t>locali</a:t>
            </a:r>
            <a:r>
              <a:rPr lang="en-US" altLang="it-IT" sz="1800" dirty="0">
                <a:solidFill>
                  <a:srgbClr val="CC0000"/>
                </a:solidFill>
              </a:rPr>
              <a:t> </a:t>
            </a:r>
            <a:r>
              <a:rPr lang="en-US" altLang="it-IT" sz="1800" dirty="0" err="1">
                <a:solidFill>
                  <a:srgbClr val="CC0000"/>
                </a:solidFill>
              </a:rPr>
              <a:t>dell’intorno</a:t>
            </a:r>
            <a:r>
              <a:rPr lang="en-US" altLang="it-IT" sz="1800" dirty="0">
                <a:solidFill>
                  <a:srgbClr val="CC0000"/>
                </a:solidFill>
              </a:rPr>
              <a:t> </a:t>
            </a:r>
            <a:r>
              <a:rPr lang="en-US" altLang="it-IT" sz="1800" dirty="0" err="1">
                <a:solidFill>
                  <a:srgbClr val="CC0000"/>
                </a:solidFill>
              </a:rPr>
              <a:t>usato</a:t>
            </a:r>
            <a:r>
              <a:rPr lang="en-US" altLang="it-IT" sz="1800" dirty="0">
                <a:solidFill>
                  <a:srgbClr val="CC0000"/>
                </a:solidFill>
              </a:rPr>
              <a:t> </a:t>
            </a:r>
            <a:r>
              <a:rPr lang="en-US" altLang="it-IT" sz="1800" dirty="0" err="1">
                <a:solidFill>
                  <a:srgbClr val="CC0000"/>
                </a:solidFill>
              </a:rPr>
              <a:t>dalla</a:t>
            </a:r>
            <a:r>
              <a:rPr lang="en-US" altLang="it-IT" sz="1800" dirty="0">
                <a:solidFill>
                  <a:srgbClr val="CC0000"/>
                </a:solidFill>
              </a:rPr>
              <a:t> </a:t>
            </a:r>
            <a:r>
              <a:rPr lang="en-US" altLang="it-IT" sz="1800" dirty="0" err="1">
                <a:solidFill>
                  <a:srgbClr val="CC0000"/>
                </a:solidFill>
              </a:rPr>
              <a:t>procedura</a:t>
            </a:r>
            <a:r>
              <a:rPr lang="en-US" altLang="it-IT" sz="1800" dirty="0">
                <a:solidFill>
                  <a:srgbClr val="CC0000"/>
                </a:solidFill>
              </a:rPr>
              <a:t> </a:t>
            </a:r>
            <a:r>
              <a:rPr lang="en-US" altLang="it-IT" sz="1800" dirty="0" err="1">
                <a:solidFill>
                  <a:srgbClr val="CC0000"/>
                </a:solidFill>
              </a:rPr>
              <a:t>LocalSearch</a:t>
            </a:r>
            <a:r>
              <a:rPr lang="en-US" altLang="it-IT" sz="1800" dirty="0">
                <a:solidFill>
                  <a:srgbClr val="CC0000"/>
                </a:solidFill>
              </a:rPr>
              <a:t> </a:t>
            </a:r>
            <a:r>
              <a:rPr lang="en-US" altLang="it-IT" sz="1800" dirty="0" err="1">
                <a:solidFill>
                  <a:srgbClr val="CC0000"/>
                </a:solidFill>
              </a:rPr>
              <a:t>utilizzata</a:t>
            </a:r>
            <a:r>
              <a:rPr lang="en-US" altLang="it-IT" sz="1800" dirty="0">
                <a:solidFill>
                  <a:srgbClr val="CC0000"/>
                </a:solidFill>
              </a:rPr>
              <a:t>, dove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passaggio</a:t>
            </a:r>
            <a:r>
              <a:rPr lang="en-US" altLang="it-IT" sz="1800" dirty="0">
                <a:solidFill>
                  <a:srgbClr val="CC0000"/>
                </a:solidFill>
              </a:rPr>
              <a:t> da un </a:t>
            </a:r>
            <a:r>
              <a:rPr lang="en-US" altLang="it-IT" sz="1800" dirty="0" err="1">
                <a:solidFill>
                  <a:srgbClr val="CC0000"/>
                </a:solidFill>
              </a:rPr>
              <a:t>ottimo</a:t>
            </a:r>
            <a:r>
              <a:rPr lang="en-US" altLang="it-IT" sz="1800" dirty="0">
                <a:solidFill>
                  <a:srgbClr val="CC0000"/>
                </a:solidFill>
              </a:rPr>
              <a:t> locale al successive è </a:t>
            </a:r>
            <a:r>
              <a:rPr lang="en-US" altLang="it-IT" sz="1800" dirty="0" err="1">
                <a:solidFill>
                  <a:srgbClr val="CC0000"/>
                </a:solidFill>
              </a:rPr>
              <a:t>ottenuto</a:t>
            </a:r>
            <a:r>
              <a:rPr lang="en-US" altLang="it-IT" sz="1800" dirty="0">
                <a:solidFill>
                  <a:srgbClr val="CC0000"/>
                </a:solidFill>
              </a:rPr>
              <a:t> </a:t>
            </a:r>
            <a:r>
              <a:rPr lang="en-US" altLang="it-IT" sz="1800" dirty="0" err="1">
                <a:solidFill>
                  <a:srgbClr val="CC0000"/>
                </a:solidFill>
              </a:rPr>
              <a:t>generalizzando</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a:t>
            </a:r>
            <a:r>
              <a:rPr lang="en-US" altLang="it-IT" sz="1800" dirty="0" err="1">
                <a:solidFill>
                  <a:srgbClr val="CC0000"/>
                </a:solidFill>
              </a:rPr>
              <a:t>concetto</a:t>
            </a:r>
            <a:r>
              <a:rPr lang="en-US" altLang="it-IT" sz="1800" dirty="0">
                <a:solidFill>
                  <a:srgbClr val="CC0000"/>
                </a:solidFill>
              </a:rPr>
              <a:t> di “</a:t>
            </a:r>
            <a:r>
              <a:rPr lang="en-US" altLang="it-IT" sz="1800" dirty="0" err="1">
                <a:solidFill>
                  <a:srgbClr val="CC0000"/>
                </a:solidFill>
              </a:rPr>
              <a:t>soluzione</a:t>
            </a:r>
            <a:r>
              <a:rPr lang="en-US" altLang="it-IT" sz="1800" dirty="0">
                <a:solidFill>
                  <a:srgbClr val="CC0000"/>
                </a:solidFill>
              </a:rPr>
              <a:t> </a:t>
            </a:r>
            <a:r>
              <a:rPr lang="en-US" altLang="it-IT" sz="1800" dirty="0" err="1">
                <a:solidFill>
                  <a:srgbClr val="CC0000"/>
                </a:solidFill>
              </a:rPr>
              <a:t>vicina</a:t>
            </a:r>
            <a:r>
              <a:rPr lang="en-US" altLang="it-IT" sz="1800" dirty="0">
                <a:solidFill>
                  <a:srgbClr val="CC0000"/>
                </a:solidFill>
              </a:rPr>
              <a:t>” </a:t>
            </a:r>
            <a:r>
              <a:rPr lang="en-US" altLang="it-IT" sz="1800" dirty="0" err="1">
                <a:solidFill>
                  <a:srgbClr val="CC0000"/>
                </a:solidFill>
              </a:rPr>
              <a:t>intesa</a:t>
            </a:r>
            <a:r>
              <a:rPr lang="en-US" altLang="it-IT" sz="1800" dirty="0">
                <a:solidFill>
                  <a:srgbClr val="CC0000"/>
                </a:solidFill>
              </a:rPr>
              <a:t> come </a:t>
            </a:r>
            <a:r>
              <a:rPr lang="en-US" altLang="it-IT" sz="1800" dirty="0" err="1">
                <a:solidFill>
                  <a:srgbClr val="CC0000"/>
                </a:solidFill>
              </a:rPr>
              <a:t>l’ottimo</a:t>
            </a:r>
            <a:r>
              <a:rPr lang="en-US" altLang="it-IT" sz="1800" dirty="0">
                <a:solidFill>
                  <a:srgbClr val="CC0000"/>
                </a:solidFill>
              </a:rPr>
              <a:t> locale del </a:t>
            </a:r>
            <a:r>
              <a:rPr lang="en-US" altLang="it-IT" sz="1800" dirty="0" err="1">
                <a:solidFill>
                  <a:srgbClr val="CC0000"/>
                </a:solidFill>
              </a:rPr>
              <a:t>nuovo</a:t>
            </a:r>
            <a:r>
              <a:rPr lang="en-US" altLang="it-IT" sz="1800" dirty="0">
                <a:solidFill>
                  <a:srgbClr val="CC0000"/>
                </a:solidFill>
              </a:rPr>
              <a:t> </a:t>
            </a:r>
            <a:r>
              <a:rPr lang="en-US" altLang="it-IT" sz="1800" dirty="0" err="1">
                <a:solidFill>
                  <a:srgbClr val="CC0000"/>
                </a:solidFill>
              </a:rPr>
              <a:t>bacino</a:t>
            </a:r>
            <a:r>
              <a:rPr lang="en-US" altLang="it-IT" sz="1800" dirty="0">
                <a:solidFill>
                  <a:srgbClr val="CC0000"/>
                </a:solidFill>
              </a:rPr>
              <a:t> di </a:t>
            </a:r>
            <a:r>
              <a:rPr lang="en-US" altLang="it-IT" sz="1800" dirty="0" err="1">
                <a:solidFill>
                  <a:srgbClr val="CC0000"/>
                </a:solidFill>
              </a:rPr>
              <a:t>attrazione</a:t>
            </a:r>
            <a:r>
              <a:rPr lang="en-US" altLang="it-IT" sz="1800" dirty="0">
                <a:solidFill>
                  <a:srgbClr val="CC0000"/>
                </a:solidFill>
              </a:rPr>
              <a:t> </a:t>
            </a:r>
            <a:r>
              <a:rPr lang="en-US" altLang="it-IT" sz="1800" dirty="0" err="1">
                <a:solidFill>
                  <a:srgbClr val="CC0000"/>
                </a:solidFill>
              </a:rPr>
              <a:t>raggiunto</a:t>
            </a:r>
            <a:r>
              <a:rPr lang="en-US" altLang="it-IT" sz="1800" dirty="0">
                <a:solidFill>
                  <a:srgbClr val="CC0000"/>
                </a:solidFill>
              </a:rPr>
              <a:t> </a:t>
            </a:r>
            <a:r>
              <a:rPr lang="en-US" altLang="it-IT" sz="1800" dirty="0" err="1">
                <a:solidFill>
                  <a:srgbClr val="CC0000"/>
                </a:solidFill>
              </a:rPr>
              <a:t>attraverso</a:t>
            </a:r>
            <a:r>
              <a:rPr lang="en-US" altLang="it-IT" sz="1800" dirty="0">
                <a:solidFill>
                  <a:srgbClr val="CC0000"/>
                </a:solidFill>
              </a:rPr>
              <a:t> la </a:t>
            </a:r>
            <a:r>
              <a:rPr lang="en-US" altLang="it-IT" sz="1800" dirty="0" err="1">
                <a:solidFill>
                  <a:srgbClr val="CC0000"/>
                </a:solidFill>
              </a:rPr>
              <a:t>diversificazione</a:t>
            </a:r>
            <a:r>
              <a:rPr lang="en-US" altLang="it-IT" sz="1800" dirty="0">
                <a:solidFill>
                  <a:srgbClr val="CC0000"/>
                </a:solidFill>
              </a:rPr>
              <a:t>. Al </a:t>
            </a:r>
            <a:r>
              <a:rPr lang="en-US" altLang="it-IT" sz="1800" dirty="0" err="1">
                <a:solidFill>
                  <a:srgbClr val="CC0000"/>
                </a:solidFill>
              </a:rPr>
              <a:t>contrario</a:t>
            </a:r>
            <a:r>
              <a:rPr lang="en-US" altLang="it-IT" sz="1800" dirty="0">
                <a:solidFill>
                  <a:srgbClr val="CC0000"/>
                </a:solidFill>
              </a:rPr>
              <a:t>, VNS </a:t>
            </a:r>
            <a:r>
              <a:rPr lang="en-US" altLang="it-IT" sz="1800" dirty="0" err="1">
                <a:solidFill>
                  <a:srgbClr val="CC0000"/>
                </a:solidFill>
              </a:rPr>
              <a:t>prevede</a:t>
            </a:r>
            <a:r>
              <a:rPr lang="en-US" altLang="it-IT" sz="1800" dirty="0">
                <a:solidFill>
                  <a:srgbClr val="CC0000"/>
                </a:solidFill>
              </a:rPr>
              <a:t> </a:t>
            </a:r>
            <a:r>
              <a:rPr lang="en-US" altLang="it-IT" sz="1800" dirty="0" err="1">
                <a:solidFill>
                  <a:srgbClr val="CC0000"/>
                </a:solidFill>
              </a:rPr>
              <a:t>l’uso</a:t>
            </a:r>
            <a:r>
              <a:rPr lang="en-US" altLang="it-IT" sz="1800" dirty="0">
                <a:solidFill>
                  <a:srgbClr val="CC0000"/>
                </a:solidFill>
              </a:rPr>
              <a:t> </a:t>
            </a:r>
            <a:r>
              <a:rPr lang="en-US" altLang="it-IT" sz="1800" dirty="0" err="1">
                <a:solidFill>
                  <a:srgbClr val="CC0000"/>
                </a:solidFill>
              </a:rPr>
              <a:t>sistematico</a:t>
            </a:r>
            <a:r>
              <a:rPr lang="en-US" altLang="it-IT" sz="1800" dirty="0">
                <a:solidFill>
                  <a:srgbClr val="CC0000"/>
                </a:solidFill>
              </a:rPr>
              <a:t> di </a:t>
            </a:r>
            <a:r>
              <a:rPr lang="en-US" altLang="it-IT" sz="1800" dirty="0" err="1">
                <a:solidFill>
                  <a:srgbClr val="CC0000"/>
                </a:solidFill>
              </a:rPr>
              <a:t>tutti</a:t>
            </a:r>
            <a:r>
              <a:rPr lang="en-US" altLang="it-IT" sz="1800" dirty="0">
                <a:solidFill>
                  <a:srgbClr val="CC0000"/>
                </a:solidFill>
              </a:rPr>
              <a:t> </a:t>
            </a:r>
            <a:r>
              <a:rPr lang="en-US" altLang="it-IT" sz="1800" dirty="0" err="1">
                <a:solidFill>
                  <a:srgbClr val="CC0000"/>
                </a:solidFill>
              </a:rPr>
              <a:t>gli</a:t>
            </a:r>
            <a:r>
              <a:rPr lang="en-US" altLang="it-IT" sz="1800" dirty="0">
                <a:solidFill>
                  <a:srgbClr val="CC0000"/>
                </a:solidFill>
              </a:rPr>
              <a:t> </a:t>
            </a:r>
            <a:r>
              <a:rPr lang="en-US" altLang="it-IT" sz="1800" dirty="0" err="1">
                <a:solidFill>
                  <a:srgbClr val="CC0000"/>
                </a:solidFill>
              </a:rPr>
              <a:t>intorni</a:t>
            </a:r>
            <a:r>
              <a:rPr lang="en-US" altLang="it-IT" sz="1800" dirty="0">
                <a:solidFill>
                  <a:srgbClr val="CC0000"/>
                </a:solidFill>
              </a:rPr>
              <a:t> </a:t>
            </a:r>
            <a:r>
              <a:rPr lang="en-US" altLang="it-IT" sz="1800" dirty="0" err="1">
                <a:solidFill>
                  <a:srgbClr val="CC0000"/>
                </a:solidFill>
              </a:rPr>
              <a:t>presenti</a:t>
            </a:r>
            <a:r>
              <a:rPr lang="en-US" altLang="it-IT" sz="1800" dirty="0">
                <a:solidFill>
                  <a:srgbClr val="CC0000"/>
                </a:solidFill>
              </a:rPr>
              <a:t>, </a:t>
            </a:r>
            <a:r>
              <a:rPr lang="en-US" altLang="it-IT" sz="1800" dirty="0" err="1">
                <a:solidFill>
                  <a:srgbClr val="CC0000"/>
                </a:solidFill>
              </a:rPr>
              <a:t>il</a:t>
            </a:r>
            <a:r>
              <a:rPr lang="en-US" altLang="it-IT" sz="1800" dirty="0">
                <a:solidFill>
                  <a:srgbClr val="CC0000"/>
                </a:solidFill>
              </a:rPr>
              <a:t> cui </a:t>
            </a:r>
            <a:r>
              <a:rPr lang="en-US" altLang="it-IT" sz="1800" dirty="0" err="1">
                <a:solidFill>
                  <a:srgbClr val="CC0000"/>
                </a:solidFill>
              </a:rPr>
              <a:t>utilizzo</a:t>
            </a:r>
            <a:r>
              <a:rPr lang="en-US" altLang="it-IT" sz="1800" dirty="0">
                <a:solidFill>
                  <a:srgbClr val="CC0000"/>
                </a:solidFill>
              </a:rPr>
              <a:t> </a:t>
            </a:r>
            <a:r>
              <a:rPr lang="en-US" altLang="it-IT" sz="1800" dirty="0" err="1">
                <a:solidFill>
                  <a:srgbClr val="CC0000"/>
                </a:solidFill>
              </a:rPr>
              <a:t>viene</a:t>
            </a:r>
            <a:r>
              <a:rPr lang="en-US" altLang="it-IT" sz="1800" dirty="0">
                <a:solidFill>
                  <a:srgbClr val="CC0000"/>
                </a:solidFill>
              </a:rPr>
              <a:t> </a:t>
            </a:r>
            <a:r>
              <a:rPr lang="en-US" altLang="it-IT" sz="1800" dirty="0" err="1">
                <a:solidFill>
                  <a:srgbClr val="CC0000"/>
                </a:solidFill>
              </a:rPr>
              <a:t>dinamicamente</a:t>
            </a:r>
            <a:r>
              <a:rPr lang="en-US" altLang="it-IT" sz="1800" dirty="0">
                <a:solidFill>
                  <a:srgbClr val="CC0000"/>
                </a:solidFill>
              </a:rPr>
              <a:t> </a:t>
            </a:r>
            <a:r>
              <a:rPr lang="en-US" altLang="it-IT" sz="1800" dirty="0" err="1">
                <a:solidFill>
                  <a:srgbClr val="CC0000"/>
                </a:solidFill>
              </a:rPr>
              <a:t>variato</a:t>
            </a:r>
            <a:r>
              <a:rPr lang="en-US" altLang="it-IT" sz="1800" dirty="0">
                <a:solidFill>
                  <a:srgbClr val="CC0000"/>
                </a:solidFill>
              </a:rPr>
              <a:t> </a:t>
            </a:r>
            <a:r>
              <a:rPr lang="en-US" altLang="it-IT" sz="1800" dirty="0" err="1">
                <a:solidFill>
                  <a:srgbClr val="CC0000"/>
                </a:solidFill>
              </a:rPr>
              <a:t>lungo</a:t>
            </a:r>
            <a:r>
              <a:rPr lang="en-US" altLang="it-IT" sz="1800" dirty="0">
                <a:solidFill>
                  <a:srgbClr val="CC0000"/>
                </a:solidFill>
              </a:rPr>
              <a:t> la </a:t>
            </a:r>
            <a:r>
              <a:rPr lang="en-US" altLang="it-IT" sz="1800" dirty="0" err="1">
                <a:solidFill>
                  <a:srgbClr val="CC0000"/>
                </a:solidFill>
              </a:rPr>
              <a:t>ricerca</a:t>
            </a:r>
            <a:r>
              <a:rPr lang="en-US" altLang="it-IT" sz="1800" dirty="0">
                <a:solidFill>
                  <a:srgbClr val="CC0000"/>
                </a:solidFill>
              </a:rPr>
              <a:t> secondo un </a:t>
            </a:r>
            <a:r>
              <a:rPr lang="en-US" altLang="it-IT" sz="1800" dirty="0" err="1">
                <a:solidFill>
                  <a:srgbClr val="CC0000"/>
                </a:solidFill>
              </a:rPr>
              <a:t>preciso</a:t>
            </a:r>
            <a:r>
              <a:rPr lang="en-US" altLang="it-IT" sz="1800" dirty="0">
                <a:solidFill>
                  <a:srgbClr val="CC0000"/>
                </a:solidFill>
              </a:rPr>
              <a:t> </a:t>
            </a:r>
            <a:r>
              <a:rPr lang="en-US" altLang="it-IT" sz="1800" dirty="0" err="1">
                <a:solidFill>
                  <a:srgbClr val="CC0000"/>
                </a:solidFill>
              </a:rPr>
              <a:t>protocollo</a:t>
            </a:r>
            <a:r>
              <a:rPr lang="en-US" altLang="it-IT" sz="1800" dirty="0">
                <a:solidFill>
                  <a:srgbClr val="CC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anim calcmode="lin" valueType="num">
                                      <p:cBhvr additive="base">
                                        <p:cTn id="7" dur="500" fill="hold"/>
                                        <p:tgtEl>
                                          <p:spTgt spid="103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3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anim calcmode="lin" valueType="num">
                                      <p:cBhvr additive="base">
                                        <p:cTn id="13" dur="500" fill="hold"/>
                                        <p:tgtEl>
                                          <p:spTgt spid="1034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3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03427">
                                            <p:txEl>
                                              <p:pRg st="4" end="4"/>
                                            </p:txEl>
                                          </p:spTgt>
                                        </p:tgtEl>
                                        <p:attrNameLst>
                                          <p:attrName>style.visibility</p:attrName>
                                        </p:attrNameLst>
                                      </p:cBhvr>
                                      <p:to>
                                        <p:strVal val="visible"/>
                                      </p:to>
                                    </p:set>
                                    <p:anim calcmode="lin" valueType="num">
                                      <p:cBhvr additive="base">
                                        <p:cTn id="19" dur="500" fill="hold"/>
                                        <p:tgtEl>
                                          <p:spTgt spid="10342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342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BAC428-72BB-EE03-E72D-198737E1024C}"/>
              </a:ext>
            </a:extLst>
          </p:cNvPr>
          <p:cNvPicPr>
            <a:picLocks noChangeAspect="1"/>
          </p:cNvPicPr>
          <p:nvPr/>
        </p:nvPicPr>
        <p:blipFill>
          <a:blip r:embed="rId2"/>
          <a:stretch>
            <a:fillRect/>
          </a:stretch>
        </p:blipFill>
        <p:spPr>
          <a:xfrm>
            <a:off x="1294231" y="0"/>
            <a:ext cx="9603537" cy="6858000"/>
          </a:xfrm>
          <a:prstGeom prst="rect">
            <a:avLst/>
          </a:prstGeom>
        </p:spPr>
      </p:pic>
    </p:spTree>
    <p:extLst>
      <p:ext uri="{BB962C8B-B14F-4D97-AF65-F5344CB8AC3E}">
        <p14:creationId xmlns:p14="http://schemas.microsoft.com/office/powerpoint/2010/main" val="32239824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3ABB87-04BB-A26C-E947-D42089C73DCB}"/>
              </a:ext>
            </a:extLst>
          </p:cNvPr>
          <p:cNvPicPr>
            <a:picLocks noChangeAspect="1"/>
          </p:cNvPicPr>
          <p:nvPr/>
        </p:nvPicPr>
        <p:blipFill>
          <a:blip r:embed="rId2"/>
          <a:stretch>
            <a:fillRect/>
          </a:stretch>
        </p:blipFill>
        <p:spPr>
          <a:xfrm>
            <a:off x="1420090" y="0"/>
            <a:ext cx="9351819" cy="6858000"/>
          </a:xfrm>
          <a:prstGeom prst="rect">
            <a:avLst/>
          </a:prstGeom>
        </p:spPr>
      </p:pic>
    </p:spTree>
    <p:extLst>
      <p:ext uri="{BB962C8B-B14F-4D97-AF65-F5344CB8AC3E}">
        <p14:creationId xmlns:p14="http://schemas.microsoft.com/office/powerpoint/2010/main" val="16819828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7FF5-1748-7022-28A9-CB24AA64ABEE}"/>
              </a:ext>
            </a:extLst>
          </p:cNvPr>
          <p:cNvPicPr>
            <a:picLocks noChangeAspect="1"/>
          </p:cNvPicPr>
          <p:nvPr/>
        </p:nvPicPr>
        <p:blipFill>
          <a:blip r:embed="rId2"/>
          <a:stretch>
            <a:fillRect/>
          </a:stretch>
        </p:blipFill>
        <p:spPr>
          <a:xfrm>
            <a:off x="1541017" y="0"/>
            <a:ext cx="9109965" cy="6858000"/>
          </a:xfrm>
          <a:prstGeom prst="rect">
            <a:avLst/>
          </a:prstGeom>
        </p:spPr>
      </p:pic>
    </p:spTree>
    <p:extLst>
      <p:ext uri="{BB962C8B-B14F-4D97-AF65-F5344CB8AC3E}">
        <p14:creationId xmlns:p14="http://schemas.microsoft.com/office/powerpoint/2010/main" val="18498254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FA1A3B4C-88CB-7DFA-F703-3293B8858F41}"/>
              </a:ext>
            </a:extLst>
          </p:cNvPr>
          <p:cNvSpPr>
            <a:spLocks noGrp="1" noChangeArrowheads="1"/>
          </p:cNvSpPr>
          <p:nvPr>
            <p:ph type="title"/>
          </p:nvPr>
        </p:nvSpPr>
        <p:spPr>
          <a:xfrm>
            <a:off x="1524000" y="304801"/>
            <a:ext cx="8686800" cy="1858963"/>
          </a:xfrm>
        </p:spPr>
        <p:txBody>
          <a:bodyPr/>
          <a:lstStyle/>
          <a:p>
            <a:pPr eaLnBrk="1" hangingPunct="1">
              <a:defRPr/>
            </a:pPr>
            <a:r>
              <a:rPr lang="en-US" altLang="it-IT" sz="3200" dirty="0" err="1">
                <a:solidFill>
                  <a:srgbClr val="0066FF"/>
                </a:solidFill>
                <a:effectLst>
                  <a:outerShdw blurRad="38100" dist="38100" dir="2700000" algn="tl">
                    <a:srgbClr val="C0C0C0"/>
                  </a:outerShdw>
                </a:effectLst>
              </a:rPr>
              <a:t>Sfuggire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agli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ottimi</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locali</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a:solidFill>
                  <a:srgbClr val="0066FF"/>
                </a:solidFill>
                <a:effectLst>
                  <a:outerShdw blurRad="38100" dist="38100" dir="2700000" algn="tl">
                    <a:srgbClr val="C0C0C0"/>
                  </a:outerShdw>
                </a:effectLst>
              </a:rPr>
              <a:t>con </a:t>
            </a:r>
            <a:r>
              <a:rPr lang="en-US" altLang="it-IT" sz="3200" dirty="0" err="1">
                <a:solidFill>
                  <a:srgbClr val="0066FF"/>
                </a:solidFill>
                <a:effectLst>
                  <a:outerShdw blurRad="38100" dist="38100" dir="2700000" algn="tl">
                    <a:srgbClr val="C0C0C0"/>
                  </a:outerShdw>
                </a:effectLst>
              </a:rPr>
              <a:t>strategie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che</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restano</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nell’ambito</a:t>
            </a:r>
            <a:r>
              <a:rPr lang="en-US" altLang="it-IT" sz="3200" dirty="0">
                <a:solidFill>
                  <a:srgbClr val="0066FF"/>
                </a:solidFill>
                <a:effectLst>
                  <a:outerShdw blurRad="38100" dist="38100" dir="2700000" algn="tl">
                    <a:srgbClr val="C0C0C0"/>
                  </a:outerShdw>
                </a:effectLst>
              </a:rPr>
              <a:t> </a:t>
            </a:r>
            <a:br>
              <a:rPr lang="en-US" altLang="it-IT" sz="3200" dirty="0">
                <a:solidFill>
                  <a:srgbClr val="0066FF"/>
                </a:solidFill>
                <a:effectLst>
                  <a:outerShdw blurRad="38100" dist="38100" dir="2700000" algn="tl">
                    <a:srgbClr val="C0C0C0"/>
                  </a:outerShdw>
                </a:effectLst>
              </a:rPr>
            </a:br>
            <a:r>
              <a:rPr lang="en-US" altLang="it-IT" sz="3200" dirty="0" err="1">
                <a:solidFill>
                  <a:srgbClr val="0066FF"/>
                </a:solidFill>
                <a:effectLst>
                  <a:outerShdw blurRad="38100" dist="38100" dir="2700000" algn="tl">
                    <a:srgbClr val="C0C0C0"/>
                  </a:outerShdw>
                </a:effectLst>
              </a:rPr>
              <a:t>della</a:t>
            </a:r>
            <a:r>
              <a:rPr lang="en-US" altLang="it-IT" sz="3200" dirty="0">
                <a:solidFill>
                  <a:srgbClr val="0066FF"/>
                </a:solidFill>
                <a:effectLst>
                  <a:outerShdw blurRad="38100" dist="38100" dir="2700000" algn="tl">
                    <a:srgbClr val="C0C0C0"/>
                  </a:outerShdw>
                </a:effectLst>
              </a:rPr>
              <a:t> </a:t>
            </a:r>
            <a:r>
              <a:rPr lang="en-US" altLang="it-IT" sz="3200" dirty="0" err="1">
                <a:solidFill>
                  <a:srgbClr val="0066FF"/>
                </a:solidFill>
                <a:effectLst>
                  <a:outerShdw blurRad="38100" dist="38100" dir="2700000" algn="tl">
                    <a:srgbClr val="C0C0C0"/>
                  </a:outerShdw>
                </a:effectLst>
              </a:rPr>
              <a:t>filosofia</a:t>
            </a:r>
            <a:r>
              <a:rPr lang="en-US" altLang="it-IT" sz="3200" dirty="0">
                <a:solidFill>
                  <a:srgbClr val="0066FF"/>
                </a:solidFill>
                <a:effectLst>
                  <a:outerShdw blurRad="38100" dist="38100" dir="2700000" algn="tl">
                    <a:srgbClr val="C0C0C0"/>
                  </a:outerShdw>
                </a:effectLst>
              </a:rPr>
              <a:t> Local Search (</a:t>
            </a:r>
            <a:r>
              <a:rPr lang="en-US" altLang="it-IT" sz="3200" dirty="0" err="1">
                <a:solidFill>
                  <a:srgbClr val="0066FF"/>
                </a:solidFill>
                <a:effectLst>
                  <a:outerShdw blurRad="38100" dist="38100" dir="2700000" algn="tl">
                    <a:srgbClr val="C0C0C0"/>
                  </a:outerShdw>
                </a:effectLst>
              </a:rPr>
              <a:t>oltre</a:t>
            </a:r>
            <a:r>
              <a:rPr lang="en-US" altLang="it-IT" sz="3200" dirty="0">
                <a:solidFill>
                  <a:srgbClr val="0066FF"/>
                </a:solidFill>
                <a:effectLst>
                  <a:outerShdw blurRad="38100" dist="38100" dir="2700000" algn="tl">
                    <a:srgbClr val="C0C0C0"/>
                  </a:outerShdw>
                </a:effectLst>
              </a:rPr>
              <a:t> TS e SA)</a:t>
            </a:r>
          </a:p>
        </p:txBody>
      </p:sp>
      <p:sp>
        <p:nvSpPr>
          <p:cNvPr id="107523" name="Rectangle 3">
            <a:extLst>
              <a:ext uri="{FF2B5EF4-FFF2-40B4-BE49-F238E27FC236}">
                <a16:creationId xmlns:a16="http://schemas.microsoft.com/office/drawing/2014/main" id="{D3893AF9-FC62-C578-08F8-A9749779C03A}"/>
              </a:ext>
            </a:extLst>
          </p:cNvPr>
          <p:cNvSpPr>
            <a:spLocks noGrp="1" noChangeArrowheads="1"/>
          </p:cNvSpPr>
          <p:nvPr>
            <p:ph type="body" idx="1"/>
          </p:nvPr>
        </p:nvSpPr>
        <p:spPr>
          <a:xfrm>
            <a:off x="1676400" y="2057400"/>
            <a:ext cx="8686800" cy="4648200"/>
          </a:xfrm>
        </p:spPr>
        <p:txBody>
          <a:bodyPr>
            <a:normAutofit lnSpcReduction="10000"/>
          </a:bodyPr>
          <a:lstStyle/>
          <a:p>
            <a:pPr marL="609600" indent="-609600">
              <a:lnSpc>
                <a:spcPct val="80000"/>
              </a:lnSpc>
              <a:buNone/>
              <a:defRPr/>
            </a:pPr>
            <a:endParaRPr lang="en-US" altLang="it-IT" sz="2000" dirty="0"/>
          </a:p>
          <a:p>
            <a:pPr marL="609600" indent="-609600">
              <a:lnSpc>
                <a:spcPct val="80000"/>
              </a:lnSpc>
              <a:buFontTx/>
              <a:buAutoNum type="arabicPeriod"/>
              <a:defRPr/>
            </a:pPr>
            <a:r>
              <a:rPr lang="en-US" altLang="it-IT" sz="2000" dirty="0" err="1">
                <a:solidFill>
                  <a:srgbClr val="0070C0"/>
                </a:solidFill>
              </a:rPr>
              <a:t>Utilizzare</a:t>
            </a:r>
            <a:r>
              <a:rPr lang="en-US" altLang="it-IT" sz="2000" dirty="0">
                <a:solidFill>
                  <a:srgbClr val="0070C0"/>
                </a:solidFill>
              </a:rPr>
              <a:t> </a:t>
            </a:r>
            <a:r>
              <a:rPr lang="en-US" altLang="it-IT" sz="2000" dirty="0" err="1">
                <a:solidFill>
                  <a:srgbClr val="0070C0"/>
                </a:solidFill>
              </a:rPr>
              <a:t>intorni</a:t>
            </a:r>
            <a:r>
              <a:rPr lang="en-US" altLang="it-IT" sz="2000" dirty="0">
                <a:solidFill>
                  <a:srgbClr val="0070C0"/>
                </a:solidFill>
              </a:rPr>
              <a:t> di </a:t>
            </a:r>
            <a:r>
              <a:rPr lang="en-US" altLang="it-IT" sz="2000" dirty="0" err="1">
                <a:solidFill>
                  <a:srgbClr val="0070C0"/>
                </a:solidFill>
              </a:rPr>
              <a:t>grandi</a:t>
            </a:r>
            <a:r>
              <a:rPr lang="en-US" altLang="it-IT" sz="2000" dirty="0">
                <a:solidFill>
                  <a:srgbClr val="0070C0"/>
                </a:solidFill>
              </a:rPr>
              <a:t> </a:t>
            </a:r>
            <a:r>
              <a:rPr lang="en-US" altLang="it-IT" sz="2000" dirty="0" err="1">
                <a:solidFill>
                  <a:srgbClr val="0070C0"/>
                </a:solidFill>
              </a:rPr>
              <a:t>dimensioni</a:t>
            </a:r>
            <a:r>
              <a:rPr lang="en-US" altLang="it-IT" sz="2000" dirty="0">
                <a:solidFill>
                  <a:srgbClr val="0070C0"/>
                </a:solidFill>
              </a:rPr>
              <a:t> </a:t>
            </a:r>
            <a:r>
              <a:rPr lang="en-US" altLang="it-IT" sz="2000" dirty="0"/>
              <a:t>(Very Large Size Neighborhoods). </a:t>
            </a:r>
            <a:r>
              <a:rPr lang="en-US" altLang="it-IT" sz="2000" dirty="0" err="1"/>
              <a:t>Infatti</a:t>
            </a:r>
            <a:r>
              <a:rPr lang="en-US" altLang="it-IT" sz="2000" dirty="0"/>
              <a:t> </a:t>
            </a:r>
            <a:r>
              <a:rPr lang="en-US" altLang="it-IT" sz="2000" dirty="0" err="1"/>
              <a:t>maggiore</a:t>
            </a:r>
            <a:r>
              <a:rPr lang="en-US" altLang="it-IT" sz="2000" dirty="0"/>
              <a:t> è </a:t>
            </a:r>
            <a:r>
              <a:rPr lang="en-US" altLang="it-IT" sz="2000" dirty="0" err="1"/>
              <a:t>l’ampiezza</a:t>
            </a:r>
            <a:r>
              <a:rPr lang="en-US" altLang="it-IT" sz="2000" dirty="0"/>
              <a:t> </a:t>
            </a:r>
            <a:r>
              <a:rPr lang="en-US" altLang="it-IT" sz="2000" dirty="0" err="1"/>
              <a:t>dell’intorno</a:t>
            </a:r>
            <a:r>
              <a:rPr lang="en-US" altLang="it-IT" sz="2000" dirty="0"/>
              <a:t> e </a:t>
            </a:r>
            <a:r>
              <a:rPr lang="en-US" altLang="it-IT" sz="2000" dirty="0" err="1"/>
              <a:t>migliore</a:t>
            </a:r>
            <a:r>
              <a:rPr lang="en-US" altLang="it-IT" sz="2000" dirty="0"/>
              <a:t> la </a:t>
            </a:r>
            <a:r>
              <a:rPr lang="en-US" altLang="it-IT" sz="2000" dirty="0" err="1"/>
              <a:t>qualità</a:t>
            </a:r>
            <a:r>
              <a:rPr lang="en-US" altLang="it-IT" sz="2000" dirty="0"/>
              <a:t> </a:t>
            </a:r>
            <a:r>
              <a:rPr lang="en-US" altLang="it-IT" sz="2000" dirty="0" err="1"/>
              <a:t>dell’ottimo</a:t>
            </a:r>
            <a:r>
              <a:rPr lang="en-US" altLang="it-IT" sz="2000" dirty="0"/>
              <a:t> locale </a:t>
            </a:r>
            <a:r>
              <a:rPr lang="en-US" altLang="it-IT" sz="2000" dirty="0" err="1"/>
              <a:t>determinato</a:t>
            </a:r>
            <a:r>
              <a:rPr lang="en-US" altLang="it-IT" sz="2000" dirty="0"/>
              <a:t> </a:t>
            </a:r>
            <a:r>
              <a:rPr lang="en-US" altLang="it-IT" sz="2000" dirty="0" err="1"/>
              <a:t>dalla</a:t>
            </a:r>
            <a:r>
              <a:rPr lang="en-US" altLang="it-IT" sz="2000" dirty="0"/>
              <a:t> Local Search. </a:t>
            </a:r>
            <a:r>
              <a:rPr lang="en-US" altLang="it-IT" sz="2000" dirty="0" err="1"/>
              <a:t>Esistono</a:t>
            </a:r>
            <a:r>
              <a:rPr lang="en-US" altLang="it-IT" sz="2000" dirty="0"/>
              <a:t> diverse </a:t>
            </a:r>
            <a:r>
              <a:rPr lang="en-US" altLang="it-IT" sz="2000" dirty="0" err="1"/>
              <a:t>strategie</a:t>
            </a:r>
            <a:r>
              <a:rPr lang="en-US" altLang="it-IT" sz="2000" dirty="0"/>
              <a:t> da </a:t>
            </a:r>
            <a:r>
              <a:rPr lang="en-US" altLang="it-IT" sz="2000" dirty="0" err="1"/>
              <a:t>adottare</a:t>
            </a:r>
            <a:r>
              <a:rPr lang="en-US" altLang="it-IT" sz="2000" dirty="0"/>
              <a:t> per </a:t>
            </a:r>
            <a:r>
              <a:rPr lang="en-US" altLang="it-IT" sz="2000" dirty="0" err="1"/>
              <a:t>l’esplorazione</a:t>
            </a:r>
            <a:r>
              <a:rPr lang="en-US" altLang="it-IT" sz="2000" dirty="0"/>
              <a:t> di </a:t>
            </a:r>
            <a:r>
              <a:rPr lang="en-US" altLang="it-IT" sz="2000" dirty="0" err="1"/>
              <a:t>intorni</a:t>
            </a:r>
            <a:r>
              <a:rPr lang="en-US" altLang="it-IT" sz="2000" dirty="0"/>
              <a:t> di </a:t>
            </a:r>
            <a:r>
              <a:rPr lang="en-US" altLang="it-IT" sz="2000" dirty="0" err="1"/>
              <a:t>grandi</a:t>
            </a:r>
            <a:r>
              <a:rPr lang="en-US" altLang="it-IT" sz="2000" dirty="0"/>
              <a:t> </a:t>
            </a:r>
            <a:r>
              <a:rPr lang="en-US" altLang="it-IT" sz="2000" dirty="0" err="1"/>
              <a:t>dimensioni</a:t>
            </a:r>
            <a:r>
              <a:rPr lang="en-US" altLang="it-IT" sz="2000" dirty="0"/>
              <a:t>, </a:t>
            </a:r>
            <a:r>
              <a:rPr lang="en-US" altLang="it-IT" sz="2000" dirty="0" err="1"/>
              <a:t>tipicamente</a:t>
            </a:r>
            <a:r>
              <a:rPr lang="en-US" altLang="it-IT" sz="2000" dirty="0"/>
              <a:t> </a:t>
            </a:r>
            <a:r>
              <a:rPr lang="en-US" altLang="it-IT" sz="2000" dirty="0" err="1"/>
              <a:t>si</a:t>
            </a:r>
            <a:r>
              <a:rPr lang="en-US" altLang="it-IT" sz="2000" dirty="0"/>
              <a:t> </a:t>
            </a:r>
            <a:r>
              <a:rPr lang="en-US" altLang="it-IT" sz="2000" dirty="0" err="1"/>
              <a:t>tratta</a:t>
            </a:r>
            <a:r>
              <a:rPr lang="en-US" altLang="it-IT" sz="2000" dirty="0"/>
              <a:t> di </a:t>
            </a:r>
            <a:r>
              <a:rPr lang="en-US" altLang="it-IT" sz="2000" dirty="0" err="1"/>
              <a:t>strategie</a:t>
            </a:r>
            <a:r>
              <a:rPr lang="en-US" altLang="it-IT" sz="2000" dirty="0"/>
              <a:t> non </a:t>
            </a:r>
            <a:r>
              <a:rPr lang="en-US" altLang="it-IT" sz="2000" dirty="0" err="1"/>
              <a:t>esatte</a:t>
            </a:r>
            <a:r>
              <a:rPr lang="en-US" altLang="it-IT" sz="2000" dirty="0"/>
              <a:t>.</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Agire</a:t>
            </a:r>
            <a:r>
              <a:rPr lang="en-US" altLang="it-IT" sz="2000" dirty="0">
                <a:solidFill>
                  <a:srgbClr val="0070C0"/>
                </a:solidFill>
              </a:rPr>
              <a:t> </a:t>
            </a:r>
            <a:r>
              <a:rPr lang="en-US" altLang="it-IT" sz="2000" dirty="0" err="1">
                <a:solidFill>
                  <a:srgbClr val="0070C0"/>
                </a:solidFill>
              </a:rPr>
              <a:t>sul</a:t>
            </a:r>
            <a:r>
              <a:rPr lang="en-US" altLang="it-IT" sz="2000" dirty="0">
                <a:solidFill>
                  <a:srgbClr val="0070C0"/>
                </a:solidFill>
              </a:rPr>
              <a:t> punto di </a:t>
            </a:r>
            <a:r>
              <a:rPr lang="en-US" altLang="it-IT" sz="2000" dirty="0" err="1">
                <a:solidFill>
                  <a:srgbClr val="0070C0"/>
                </a:solidFill>
              </a:rPr>
              <a:t>arrivo</a:t>
            </a:r>
            <a:r>
              <a:rPr lang="en-US" altLang="it-IT" sz="2000" dirty="0">
                <a:solidFill>
                  <a:srgbClr val="0070C0"/>
                </a:solidFill>
              </a:rPr>
              <a:t> </a:t>
            </a:r>
            <a:r>
              <a:rPr lang="en-US" altLang="it-IT" sz="2000" dirty="0" err="1">
                <a:solidFill>
                  <a:srgbClr val="0070C0"/>
                </a:solidFill>
              </a:rPr>
              <a:t>uscendo</a:t>
            </a:r>
            <a:r>
              <a:rPr lang="en-US" altLang="it-IT" sz="2000" dirty="0">
                <a:solidFill>
                  <a:srgbClr val="0070C0"/>
                </a:solidFill>
              </a:rPr>
              <a:t> </a:t>
            </a:r>
            <a:r>
              <a:rPr lang="en-US" altLang="it-IT" sz="2000" dirty="0" err="1">
                <a:solidFill>
                  <a:srgbClr val="0070C0"/>
                </a:solidFill>
              </a:rPr>
              <a:t>dall’ottimo</a:t>
            </a:r>
            <a:r>
              <a:rPr lang="en-US" altLang="it-IT" sz="2000" dirty="0">
                <a:solidFill>
                  <a:srgbClr val="0070C0"/>
                </a:solidFill>
              </a:rPr>
              <a:t> locale </a:t>
            </a:r>
            <a:r>
              <a:rPr lang="en-US" altLang="it-IT" sz="2000" dirty="0" err="1">
                <a:solidFill>
                  <a:srgbClr val="0070C0"/>
                </a:solidFill>
              </a:rPr>
              <a:t>corrente</a:t>
            </a:r>
            <a:r>
              <a:rPr lang="en-US" altLang="it-IT" sz="2000" dirty="0">
                <a:solidFill>
                  <a:srgbClr val="0070C0"/>
                </a:solidFill>
              </a:rPr>
              <a:t> </a:t>
            </a:r>
            <a:r>
              <a:rPr lang="en-US" altLang="it-IT" sz="2000" dirty="0" err="1"/>
              <a:t>attraverso</a:t>
            </a:r>
            <a:r>
              <a:rPr lang="en-US" altLang="it-IT" sz="2000" dirty="0"/>
              <a:t> una </a:t>
            </a:r>
            <a:r>
              <a:rPr lang="en-US" altLang="it-IT" sz="2000" dirty="0" err="1"/>
              <a:t>mossa</a:t>
            </a:r>
            <a:r>
              <a:rPr lang="en-US" altLang="it-IT" sz="2000" dirty="0"/>
              <a:t> di </a:t>
            </a:r>
            <a:r>
              <a:rPr lang="en-US" altLang="it-IT" sz="2000" dirty="0" err="1">
                <a:solidFill>
                  <a:srgbClr val="0066FF"/>
                </a:solidFill>
              </a:rPr>
              <a:t>diversificazione</a:t>
            </a:r>
            <a:r>
              <a:rPr lang="en-US" altLang="it-IT" sz="2000" dirty="0"/>
              <a:t> </a:t>
            </a:r>
            <a:r>
              <a:rPr lang="en-US" altLang="it-IT" sz="2000" dirty="0" err="1"/>
              <a:t>che</a:t>
            </a:r>
            <a:r>
              <a:rPr lang="en-US" altLang="it-IT" sz="2000" dirty="0"/>
              <a:t> </a:t>
            </a:r>
            <a:r>
              <a:rPr lang="en-US" altLang="it-IT" sz="2000" dirty="0" err="1"/>
              <a:t>sposti</a:t>
            </a:r>
            <a:r>
              <a:rPr lang="en-US" altLang="it-IT" sz="2000" dirty="0"/>
              <a:t> il punto </a:t>
            </a:r>
            <a:r>
              <a:rPr lang="en-US" altLang="it-IT" sz="2000" dirty="0" err="1"/>
              <a:t>corrente</a:t>
            </a:r>
            <a:r>
              <a:rPr lang="en-US" altLang="it-IT" sz="2000" dirty="0"/>
              <a:t> , da cui </a:t>
            </a:r>
            <a:r>
              <a:rPr lang="en-US" altLang="it-IT" sz="2000" dirty="0" err="1"/>
              <a:t>riprendere</a:t>
            </a:r>
            <a:r>
              <a:rPr lang="en-US" altLang="it-IT" sz="2000" dirty="0"/>
              <a:t> la </a:t>
            </a:r>
            <a:r>
              <a:rPr lang="en-US" altLang="it-IT" sz="2000" dirty="0" err="1"/>
              <a:t>ricerca</a:t>
            </a:r>
            <a:r>
              <a:rPr lang="en-US" altLang="it-IT" sz="2000" dirty="0"/>
              <a:t>, </a:t>
            </a:r>
            <a:r>
              <a:rPr lang="en-US" altLang="it-IT" sz="2000" dirty="0" err="1"/>
              <a:t>nel</a:t>
            </a:r>
            <a:r>
              <a:rPr lang="en-US" altLang="it-IT" sz="2000" dirty="0"/>
              <a:t> </a:t>
            </a:r>
            <a:r>
              <a:rPr lang="en-US" altLang="it-IT" sz="2000" dirty="0" err="1"/>
              <a:t>bacino</a:t>
            </a:r>
            <a:r>
              <a:rPr lang="en-US" altLang="it-IT" sz="2000" dirty="0"/>
              <a:t> di </a:t>
            </a:r>
            <a:r>
              <a:rPr lang="en-US" altLang="it-IT" sz="2000" dirty="0" err="1"/>
              <a:t>attrazione</a:t>
            </a:r>
            <a:r>
              <a:rPr lang="en-US" altLang="it-IT" sz="2000" dirty="0"/>
              <a:t> di un </a:t>
            </a:r>
            <a:r>
              <a:rPr lang="en-US" altLang="it-IT" sz="2000" dirty="0" err="1"/>
              <a:t>altro</a:t>
            </a:r>
            <a:r>
              <a:rPr lang="en-US" altLang="it-IT" sz="2000" dirty="0"/>
              <a:t> </a:t>
            </a:r>
            <a:r>
              <a:rPr lang="en-US" altLang="it-IT" sz="2000" dirty="0" err="1"/>
              <a:t>ottimo</a:t>
            </a:r>
            <a:r>
              <a:rPr lang="en-US" altLang="it-IT" sz="2000" dirty="0"/>
              <a:t> locale.</a:t>
            </a:r>
          </a:p>
          <a:p>
            <a:pPr marL="609600" indent="-609600">
              <a:lnSpc>
                <a:spcPct val="80000"/>
              </a:lnSpc>
              <a:buFontTx/>
              <a:buAutoNum type="arabicPeriod"/>
              <a:defRPr/>
            </a:pPr>
            <a:endParaRPr lang="en-US" altLang="it-IT" sz="2000" dirty="0"/>
          </a:p>
          <a:p>
            <a:pPr marL="609600" indent="-609600">
              <a:lnSpc>
                <a:spcPct val="80000"/>
              </a:lnSpc>
              <a:buFontTx/>
              <a:buAutoNum type="arabicPeriod"/>
              <a:defRPr/>
            </a:pPr>
            <a:r>
              <a:rPr lang="en-US" altLang="it-IT" sz="2000" dirty="0" err="1">
                <a:solidFill>
                  <a:srgbClr val="0070C0"/>
                </a:solidFill>
              </a:rPr>
              <a:t>Proseguire</a:t>
            </a:r>
            <a:r>
              <a:rPr lang="en-US" altLang="it-IT" sz="2000" dirty="0"/>
              <a:t> la </a:t>
            </a:r>
            <a:r>
              <a:rPr lang="en-US" altLang="it-IT" sz="2000" dirty="0" err="1"/>
              <a:t>ricerca</a:t>
            </a:r>
            <a:r>
              <a:rPr lang="en-US" altLang="it-IT" sz="2000" dirty="0"/>
              <a:t> </a:t>
            </a:r>
            <a:r>
              <a:rPr lang="en-US" altLang="it-IT" sz="2000" dirty="0" err="1">
                <a:solidFill>
                  <a:srgbClr val="0070C0"/>
                </a:solidFill>
              </a:rPr>
              <a:t>oltre</a:t>
            </a:r>
            <a:r>
              <a:rPr lang="en-US" altLang="it-IT" sz="2000" dirty="0">
                <a:solidFill>
                  <a:srgbClr val="0070C0"/>
                </a:solidFill>
              </a:rPr>
              <a:t> </a:t>
            </a:r>
            <a:r>
              <a:rPr lang="en-US" altLang="it-IT" sz="2000" dirty="0" err="1">
                <a:solidFill>
                  <a:srgbClr val="0070C0"/>
                </a:solidFill>
              </a:rPr>
              <a:t>l’ottimo</a:t>
            </a:r>
            <a:r>
              <a:rPr lang="en-US" altLang="it-IT" sz="2000" dirty="0">
                <a:solidFill>
                  <a:srgbClr val="0070C0"/>
                </a:solidFill>
              </a:rPr>
              <a:t> locale </a:t>
            </a:r>
            <a:r>
              <a:rPr lang="en-US" altLang="it-IT" sz="2000" dirty="0"/>
              <a:t>per un </a:t>
            </a:r>
            <a:r>
              <a:rPr lang="en-US" altLang="it-IT" sz="2000" dirty="0" err="1"/>
              <a:t>orizzonte</a:t>
            </a:r>
            <a:r>
              <a:rPr lang="en-US" altLang="it-IT" sz="2000" dirty="0"/>
              <a:t> </a:t>
            </a:r>
            <a:r>
              <a:rPr lang="en-US" altLang="it-IT" sz="2000" dirty="0" err="1"/>
              <a:t>prefissato</a:t>
            </a:r>
            <a:r>
              <a:rPr lang="en-US" altLang="it-IT" sz="2000" dirty="0"/>
              <a:t>, a </a:t>
            </a:r>
            <a:r>
              <a:rPr lang="en-US" altLang="it-IT" sz="2000" dirty="0" err="1"/>
              <a:t>prescindere</a:t>
            </a:r>
            <a:r>
              <a:rPr lang="en-US" altLang="it-IT" sz="2000" dirty="0"/>
              <a:t> dal </a:t>
            </a:r>
            <a:r>
              <a:rPr lang="en-US" altLang="it-IT" sz="2000" dirty="0" err="1"/>
              <a:t>valore</a:t>
            </a:r>
            <a:r>
              <a:rPr lang="en-US" altLang="it-IT" sz="2000" dirty="0"/>
              <a:t> </a:t>
            </a:r>
            <a:r>
              <a:rPr lang="en-US" altLang="it-IT" sz="2000" dirty="0" err="1"/>
              <a:t>delle</a:t>
            </a:r>
            <a:r>
              <a:rPr lang="en-US" altLang="it-IT" sz="2000" dirty="0"/>
              <a:t> </a:t>
            </a:r>
            <a:r>
              <a:rPr lang="en-US" altLang="it-IT" sz="2000" dirty="0" err="1"/>
              <a:t>soluzioni</a:t>
            </a:r>
            <a:r>
              <a:rPr lang="en-US" altLang="it-IT" sz="2000" dirty="0"/>
              <a:t> </a:t>
            </a:r>
            <a:r>
              <a:rPr lang="en-US" altLang="it-IT" sz="2000" dirty="0" err="1"/>
              <a:t>visitate</a:t>
            </a:r>
            <a:r>
              <a:rPr lang="en-US" altLang="it-IT" sz="2000" dirty="0"/>
              <a:t> </a:t>
            </a:r>
          </a:p>
          <a:p>
            <a:pPr marL="609600" indent="-609600">
              <a:lnSpc>
                <a:spcPct val="80000"/>
              </a:lnSpc>
              <a:buFontTx/>
              <a:buAutoNum type="arabicPeriod"/>
              <a:defRPr/>
            </a:pPr>
            <a:endParaRPr lang="en-US" altLang="it-IT" sz="2000" dirty="0">
              <a:highlight>
                <a:srgbClr val="FFFF00"/>
              </a:highlight>
            </a:endParaRPr>
          </a:p>
          <a:p>
            <a:pPr marL="609600" indent="-609600">
              <a:lnSpc>
                <a:spcPct val="80000"/>
              </a:lnSpc>
              <a:buFontTx/>
              <a:buAutoNum type="arabicPeriod"/>
              <a:defRPr/>
            </a:pPr>
            <a:r>
              <a:rPr lang="en-US" altLang="it-IT" sz="2000" dirty="0" err="1">
                <a:highlight>
                  <a:srgbClr val="FFFF00"/>
                </a:highlight>
              </a:rPr>
              <a:t>Agire</a:t>
            </a:r>
            <a:r>
              <a:rPr lang="en-US" altLang="it-IT" sz="2000" dirty="0">
                <a:highlight>
                  <a:srgbClr val="FFFF00"/>
                </a:highlight>
              </a:rPr>
              <a:t> </a:t>
            </a:r>
            <a:r>
              <a:rPr lang="en-US" altLang="it-IT" sz="2000" dirty="0" err="1">
                <a:solidFill>
                  <a:srgbClr val="0070C0"/>
                </a:solidFill>
                <a:highlight>
                  <a:srgbClr val="FFFF00"/>
                </a:highlight>
              </a:rPr>
              <a:t>moltiplicando</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i</a:t>
            </a:r>
            <a:r>
              <a:rPr lang="en-US" altLang="it-IT" sz="2000" dirty="0">
                <a:solidFill>
                  <a:srgbClr val="0070C0"/>
                </a:solidFill>
                <a:highlight>
                  <a:srgbClr val="FFFF00"/>
                </a:highlight>
              </a:rPr>
              <a:t> </a:t>
            </a:r>
            <a:r>
              <a:rPr lang="en-US" altLang="it-IT" sz="2000" dirty="0" err="1">
                <a:solidFill>
                  <a:srgbClr val="0070C0"/>
                </a:solidFill>
                <a:highlight>
                  <a:srgbClr val="FFFF00"/>
                </a:highlight>
              </a:rPr>
              <a:t>punti</a:t>
            </a:r>
            <a:r>
              <a:rPr lang="en-US" altLang="it-IT" sz="2000" dirty="0">
                <a:solidFill>
                  <a:srgbClr val="0070C0"/>
                </a:solidFill>
                <a:highlight>
                  <a:srgbClr val="FFFF00"/>
                </a:highlight>
              </a:rPr>
              <a:t> di </a:t>
            </a:r>
            <a:r>
              <a:rPr lang="en-US" altLang="it-IT" sz="2000" dirty="0" err="1">
                <a:solidFill>
                  <a:srgbClr val="0070C0"/>
                </a:solidFill>
                <a:highlight>
                  <a:srgbClr val="FFFF00"/>
                </a:highlight>
              </a:rPr>
              <a:t>partenza</a:t>
            </a:r>
            <a:r>
              <a:rPr lang="en-US" altLang="it-IT" sz="2000" dirty="0">
                <a:solidFill>
                  <a:srgbClr val="0070C0"/>
                </a:solidFill>
                <a:highlight>
                  <a:srgbClr val="FFFF00"/>
                </a:highlight>
              </a:rPr>
              <a:t> </a:t>
            </a:r>
            <a:r>
              <a:rPr lang="en-US" altLang="it-IT" sz="2000" dirty="0">
                <a:highlight>
                  <a:srgbClr val="FFFF00"/>
                </a:highlight>
              </a:rPr>
              <a:t>e </a:t>
            </a:r>
            <a:r>
              <a:rPr lang="en-US" altLang="it-IT" sz="2000" dirty="0" err="1">
                <a:highlight>
                  <a:srgbClr val="FFFF00"/>
                </a:highlight>
              </a:rPr>
              <a:t>riapplicare</a:t>
            </a:r>
            <a:r>
              <a:rPr lang="en-US" altLang="it-IT" sz="2000" dirty="0">
                <a:highlight>
                  <a:srgbClr val="FFFF00"/>
                </a:highlight>
              </a:rPr>
              <a:t> una </a:t>
            </a:r>
            <a:r>
              <a:rPr lang="en-US" altLang="it-IT" sz="2000" dirty="0" err="1">
                <a:highlight>
                  <a:srgbClr val="FFFF00"/>
                </a:highlight>
              </a:rPr>
              <a:t>nuova</a:t>
            </a:r>
            <a:r>
              <a:rPr lang="en-US" altLang="it-IT" sz="2000" dirty="0">
                <a:highlight>
                  <a:srgbClr val="FFFF00"/>
                </a:highlight>
              </a:rPr>
              <a:t> LS a </a:t>
            </a:r>
            <a:r>
              <a:rPr lang="en-US" altLang="it-IT" sz="2000" dirty="0" err="1">
                <a:highlight>
                  <a:srgbClr val="FFFF00"/>
                </a:highlight>
              </a:rPr>
              <a:t>partire</a:t>
            </a:r>
            <a:r>
              <a:rPr lang="en-US" altLang="it-IT" sz="2000" dirty="0">
                <a:highlight>
                  <a:srgbClr val="FFFF00"/>
                </a:highlight>
              </a:rPr>
              <a:t> da </a:t>
            </a:r>
            <a:r>
              <a:rPr lang="en-US" altLang="it-IT" sz="2000" dirty="0" err="1">
                <a:highlight>
                  <a:srgbClr val="FFFF00"/>
                </a:highlight>
              </a:rPr>
              <a:t>ciascuno</a:t>
            </a:r>
            <a:r>
              <a:rPr lang="en-US" altLang="it-IT" sz="2000" dirty="0">
                <a:highlight>
                  <a:srgbClr val="FFFF00"/>
                </a:highlight>
              </a:rPr>
              <a:t> di </a:t>
            </a:r>
            <a:r>
              <a:rPr lang="en-US" altLang="it-IT" sz="2000" dirty="0" err="1">
                <a:highlight>
                  <a:srgbClr val="FFFF00"/>
                </a:highlight>
              </a:rPr>
              <a:t>essi</a:t>
            </a:r>
            <a:r>
              <a:rPr lang="en-US" altLang="it-IT" sz="2000" dirty="0">
                <a:highlight>
                  <a:srgbClr val="FFFF00"/>
                </a:highlight>
              </a:rPr>
              <a:t>.</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02FC8C59-ED06-2FFE-0B0A-611F5E6CB936}"/>
              </a:ext>
            </a:extLst>
          </p:cNvPr>
          <p:cNvSpPr>
            <a:spLocks noGrp="1" noChangeArrowheads="1"/>
          </p:cNvSpPr>
          <p:nvPr>
            <p:ph type="title"/>
          </p:nvPr>
        </p:nvSpPr>
        <p:spPr>
          <a:xfrm>
            <a:off x="1981200" y="152400"/>
            <a:ext cx="8229600" cy="2895600"/>
          </a:xfrm>
        </p:spPr>
        <p:txBody>
          <a:bodyPr/>
          <a:lstStyle/>
          <a:p>
            <a:pPr eaLnBrk="1" hangingPunct="1">
              <a:defRPr/>
            </a:pPr>
            <a:r>
              <a:rPr lang="en-US" altLang="it-IT" sz="3600" dirty="0" err="1">
                <a:solidFill>
                  <a:schemeClr val="hlink"/>
                </a:solidFill>
                <a:effectLst>
                  <a:outerShdw blurRad="38100" dist="38100" dir="2700000" algn="tl">
                    <a:srgbClr val="000000">
                      <a:alpha val="43137"/>
                    </a:srgbClr>
                  </a:outerShdw>
                </a:effectLst>
              </a:rPr>
              <a:t>Guardando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oltre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alla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composizione</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vari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processi</a:t>
            </a:r>
            <a:r>
              <a:rPr lang="en-US" altLang="it-IT" sz="3600" dirty="0">
                <a:solidFill>
                  <a:schemeClr val="hlink"/>
                </a:solidFill>
                <a:effectLst>
                  <a:outerShdw blurRad="38100" dist="38100" dir="2700000" algn="tl">
                    <a:srgbClr val="000000">
                      <a:alpha val="43137"/>
                    </a:srgbClr>
                  </a:outerShdw>
                </a:effectLst>
              </a:rPr>
              <a:t> di Local Search, </a:t>
            </a:r>
            <a:br>
              <a:rPr lang="en-US" altLang="it-IT" sz="3600" dirty="0">
                <a:solidFill>
                  <a:schemeClr val="hlink"/>
                </a:solidFill>
                <a:effectLst>
                  <a:outerShdw blurRad="38100" dist="38100" dir="2700000" algn="tl">
                    <a:srgbClr val="000000">
                      <a:alpha val="43137"/>
                    </a:srgbClr>
                  </a:outerShdw>
                </a:effectLst>
              </a:rPr>
            </a:br>
            <a:r>
              <a:rPr lang="en-US" altLang="it-IT" sz="3600" dirty="0" err="1">
                <a:solidFill>
                  <a:schemeClr val="hlink"/>
                </a:solidFill>
                <a:effectLst>
                  <a:outerShdw blurRad="38100" dist="38100" dir="2700000" algn="tl">
                    <a:srgbClr val="000000">
                      <a:alpha val="43137"/>
                    </a:srgbClr>
                  </a:outerShdw>
                </a:effectLst>
              </a:rPr>
              <a:t>si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possono</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generare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altri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schemi</a:t>
            </a:r>
            <a:r>
              <a:rPr lang="en-US" altLang="it-IT" sz="3600" dirty="0">
                <a:solidFill>
                  <a:schemeClr val="hlink"/>
                </a:solidFill>
                <a:effectLst>
                  <a:outerShdw blurRad="38100" dist="38100" dir="2700000" algn="tl">
                    <a:srgbClr val="000000">
                      <a:alpha val="43137"/>
                    </a:srgbClr>
                  </a:outerShdw>
                </a:effectLst>
              </a:rPr>
              <a:t> di </a:t>
            </a:r>
            <a:r>
              <a:rPr lang="en-US" altLang="it-IT" sz="3600" dirty="0" err="1">
                <a:solidFill>
                  <a:schemeClr val="hlink"/>
                </a:solidFill>
                <a:effectLst>
                  <a:outerShdw blurRad="38100" dist="38100" dir="2700000" algn="tl">
                    <a:srgbClr val="000000">
                      <a:alpha val="43137"/>
                    </a:srgbClr>
                  </a:outerShdw>
                </a:effectLst>
              </a:rPr>
              <a:t>ricerca</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sempre</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basati</a:t>
            </a:r>
            <a:r>
              <a:rPr lang="en-US" altLang="it-IT" sz="3600" dirty="0">
                <a:solidFill>
                  <a:schemeClr val="hlink"/>
                </a:solidFill>
                <a:effectLst>
                  <a:outerShdw blurRad="38100" dist="38100" dir="2700000" algn="tl">
                    <a:srgbClr val="000000">
                      <a:alpha val="43137"/>
                    </a:srgbClr>
                  </a:outerShdw>
                </a:effectLst>
              </a:rPr>
              <a:t> </a:t>
            </a:r>
            <a:r>
              <a:rPr lang="en-US" altLang="it-IT" sz="3600" dirty="0" err="1">
                <a:solidFill>
                  <a:schemeClr val="hlink"/>
                </a:solidFill>
                <a:effectLst>
                  <a:outerShdw blurRad="38100" dist="38100" dir="2700000" algn="tl">
                    <a:srgbClr val="000000">
                      <a:alpha val="43137"/>
                    </a:srgbClr>
                  </a:outerShdw>
                </a:effectLst>
              </a:rPr>
              <a:t>sulla</a:t>
            </a:r>
            <a:r>
              <a:rPr lang="en-US" altLang="it-IT" sz="3600" dirty="0">
                <a:solidFill>
                  <a:schemeClr val="hlink"/>
                </a:solidFill>
                <a:effectLst>
                  <a:outerShdw blurRad="38100" dist="38100" dir="2700000" algn="tl">
                    <a:srgbClr val="000000">
                      <a:alpha val="43137"/>
                    </a:srgbClr>
                  </a:outerShdw>
                </a:effectLst>
              </a:rPr>
              <a:t> LS, </a:t>
            </a:r>
            <a:br>
              <a:rPr lang="en-US" altLang="it-IT" sz="3600" dirty="0">
                <a:solidFill>
                  <a:schemeClr val="hlink"/>
                </a:solidFill>
                <a:effectLst>
                  <a:outerShdw blurRad="38100" dist="38100" dir="2700000" algn="tl">
                    <a:srgbClr val="000000">
                      <a:alpha val="43137"/>
                    </a:srgbClr>
                  </a:outerShdw>
                </a:effectLst>
              </a:rPr>
            </a:br>
            <a:r>
              <a:rPr lang="en-US" altLang="it-IT" sz="3600" dirty="0">
                <a:solidFill>
                  <a:schemeClr val="hlink"/>
                </a:solidFill>
                <a:effectLst>
                  <a:outerShdw blurRad="38100" dist="38100" dir="2700000" algn="tl">
                    <a:srgbClr val="000000">
                      <a:alpha val="43137"/>
                    </a:srgbClr>
                  </a:outerShdw>
                </a:effectLst>
              </a:rPr>
              <a:t>ad </a:t>
            </a:r>
            <a:r>
              <a:rPr lang="en-US" altLang="it-IT" sz="3600" dirty="0" err="1">
                <a:solidFill>
                  <a:schemeClr val="hlink"/>
                </a:solidFill>
                <a:effectLst>
                  <a:outerShdw blurRad="38100" dist="38100" dir="2700000" algn="tl">
                    <a:srgbClr val="000000">
                      <a:alpha val="43137"/>
                    </a:srgbClr>
                  </a:outerShdw>
                </a:effectLst>
              </a:rPr>
              <a:t>esempio</a:t>
            </a:r>
            <a:r>
              <a:rPr lang="en-US" altLang="it-IT" sz="3600" dirty="0">
                <a:effectLst>
                  <a:outerShdw blurRad="38100" dist="38100" dir="2700000" algn="tl">
                    <a:srgbClr val="000000">
                      <a:alpha val="43137"/>
                    </a:srgbClr>
                  </a:outerShdw>
                </a:effectLst>
              </a:rPr>
              <a:t>…</a:t>
            </a:r>
          </a:p>
        </p:txBody>
      </p:sp>
      <p:sp>
        <p:nvSpPr>
          <p:cNvPr id="190467" name="Rectangle 3">
            <a:extLst>
              <a:ext uri="{FF2B5EF4-FFF2-40B4-BE49-F238E27FC236}">
                <a16:creationId xmlns:a16="http://schemas.microsoft.com/office/drawing/2014/main" id="{5ABB249D-B6F0-AF07-0F02-D05D306AB99F}"/>
              </a:ext>
            </a:extLst>
          </p:cNvPr>
          <p:cNvSpPr>
            <a:spLocks noGrp="1" noChangeArrowheads="1"/>
          </p:cNvSpPr>
          <p:nvPr>
            <p:ph type="body" idx="1"/>
          </p:nvPr>
        </p:nvSpPr>
        <p:spPr>
          <a:xfrm>
            <a:off x="1981200" y="3200400"/>
            <a:ext cx="8229600" cy="3429000"/>
          </a:xfrm>
        </p:spPr>
        <p:txBody>
          <a:bodyPr/>
          <a:lstStyle/>
          <a:p>
            <a:pPr eaLnBrk="1" hangingPunct="1">
              <a:lnSpc>
                <a:spcPct val="90000"/>
              </a:lnSpc>
            </a:pPr>
            <a:r>
              <a:rPr lang="en-US" altLang="it-IT"/>
              <a:t>E’ naturale pensare a un algoritmo greedy per la costruzione della soluzione ammissibile di partenza di una ricerca locale</a:t>
            </a:r>
          </a:p>
          <a:p>
            <a:pPr eaLnBrk="1" hangingPunct="1">
              <a:lnSpc>
                <a:spcPct val="90000"/>
              </a:lnSpc>
            </a:pPr>
            <a:endParaRPr lang="en-US" altLang="it-IT"/>
          </a:p>
          <a:p>
            <a:pPr eaLnBrk="1" hangingPunct="1">
              <a:lnSpc>
                <a:spcPct val="90000"/>
              </a:lnSpc>
            </a:pPr>
            <a:r>
              <a:rPr lang="en-US" altLang="it-IT"/>
              <a:t>Con le sole greedy e ricerca locale possiamo gia creare delle meta-euristiche che forniscono risultati migliori dei singoli algoritmi.</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3906" name="Rectangle 2">
            <a:extLst>
              <a:ext uri="{FF2B5EF4-FFF2-40B4-BE49-F238E27FC236}">
                <a16:creationId xmlns:a16="http://schemas.microsoft.com/office/drawing/2014/main" id="{BAEFC8C1-CF72-0011-B682-0FFE692AB09C}"/>
              </a:ext>
            </a:extLst>
          </p:cNvPr>
          <p:cNvSpPr>
            <a:spLocks noGrp="1" noChangeArrowheads="1"/>
          </p:cNvSpPr>
          <p:nvPr>
            <p:ph type="title"/>
          </p:nvPr>
        </p:nvSpPr>
        <p:spPr/>
        <p:txBody>
          <a:bodyPr/>
          <a:lstStyle/>
          <a:p>
            <a:pPr eaLnBrk="1" hangingPunct="1">
              <a:defRPr/>
            </a:pPr>
            <a:r>
              <a:rPr lang="en-US" altLang="it-IT" sz="4000">
                <a:solidFill>
                  <a:srgbClr val="0066FF"/>
                </a:solidFill>
                <a:effectLst>
                  <a:outerShdw blurRad="38100" dist="38100" dir="2700000" algn="tl">
                    <a:srgbClr val="C0C0C0"/>
                  </a:outerShdw>
                </a:effectLst>
              </a:rPr>
              <a:t>Meta-euristiche</a:t>
            </a:r>
          </a:p>
        </p:txBody>
      </p:sp>
      <p:sp>
        <p:nvSpPr>
          <p:cNvPr id="192515" name="Rectangle 3">
            <a:extLst>
              <a:ext uri="{FF2B5EF4-FFF2-40B4-BE49-F238E27FC236}">
                <a16:creationId xmlns:a16="http://schemas.microsoft.com/office/drawing/2014/main" id="{68CEDD2E-E2B6-9EB5-8545-6230509C0F4E}"/>
              </a:ext>
            </a:extLst>
          </p:cNvPr>
          <p:cNvSpPr>
            <a:spLocks noGrp="1" noChangeArrowheads="1"/>
          </p:cNvSpPr>
          <p:nvPr>
            <p:ph type="body" idx="1"/>
          </p:nvPr>
        </p:nvSpPr>
        <p:spPr/>
        <p:txBody>
          <a:bodyPr/>
          <a:lstStyle/>
          <a:p>
            <a:pPr eaLnBrk="1" hangingPunct="1"/>
            <a:r>
              <a:rPr lang="en-US" altLang="it-IT"/>
              <a:t>Sono metodi risolutivi che orchestrano una interazione tra procedure locali di miglioramento e strategie di livello superiore che permettono di sfuggire agli ottimi locali, e operare una esplorazione il più possibile robusta (indipendente dal punto di partenza) della regione ammissibile.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79202" name="Rectangle 3">
            <a:extLst>
              <a:ext uri="{FF2B5EF4-FFF2-40B4-BE49-F238E27FC236}">
                <a16:creationId xmlns:a16="http://schemas.microsoft.com/office/drawing/2014/main" id="{8D9DECF3-E129-F7E6-A3D2-698AF12C8ECE}"/>
              </a:ext>
            </a:extLst>
          </p:cNvPr>
          <p:cNvSpPr>
            <a:spLocks noGrp="1" noChangeArrowheads="1"/>
          </p:cNvSpPr>
          <p:nvPr>
            <p:ph type="body" idx="1"/>
          </p:nvPr>
        </p:nvSpPr>
        <p:spPr>
          <a:xfrm>
            <a:off x="1981200" y="914401"/>
            <a:ext cx="8229600" cy="4525963"/>
          </a:xfrm>
        </p:spPr>
        <p:txBody>
          <a:bodyPr>
            <a:normAutofit lnSpcReduction="10000"/>
          </a:bodyPr>
          <a:lstStyle/>
          <a:p>
            <a:pPr eaLnBrk="1" hangingPunct="1">
              <a:lnSpc>
                <a:spcPct val="90000"/>
              </a:lnSpc>
              <a:defRPr/>
            </a:pPr>
            <a:r>
              <a:rPr lang="en-US" altLang="it-IT" dirty="0">
                <a:solidFill>
                  <a:srgbClr val="FF0000"/>
                </a:solidFill>
              </a:rPr>
              <a:t>Single Thread:</a:t>
            </a:r>
            <a:r>
              <a:rPr lang="en-US" altLang="it-IT" dirty="0"/>
              <a:t> la </a:t>
            </a:r>
            <a:r>
              <a:rPr lang="en-US" altLang="it-IT" dirty="0" err="1"/>
              <a:t>ricerca</a:t>
            </a:r>
            <a:r>
              <a:rPr lang="en-US" altLang="it-IT" dirty="0"/>
              <a:t> segue un </a:t>
            </a:r>
            <a:r>
              <a:rPr lang="en-US" altLang="it-IT" dirty="0" err="1"/>
              <a:t>itinerario</a:t>
            </a:r>
            <a:r>
              <a:rPr lang="en-US" altLang="it-IT" dirty="0"/>
              <a:t> </a:t>
            </a:r>
            <a:r>
              <a:rPr lang="en-US" altLang="it-IT" dirty="0" err="1"/>
              <a:t>singolo</a:t>
            </a:r>
            <a:r>
              <a:rPr lang="en-US" altLang="it-IT" dirty="0"/>
              <a:t> </a:t>
            </a:r>
            <a:r>
              <a:rPr lang="en-US" altLang="it-IT" dirty="0" err="1"/>
              <a:t>nello</a:t>
            </a:r>
            <a:r>
              <a:rPr lang="en-US" altLang="it-IT" dirty="0"/>
              <a:t> </a:t>
            </a:r>
            <a:r>
              <a:rPr lang="en-US" altLang="it-IT" dirty="0" err="1"/>
              <a:t>spazio</a:t>
            </a:r>
            <a:r>
              <a:rPr lang="en-US" altLang="it-IT" dirty="0"/>
              <a:t> </a:t>
            </a:r>
            <a:r>
              <a:rPr lang="en-US" altLang="it-IT" dirty="0" err="1"/>
              <a:t>delle</a:t>
            </a:r>
            <a:r>
              <a:rPr lang="en-US" altLang="it-IT" dirty="0"/>
              <a:t> </a:t>
            </a:r>
            <a:r>
              <a:rPr lang="en-US" altLang="it-IT" dirty="0" err="1"/>
              <a:t>soluzioni</a:t>
            </a:r>
            <a:endParaRPr lang="en-US" altLang="it-IT" dirty="0"/>
          </a:p>
          <a:p>
            <a:pPr eaLnBrk="1" hangingPunct="1">
              <a:lnSpc>
                <a:spcPct val="90000"/>
              </a:lnSpc>
              <a:buFontTx/>
              <a:buNone/>
              <a:defRPr/>
            </a:pPr>
            <a:r>
              <a:rPr lang="en-US" altLang="it-IT" dirty="0"/>
              <a:t>	</a:t>
            </a:r>
            <a:r>
              <a:rPr lang="en-US" altLang="it-IT" i="1" dirty="0"/>
              <a:t>Neighborhood based methods</a:t>
            </a:r>
          </a:p>
          <a:p>
            <a:pPr eaLnBrk="1" hangingPunct="1">
              <a:lnSpc>
                <a:spcPct val="90000"/>
              </a:lnSpc>
              <a:defRPr/>
            </a:pPr>
            <a:endParaRPr lang="en-US" altLang="it-IT" dirty="0"/>
          </a:p>
          <a:p>
            <a:pPr eaLnBrk="1" hangingPunct="1">
              <a:lnSpc>
                <a:spcPct val="90000"/>
              </a:lnSpc>
              <a:defRPr/>
            </a:pPr>
            <a:r>
              <a:rPr lang="en-US" altLang="it-IT" dirty="0">
                <a:solidFill>
                  <a:srgbClr val="FF0000"/>
                </a:solidFill>
              </a:rPr>
              <a:t>Multiple Threads</a:t>
            </a:r>
            <a:r>
              <a:rPr lang="en-US" altLang="it-IT" dirty="0"/>
              <a:t>: una </a:t>
            </a:r>
            <a:r>
              <a:rPr lang="en-US" altLang="it-IT" dirty="0" err="1"/>
              <a:t>molteplicità</a:t>
            </a:r>
            <a:r>
              <a:rPr lang="en-US" altLang="it-IT" dirty="0"/>
              <a:t> di </a:t>
            </a:r>
            <a:r>
              <a:rPr lang="en-US" altLang="it-IT" dirty="0" err="1"/>
              <a:t>soluzioni</a:t>
            </a:r>
            <a:r>
              <a:rPr lang="en-US" altLang="it-IT" dirty="0"/>
              <a:t> evolve </a:t>
            </a:r>
            <a:r>
              <a:rPr lang="en-US" altLang="it-IT" dirty="0" err="1"/>
              <a:t>contemporaneamente</a:t>
            </a:r>
            <a:endParaRPr lang="en-US" altLang="it-IT" dirty="0"/>
          </a:p>
          <a:p>
            <a:pPr eaLnBrk="1" hangingPunct="1">
              <a:lnSpc>
                <a:spcPct val="90000"/>
              </a:lnSpc>
              <a:buFontTx/>
              <a:buNone/>
              <a:defRPr/>
            </a:pPr>
            <a:r>
              <a:rPr lang="en-US" altLang="it-IT" dirty="0"/>
              <a:t>	</a:t>
            </a:r>
            <a:r>
              <a:rPr lang="en-US" altLang="it-IT" i="1" dirty="0"/>
              <a:t>Population based methods (</a:t>
            </a:r>
            <a:r>
              <a:rPr lang="en-US" altLang="it-IT" i="1" dirty="0" err="1"/>
              <a:t>prossimi</a:t>
            </a:r>
            <a:r>
              <a:rPr lang="en-US" altLang="it-IT" i="1" dirty="0"/>
              <a:t> </a:t>
            </a:r>
            <a:r>
              <a:rPr lang="en-US" altLang="it-IT" i="1" dirty="0" err="1"/>
              <a:t>argomenti</a:t>
            </a:r>
            <a:r>
              <a:rPr lang="en-US" altLang="it-IT" i="1" dirty="0"/>
              <a:t>)</a:t>
            </a:r>
          </a:p>
          <a:p>
            <a:pPr eaLnBrk="1" hangingPunct="1">
              <a:lnSpc>
                <a:spcPct val="90000"/>
              </a:lnSpc>
              <a:buFontTx/>
              <a:buNone/>
              <a:defRPr/>
            </a:pPr>
            <a:endParaRPr lang="en-US" altLang="it-IT" i="1" dirty="0"/>
          </a:p>
          <a:p>
            <a:pPr eaLnBrk="1" hangingPunct="1">
              <a:lnSpc>
                <a:spcPct val="90000"/>
              </a:lnSpc>
              <a:buFontTx/>
              <a:buNone/>
              <a:defRPr/>
            </a:pPr>
            <a:r>
              <a:rPr lang="en-US" altLang="it-IT" i="1" dirty="0" err="1"/>
              <a:t>Compromesso</a:t>
            </a:r>
            <a:r>
              <a:rPr lang="en-US" altLang="it-IT" i="1" dirty="0"/>
              <a:t>: </a:t>
            </a:r>
            <a:r>
              <a:rPr lang="en-US" altLang="it-IT" i="1" dirty="0" err="1">
                <a:highlight>
                  <a:srgbClr val="FFFF00"/>
                </a:highlight>
              </a:rPr>
              <a:t>iterare</a:t>
            </a:r>
            <a:r>
              <a:rPr lang="en-US" altLang="it-IT" i="1" dirty="0">
                <a:highlight>
                  <a:srgbClr val="FFFF00"/>
                </a:highlight>
              </a:rPr>
              <a:t> il </a:t>
            </a:r>
            <a:r>
              <a:rPr lang="en-US" altLang="it-IT" i="1" dirty="0" err="1">
                <a:highlight>
                  <a:srgbClr val="FFFF00"/>
                </a:highlight>
              </a:rPr>
              <a:t>procedimento</a:t>
            </a:r>
            <a:r>
              <a:rPr lang="en-US" altLang="it-IT" i="1" dirty="0">
                <a:highlight>
                  <a:srgbClr val="FFFF00"/>
                </a:highlight>
              </a:rPr>
              <a:t> da </a:t>
            </a:r>
            <a:r>
              <a:rPr lang="en-US" altLang="it-IT" i="1" dirty="0" err="1">
                <a:highlight>
                  <a:srgbClr val="FFFF00"/>
                </a:highlight>
              </a:rPr>
              <a:t>punti</a:t>
            </a:r>
            <a:r>
              <a:rPr lang="en-US" altLang="it-IT" i="1" dirty="0">
                <a:highlight>
                  <a:srgbClr val="FFFF00"/>
                </a:highlight>
              </a:rPr>
              <a:t> di </a:t>
            </a:r>
            <a:r>
              <a:rPr lang="en-US" altLang="it-IT" i="1" dirty="0" err="1">
                <a:highlight>
                  <a:srgbClr val="FFFF00"/>
                </a:highlight>
              </a:rPr>
              <a:t>partenza</a:t>
            </a:r>
            <a:r>
              <a:rPr lang="en-US" altLang="it-IT" i="1" dirty="0">
                <a:highlight>
                  <a:srgbClr val="FFFF00"/>
                </a:highlight>
              </a:rPr>
              <a:t> </a:t>
            </a:r>
            <a:r>
              <a:rPr lang="en-US" altLang="it-IT" i="1" dirty="0" err="1">
                <a:highlight>
                  <a:srgbClr val="FFFF00"/>
                </a:highlight>
              </a:rPr>
              <a:t>diversi</a:t>
            </a:r>
            <a:r>
              <a:rPr lang="en-US" altLang="it-IT" i="1"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C693-CD76-0725-4608-B75454C87F78}"/>
              </a:ext>
            </a:extLst>
          </p:cNvPr>
          <p:cNvSpPr>
            <a:spLocks noGrp="1"/>
          </p:cNvSpPr>
          <p:nvPr>
            <p:ph type="title"/>
          </p:nvPr>
        </p:nvSpPr>
        <p:spPr/>
        <p:txBody>
          <a:bodyPr/>
          <a:lstStyle/>
          <a:p>
            <a:r>
              <a:rPr lang="en-US" dirty="0" err="1"/>
              <a:t>Algoritmi</a:t>
            </a:r>
            <a:r>
              <a:rPr lang="en-US" dirty="0"/>
              <a:t> </a:t>
            </a:r>
            <a:r>
              <a:rPr lang="en-US" dirty="0" err="1"/>
              <a:t>implementati</a:t>
            </a:r>
            <a:endParaRPr lang="en-US" dirty="0"/>
          </a:p>
        </p:txBody>
      </p:sp>
      <p:sp>
        <p:nvSpPr>
          <p:cNvPr id="3" name="Content Placeholder 2">
            <a:extLst>
              <a:ext uri="{FF2B5EF4-FFF2-40B4-BE49-F238E27FC236}">
                <a16:creationId xmlns:a16="http://schemas.microsoft.com/office/drawing/2014/main" id="{8A2B583E-5E80-279B-966D-0C36AB3F5712}"/>
              </a:ext>
            </a:extLst>
          </p:cNvPr>
          <p:cNvSpPr>
            <a:spLocks noGrp="1"/>
          </p:cNvSpPr>
          <p:nvPr>
            <p:ph idx="1"/>
          </p:nvPr>
        </p:nvSpPr>
        <p:spPr/>
        <p:txBody>
          <a:bodyPr>
            <a:normAutofit fontScale="47500" lnSpcReduction="20000"/>
          </a:bodyPr>
          <a:lstStyle/>
          <a:p>
            <a:r>
              <a:rPr lang="en-US" dirty="0" err="1"/>
              <a:t>Esatti</a:t>
            </a:r>
            <a:endParaRPr lang="en-US" dirty="0"/>
          </a:p>
          <a:p>
            <a:pPr lvl="1"/>
            <a:r>
              <a:rPr lang="en-US" dirty="0"/>
              <a:t>Brute force enumerator</a:t>
            </a:r>
          </a:p>
          <a:p>
            <a:pPr lvl="1"/>
            <a:r>
              <a:rPr lang="en-US" dirty="0"/>
              <a:t>O’Neil – Hoffman enumerator</a:t>
            </a:r>
          </a:p>
          <a:p>
            <a:pPr lvl="1"/>
            <a:r>
              <a:rPr lang="en-US" dirty="0" err="1"/>
              <a:t>Considerazioni</a:t>
            </a:r>
            <a:endParaRPr lang="en-US" dirty="0"/>
          </a:p>
          <a:p>
            <a:r>
              <a:rPr lang="en-US" dirty="0" err="1"/>
              <a:t>Euristici</a:t>
            </a:r>
            <a:endParaRPr lang="en-US" dirty="0"/>
          </a:p>
          <a:p>
            <a:pPr lvl="1"/>
            <a:r>
              <a:rPr lang="en-US" dirty="0" err="1"/>
              <a:t>Costruttivi</a:t>
            </a:r>
            <a:endParaRPr lang="en-US" dirty="0"/>
          </a:p>
          <a:p>
            <a:pPr lvl="2"/>
            <a:r>
              <a:rPr lang="en-US" dirty="0"/>
              <a:t>Greedy</a:t>
            </a:r>
          </a:p>
          <a:p>
            <a:pPr lvl="3"/>
            <a:r>
              <a:rPr lang="en-US" dirty="0"/>
              <a:t>Pickup first</a:t>
            </a:r>
          </a:p>
          <a:p>
            <a:pPr lvl="3"/>
            <a:r>
              <a:rPr lang="en-US" dirty="0"/>
              <a:t>FIFO </a:t>
            </a:r>
            <a:r>
              <a:rPr lang="en-US" dirty="0" err="1"/>
              <a:t>ordine</a:t>
            </a:r>
            <a:r>
              <a:rPr lang="en-US" dirty="0"/>
              <a:t> di </a:t>
            </a:r>
            <a:r>
              <a:rPr lang="en-US" dirty="0" err="1"/>
              <a:t>richiesta</a:t>
            </a:r>
            <a:endParaRPr lang="en-US" dirty="0"/>
          </a:p>
          <a:p>
            <a:pPr lvl="3"/>
            <a:r>
              <a:rPr lang="en-US" dirty="0"/>
              <a:t>FIFO nearest neighbor</a:t>
            </a:r>
          </a:p>
          <a:p>
            <a:pPr lvl="3"/>
            <a:r>
              <a:rPr lang="en-US" dirty="0"/>
              <a:t>Other..</a:t>
            </a:r>
          </a:p>
          <a:p>
            <a:pPr lvl="2"/>
            <a:r>
              <a:rPr lang="en-US" dirty="0"/>
              <a:t>Non greedy</a:t>
            </a:r>
          </a:p>
          <a:p>
            <a:pPr lvl="3"/>
            <a:r>
              <a:rPr lang="en-US" dirty="0"/>
              <a:t>Una </a:t>
            </a:r>
            <a:r>
              <a:rPr lang="en-US" dirty="0" err="1"/>
              <a:t>modifica</a:t>
            </a:r>
            <a:r>
              <a:rPr lang="en-US" dirty="0"/>
              <a:t> </a:t>
            </a:r>
            <a:r>
              <a:rPr lang="en-US" dirty="0" err="1"/>
              <a:t>all’O’Neil</a:t>
            </a:r>
            <a:r>
              <a:rPr lang="en-US" dirty="0"/>
              <a:t> – Hoffman enumerator</a:t>
            </a:r>
          </a:p>
          <a:p>
            <a:r>
              <a:rPr lang="en-US" dirty="0"/>
              <a:t>Di </a:t>
            </a:r>
            <a:r>
              <a:rPr lang="en-US" dirty="0" err="1"/>
              <a:t>miglioramento</a:t>
            </a:r>
            <a:endParaRPr lang="en-US" dirty="0"/>
          </a:p>
          <a:p>
            <a:pPr lvl="1"/>
            <a:r>
              <a:rPr lang="en-US" dirty="0"/>
              <a:t>City swap</a:t>
            </a:r>
          </a:p>
          <a:p>
            <a:pPr lvl="1"/>
            <a:r>
              <a:rPr lang="en-US" dirty="0"/>
              <a:t>Tabu search</a:t>
            </a:r>
          </a:p>
          <a:p>
            <a:pPr lvl="1"/>
            <a:r>
              <a:rPr lang="en-US" dirty="0"/>
              <a:t>Destroy and repair</a:t>
            </a:r>
          </a:p>
          <a:p>
            <a:pPr lvl="1"/>
            <a:r>
              <a:rPr lang="en-US" dirty="0"/>
              <a:t>Other (2-opt, Simulated annealing)</a:t>
            </a:r>
          </a:p>
          <a:p>
            <a:r>
              <a:rPr lang="en-US" dirty="0"/>
              <a:t>Meta </a:t>
            </a:r>
            <a:r>
              <a:rPr lang="en-US" dirty="0" err="1"/>
              <a:t>euristiche</a:t>
            </a:r>
            <a:r>
              <a:rPr lang="en-US" dirty="0"/>
              <a:t>:</a:t>
            </a:r>
          </a:p>
          <a:p>
            <a:pPr lvl="1"/>
            <a:r>
              <a:rPr lang="en-US" dirty="0"/>
              <a:t>Path relinking</a:t>
            </a:r>
          </a:p>
          <a:p>
            <a:pPr lvl="1"/>
            <a:r>
              <a:rPr lang="en-US" dirty="0"/>
              <a:t>GRASP</a:t>
            </a:r>
          </a:p>
          <a:p>
            <a:pPr lvl="1"/>
            <a:r>
              <a:rPr lang="en-US" dirty="0"/>
              <a:t>Other (genetic algorithm, ant colony, variable neighborhood search)</a:t>
            </a:r>
          </a:p>
          <a:p>
            <a:pPr lvl="1"/>
            <a:endParaRPr lang="en-US" dirty="0"/>
          </a:p>
          <a:p>
            <a:pPr lvl="1"/>
            <a:endParaRPr lang="en-US" dirty="0"/>
          </a:p>
        </p:txBody>
      </p:sp>
    </p:spTree>
    <p:extLst>
      <p:ext uri="{BB962C8B-B14F-4D97-AF65-F5344CB8AC3E}">
        <p14:creationId xmlns:p14="http://schemas.microsoft.com/office/powerpoint/2010/main" val="3312300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82AFDCD-01EE-FB13-2789-BBE7A9DF528D}"/>
              </a:ext>
            </a:extLst>
          </p:cNvPr>
          <p:cNvSpPr>
            <a:spLocks noGrp="1" noChangeArrowheads="1"/>
          </p:cNvSpPr>
          <p:nvPr>
            <p:ph type="body" idx="1"/>
          </p:nvPr>
        </p:nvSpPr>
        <p:spPr>
          <a:xfrm>
            <a:off x="1508125" y="1181100"/>
            <a:ext cx="9144000" cy="5638800"/>
          </a:xfrm>
        </p:spPr>
        <p:txBody>
          <a:bodyPr>
            <a:normAutofit lnSpcReduction="10000"/>
          </a:bodyPr>
          <a:lstStyle/>
          <a:p>
            <a:pPr algn="ctr" eaLnBrk="1" hangingPunct="1">
              <a:lnSpc>
                <a:spcPct val="80000"/>
              </a:lnSpc>
              <a:buFontTx/>
              <a:buNone/>
              <a:defRPr/>
            </a:pPr>
            <a:r>
              <a:rPr lang="it-IT" altLang="it-IT" sz="2000" dirty="0">
                <a:solidFill>
                  <a:srgbClr val="0066FF"/>
                </a:solidFill>
                <a:effectLst>
                  <a:outerShdw blurRad="38100" dist="38100" dir="2700000" algn="tl">
                    <a:srgbClr val="C0C0C0"/>
                  </a:outerShdw>
                </a:effectLst>
              </a:rPr>
              <a:t>GRASP è una evoluzione di MSLS</a:t>
            </a:r>
          </a:p>
          <a:p>
            <a:pPr eaLnBrk="1" hangingPunct="1">
              <a:lnSpc>
                <a:spcPct val="80000"/>
              </a:lnSpc>
              <a:buFontTx/>
              <a:buNone/>
              <a:defRPr/>
            </a:pPr>
            <a:r>
              <a:rPr lang="it-IT" altLang="it-IT" sz="2000" dirty="0" err="1">
                <a:solidFill>
                  <a:srgbClr val="0066FF"/>
                </a:solidFill>
                <a:effectLst>
                  <a:outerShdw blurRad="38100" dist="38100" dir="2700000" algn="tl">
                    <a:srgbClr val="C0C0C0"/>
                  </a:outerShdw>
                </a:effectLst>
              </a:rPr>
              <a:t>MultiStartLocalSearch</a:t>
            </a:r>
            <a:r>
              <a:rPr lang="it-IT" altLang="it-IT" sz="2000" dirty="0">
                <a:solidFill>
                  <a:srgbClr val="0066FF"/>
                </a:solidFill>
                <a:effectLst>
                  <a:outerShdw blurRad="38100" dist="38100" dir="2700000" algn="tl">
                    <a:srgbClr val="C0C0C0"/>
                  </a:outerShdw>
                </a:effectLst>
              </a:rPr>
              <a:t> </a:t>
            </a:r>
            <a:r>
              <a:rPr lang="it-IT" altLang="it-IT" sz="2000" dirty="0"/>
              <a:t>applica ripetutamente una ricerca locale LS a partire da </a:t>
            </a:r>
            <a:r>
              <a:rPr lang="it-IT" altLang="it-IT" sz="2000" dirty="0">
                <a:solidFill>
                  <a:srgbClr val="0066FF"/>
                </a:solidFill>
              </a:rPr>
              <a:t>punti iniziali diversi ottenuti in modo casuale.</a:t>
            </a:r>
          </a:p>
          <a:p>
            <a:pPr eaLnBrk="1" hangingPunct="1">
              <a:lnSpc>
                <a:spcPct val="80000"/>
              </a:lnSpc>
              <a:buFontTx/>
              <a:buNone/>
              <a:defRPr/>
            </a:pPr>
            <a:endParaRPr lang="it-IT" altLang="it-IT" sz="2000" dirty="0">
              <a:solidFill>
                <a:srgbClr val="0066FF"/>
              </a:solidFill>
            </a:endParaRPr>
          </a:p>
          <a:p>
            <a:pPr eaLnBrk="1" hangingPunct="1">
              <a:lnSpc>
                <a:spcPct val="80000"/>
              </a:lnSpc>
              <a:defRPr/>
            </a:pPr>
            <a:r>
              <a:rPr lang="it-IT" altLang="it-IT" sz="2000" dirty="0"/>
              <a:t>SVANTAGGI della Generazione RANDOM </a:t>
            </a:r>
            <a:r>
              <a:rPr lang="it-IT" altLang="it-IT" sz="2000" dirty="0">
                <a:solidFill>
                  <a:srgbClr val="0066FF"/>
                </a:solidFill>
                <a:effectLst>
                  <a:outerShdw blurRad="38100" dist="38100" dir="2700000" algn="tl">
                    <a:srgbClr val="C0C0C0"/>
                  </a:outerShdw>
                </a:effectLst>
              </a:rPr>
              <a:t>dei punti iniziali</a:t>
            </a:r>
            <a:r>
              <a:rPr lang="it-IT" altLang="it-IT" sz="2000" dirty="0"/>
              <a:t>  </a:t>
            </a:r>
            <a:r>
              <a:rPr lang="it-IT" altLang="it-IT" sz="2000" dirty="0">
                <a:sym typeface="Wingdings" panose="05000000000000000000" pitchFamily="2" charset="2"/>
              </a:rPr>
              <a:t></a:t>
            </a:r>
            <a:endParaRPr lang="it-IT" altLang="it-IT" sz="2000" dirty="0"/>
          </a:p>
          <a:p>
            <a:pPr lvl="1" eaLnBrk="1" hangingPunct="1">
              <a:lnSpc>
                <a:spcPct val="80000"/>
              </a:lnSpc>
              <a:defRPr/>
            </a:pPr>
            <a:r>
              <a:rPr lang="it-IT" altLang="it-IT" sz="1800" dirty="0"/>
              <a:t>nessuna garanzia sulla </a:t>
            </a:r>
            <a:r>
              <a:rPr lang="it-IT" altLang="it-IT" sz="1800" dirty="0">
                <a:solidFill>
                  <a:srgbClr val="FF0000"/>
                </a:solidFill>
              </a:rPr>
              <a:t>qualità</a:t>
            </a:r>
            <a:r>
              <a:rPr lang="it-IT" altLang="it-IT" sz="1800" dirty="0"/>
              <a:t> della </a:t>
            </a:r>
            <a:r>
              <a:rPr lang="it-IT" altLang="it-IT" sz="1800" dirty="0">
                <a:solidFill>
                  <a:srgbClr val="FF0000"/>
                </a:solidFill>
              </a:rPr>
              <a:t>soluzione iniziale</a:t>
            </a:r>
            <a:r>
              <a:rPr lang="it-IT" altLang="it-IT" sz="1800" dirty="0"/>
              <a:t>, il che richiede molto sforzo computazionale per la fase iniziale della ricerca per migliorare una soluzione mediocre</a:t>
            </a:r>
          </a:p>
          <a:p>
            <a:pPr lvl="1" eaLnBrk="1" hangingPunct="1">
              <a:lnSpc>
                <a:spcPct val="80000"/>
              </a:lnSpc>
              <a:defRPr/>
            </a:pPr>
            <a:r>
              <a:rPr lang="it-IT" altLang="it-IT" sz="1800" dirty="0"/>
              <a:t>spesso sono punti che appartengono </a:t>
            </a:r>
            <a:r>
              <a:rPr lang="it-IT" altLang="it-IT" sz="1800" dirty="0" err="1"/>
              <a:t>nal</a:t>
            </a:r>
            <a:r>
              <a:rPr lang="it-IT" altLang="it-IT" sz="1800" dirty="0"/>
              <a:t> bacino di attrazione di ottimi locali (</a:t>
            </a:r>
            <a:r>
              <a:rPr lang="it-IT" altLang="it-IT" sz="1800" dirty="0">
                <a:solidFill>
                  <a:srgbClr val="FF0000"/>
                </a:solidFill>
              </a:rPr>
              <a:t>soluzione finale di ogni LS</a:t>
            </a:r>
            <a:r>
              <a:rPr lang="it-IT" altLang="it-IT" sz="1800" dirty="0"/>
              <a:t>) non molto buoni</a:t>
            </a:r>
          </a:p>
          <a:p>
            <a:pPr lvl="1" eaLnBrk="1" hangingPunct="1">
              <a:lnSpc>
                <a:spcPct val="80000"/>
              </a:lnSpc>
              <a:defRPr/>
            </a:pPr>
            <a:r>
              <a:rPr lang="it-IT" altLang="it-IT" sz="1800" dirty="0"/>
              <a:t>Potenzialmente si converge più volte allo stesso ottimo locale (quando più punti iniziali appartengono allo stesso bacino di attrazione). </a:t>
            </a:r>
          </a:p>
          <a:p>
            <a:pPr lvl="1" eaLnBrk="1" hangingPunct="1">
              <a:lnSpc>
                <a:spcPct val="80000"/>
              </a:lnSpc>
              <a:defRPr/>
            </a:pPr>
            <a:endParaRPr lang="it-IT" altLang="it-IT" sz="1800" dirty="0"/>
          </a:p>
          <a:p>
            <a:pPr eaLnBrk="1" hangingPunct="1">
              <a:lnSpc>
                <a:spcPct val="80000"/>
              </a:lnSpc>
              <a:defRPr/>
            </a:pPr>
            <a:r>
              <a:rPr lang="it-IT" altLang="it-IT" sz="2000" dirty="0"/>
              <a:t>IDEA </a:t>
            </a:r>
            <a:r>
              <a:rPr lang="it-IT" altLang="it-IT" sz="2000" dirty="0">
                <a:sym typeface="Wingdings" panose="05000000000000000000" pitchFamily="2" charset="2"/>
              </a:rPr>
              <a:t> </a:t>
            </a:r>
          </a:p>
          <a:p>
            <a:pPr eaLnBrk="1" hangingPunct="1">
              <a:lnSpc>
                <a:spcPct val="80000"/>
              </a:lnSpc>
              <a:buFontTx/>
              <a:buNone/>
              <a:defRPr/>
            </a:pPr>
            <a:r>
              <a:rPr lang="it-IT" altLang="it-IT" sz="2000" dirty="0"/>
              <a:t>	</a:t>
            </a:r>
            <a:r>
              <a:rPr lang="it-IT" altLang="it-IT" sz="1800" dirty="0"/>
              <a:t>modificare  la generazione dei punti iniziali della MSLS </a:t>
            </a:r>
            <a:r>
              <a:rPr lang="it-IT" altLang="it-IT" sz="1800" u="sng" dirty="0"/>
              <a:t>intervenendo sulla procedura costruttiva </a:t>
            </a:r>
            <a:r>
              <a:rPr lang="it-IT" altLang="it-IT" sz="1800" u="sng" dirty="0" err="1"/>
              <a:t>greedy</a:t>
            </a:r>
            <a:r>
              <a:rPr lang="it-IT" altLang="it-IT" sz="1800" u="sng" dirty="0"/>
              <a:t> </a:t>
            </a:r>
            <a:r>
              <a:rPr lang="it-IT" altLang="it-IT" sz="1800" dirty="0"/>
              <a:t>in modo tale da </a:t>
            </a:r>
          </a:p>
          <a:p>
            <a:pPr eaLnBrk="1" hangingPunct="1">
              <a:lnSpc>
                <a:spcPct val="80000"/>
              </a:lnSpc>
              <a:buFontTx/>
              <a:buNone/>
              <a:defRPr/>
            </a:pPr>
            <a:r>
              <a:rPr lang="it-IT" altLang="it-IT" sz="1800" dirty="0"/>
              <a:t>		- garantire una sufficiente diversità delle soluzioni prodotte all’iterare  della procedura, tale che le soluzioni appartengano a bacini di attrazione di ottimi locali diversi, per non convergere più volte allo stesso ottimo locale …e al tempo stesso…</a:t>
            </a:r>
          </a:p>
          <a:p>
            <a:pPr eaLnBrk="1" hangingPunct="1">
              <a:lnSpc>
                <a:spcPct val="80000"/>
              </a:lnSpc>
              <a:buFontTx/>
              <a:buNone/>
              <a:defRPr/>
            </a:pPr>
            <a:r>
              <a:rPr lang="it-IT" altLang="it-IT" sz="1800" dirty="0"/>
              <a:t>		- senza perdere troppo nella qualità della soluzione iniziale per non investire troppo nella prima fase di ogni LS. </a:t>
            </a:r>
          </a:p>
          <a:p>
            <a:pPr eaLnBrk="1" hangingPunct="1">
              <a:lnSpc>
                <a:spcPct val="80000"/>
              </a:lnSpc>
              <a:defRPr/>
            </a:pPr>
            <a:endParaRPr lang="it-IT" altLang="it-IT" sz="2000" dirty="0"/>
          </a:p>
        </p:txBody>
      </p:sp>
      <p:sp>
        <p:nvSpPr>
          <p:cNvPr id="40964" name="Text Box 4">
            <a:extLst>
              <a:ext uri="{FF2B5EF4-FFF2-40B4-BE49-F238E27FC236}">
                <a16:creationId xmlns:a16="http://schemas.microsoft.com/office/drawing/2014/main" id="{DBF31C38-F5A4-5C7B-29E2-89CA413F5419}"/>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40965" name="Text Box 5">
            <a:extLst>
              <a:ext uri="{FF2B5EF4-FFF2-40B4-BE49-F238E27FC236}">
                <a16:creationId xmlns:a16="http://schemas.microsoft.com/office/drawing/2014/main" id="{99BE83E1-E2E5-5C1E-04DB-DA1DBA661E48}"/>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455C1DB-2F7F-8416-4F47-75A1066D54F5}"/>
              </a:ext>
            </a:extLst>
          </p:cNvPr>
          <p:cNvSpPr>
            <a:spLocks noGrp="1" noChangeArrowheads="1"/>
          </p:cNvSpPr>
          <p:nvPr>
            <p:ph type="body" idx="1"/>
          </p:nvPr>
        </p:nvSpPr>
        <p:spPr>
          <a:xfrm>
            <a:off x="1524000" y="1219200"/>
            <a:ext cx="9144000" cy="5638800"/>
          </a:xfrm>
        </p:spPr>
        <p:txBody>
          <a:bodyPr/>
          <a:lstStyle/>
          <a:p>
            <a:pPr eaLnBrk="1" hangingPunct="1">
              <a:lnSpc>
                <a:spcPct val="90000"/>
              </a:lnSpc>
              <a:defRPr/>
            </a:pPr>
            <a:endParaRPr lang="it-IT" altLang="it-IT" sz="2400" dirty="0"/>
          </a:p>
          <a:p>
            <a:pPr eaLnBrk="1" hangingPunct="1">
              <a:lnSpc>
                <a:spcPct val="90000"/>
              </a:lnSpc>
              <a:buFontTx/>
              <a:buNone/>
              <a:defRPr/>
            </a:pPr>
            <a:r>
              <a:rPr lang="it-IT" altLang="it-IT" sz="2400" dirty="0">
                <a:solidFill>
                  <a:srgbClr val="FF0000"/>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it-IT" altLang="it-IT" sz="240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it-IT" altLang="it-IT" sz="2400" i="1" dirty="0">
                <a:solidFill>
                  <a:srgbClr val="FF0000"/>
                </a:solidFill>
              </a:rPr>
              <a:t>Come modificare una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affinchè</a:t>
            </a:r>
            <a:r>
              <a:rPr lang="it-IT" altLang="it-IT" sz="2400" i="1" dirty="0">
                <a:solidFill>
                  <a:srgbClr val="FF0000"/>
                </a:solidFill>
              </a:rPr>
              <a:t> produca più soluzioni </a:t>
            </a:r>
            <a:r>
              <a:rPr lang="it-IT" altLang="it-IT" sz="2400" i="1" dirty="0">
                <a:solidFill>
                  <a:srgbClr val="FF0000"/>
                </a:solidFill>
                <a:effectLst>
                  <a:outerShdw blurRad="38100" dist="38100" dir="2700000" algn="tl">
                    <a:srgbClr val="C0C0C0"/>
                  </a:outerShdw>
                </a:effectLst>
              </a:rPr>
              <a:t>diverse</a:t>
            </a:r>
            <a:r>
              <a:rPr lang="it-IT" altLang="it-IT" sz="2400" i="1" dirty="0">
                <a:solidFill>
                  <a:srgbClr val="FF0000"/>
                </a:solidFill>
              </a:rPr>
              <a:t> MA di qualità abbastanza </a:t>
            </a:r>
            <a:r>
              <a:rPr lang="it-IT" altLang="it-IT" sz="2400" i="1" dirty="0">
                <a:solidFill>
                  <a:srgbClr val="FF0000"/>
                </a:solidFill>
                <a:effectLst>
                  <a:outerShdw blurRad="38100" dist="38100" dir="2700000" algn="tl">
                    <a:srgbClr val="C0C0C0"/>
                  </a:outerShdw>
                </a:effectLst>
              </a:rPr>
              <a:t>simile</a:t>
            </a:r>
            <a:r>
              <a:rPr lang="it-IT" altLang="it-IT" sz="2400" i="1" dirty="0">
                <a:solidFill>
                  <a:srgbClr val="FF0000"/>
                </a:solidFill>
              </a:rPr>
              <a:t> per la stessa istanza?</a:t>
            </a:r>
          </a:p>
          <a:p>
            <a:pPr eaLnBrk="1" hangingPunct="1">
              <a:lnSpc>
                <a:spcPct val="90000"/>
              </a:lnSpc>
              <a:buFontTx/>
              <a:buNone/>
              <a:defRPr/>
            </a:pPr>
            <a:endParaRPr lang="it-IT" altLang="it-IT" sz="2400" i="1" dirty="0">
              <a:solidFill>
                <a:srgbClr val="FF0000"/>
              </a:solidFill>
            </a:endParaRPr>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t>
            </a:r>
            <a:r>
              <a:rPr lang="en-US" altLang="it-IT" sz="2400" dirty="0">
                <a:sym typeface="Symbol" panose="05050102010706020507" pitchFamily="18" charset="2"/>
              </a:rPr>
              <a:t></a:t>
            </a:r>
            <a:r>
              <a:rPr lang="it-IT" altLang="it-IT" sz="2400" dirty="0"/>
              <a:t> se ad ogni passo della </a:t>
            </a:r>
            <a:r>
              <a:rPr lang="it-IT" altLang="it-IT" sz="2400" dirty="0" err="1"/>
              <a:t>greedy</a:t>
            </a:r>
            <a:r>
              <a:rPr lang="it-IT" altLang="it-IT" sz="2400" dirty="0"/>
              <a:t> seleziono a </a:t>
            </a:r>
            <a:r>
              <a:rPr lang="it-IT" altLang="it-IT" sz="2400" i="1" dirty="0"/>
              <a:t>caso</a:t>
            </a:r>
            <a:r>
              <a:rPr lang="it-IT" altLang="it-IT" sz="2400" dirty="0"/>
              <a:t> un elemento </a:t>
            </a:r>
            <a:r>
              <a:rPr lang="it-IT" altLang="it-IT" sz="2400" i="1" dirty="0"/>
              <a:t>tra i migliori k</a:t>
            </a:r>
            <a:r>
              <a:rPr lang="it-IT" altLang="it-IT" sz="2400" dirty="0"/>
              <a:t> (dimensione della </a:t>
            </a:r>
            <a:r>
              <a:rPr lang="it-IT" altLang="it-IT" sz="2400" i="1" dirty="0" err="1"/>
              <a:t>restricted</a:t>
            </a:r>
            <a:r>
              <a:rPr lang="it-IT" altLang="it-IT" sz="2400" i="1" dirty="0"/>
              <a:t> candidate list</a:t>
            </a:r>
            <a:r>
              <a:rPr lang="it-IT" altLang="it-IT" sz="2400" dirty="0"/>
              <a:t>) posso richiamare + volte la stessa procedura </a:t>
            </a:r>
            <a:r>
              <a:rPr lang="it-IT" altLang="it-IT" sz="2400" dirty="0" err="1"/>
              <a:t>greedy</a:t>
            </a:r>
            <a:r>
              <a:rPr lang="it-IT" altLang="it-IT" sz="2400" dirty="0"/>
              <a:t> ottenendo ogni volta risultati diversi (per k=1 si ha la procedura </a:t>
            </a:r>
            <a:r>
              <a:rPr lang="it-IT" altLang="it-IT" sz="2400" dirty="0" err="1"/>
              <a:t>greedy</a:t>
            </a:r>
            <a:r>
              <a:rPr lang="it-IT" altLang="it-IT" sz="2400" dirty="0"/>
              <a:t> standard).</a:t>
            </a:r>
          </a:p>
          <a:p>
            <a:pPr eaLnBrk="1" hangingPunct="1">
              <a:lnSpc>
                <a:spcPct val="90000"/>
              </a:lnSpc>
              <a:defRPr/>
            </a:pPr>
            <a:endParaRPr lang="it-IT" altLang="it-IT" sz="2400" dirty="0"/>
          </a:p>
          <a:p>
            <a:pPr eaLnBrk="1" hangingPunct="1">
              <a:lnSpc>
                <a:spcPct val="90000"/>
              </a:lnSpc>
              <a:defRPr/>
            </a:pPr>
            <a:r>
              <a:rPr lang="it-IT" altLang="it-IT" sz="2400" dirty="0" err="1">
                <a:solidFill>
                  <a:srgbClr val="0066FF"/>
                </a:solidFill>
              </a:rPr>
              <a:t>Greedy</a:t>
            </a:r>
            <a:r>
              <a:rPr lang="it-IT" altLang="it-IT" sz="2400" dirty="0"/>
              <a:t> &amp; </a:t>
            </a:r>
            <a:r>
              <a:rPr lang="it-IT" altLang="it-IT" sz="2400" dirty="0">
                <a:solidFill>
                  <a:srgbClr val="0066FF"/>
                </a:solidFill>
              </a:rPr>
              <a:t>Random</a:t>
            </a:r>
            <a:r>
              <a:rPr lang="it-IT" altLang="it-IT" sz="2400" dirty="0"/>
              <a:t> &amp; </a:t>
            </a:r>
            <a:r>
              <a:rPr lang="it-IT" altLang="it-IT" sz="2400" dirty="0">
                <a:solidFill>
                  <a:srgbClr val="0066FF"/>
                </a:solidFill>
              </a:rPr>
              <a:t>LS</a:t>
            </a:r>
            <a:r>
              <a:rPr lang="it-IT" altLang="it-IT" sz="2400" dirty="0"/>
              <a:t> </a:t>
            </a:r>
            <a:r>
              <a:rPr lang="en-US" altLang="it-IT" sz="2400" dirty="0">
                <a:sym typeface="Symbol" panose="05050102010706020507" pitchFamily="18" charset="2"/>
              </a:rPr>
              <a:t></a:t>
            </a:r>
            <a:r>
              <a:rPr lang="it-IT" altLang="it-IT" sz="2400" dirty="0"/>
              <a:t> </a:t>
            </a:r>
            <a:r>
              <a:rPr lang="it-IT" altLang="it-IT" sz="2400" dirty="0">
                <a:solidFill>
                  <a:srgbClr val="FF0000"/>
                </a:solidFill>
                <a:effectLst>
                  <a:outerShdw blurRad="38100" dist="38100" dir="2700000" algn="tl">
                    <a:srgbClr val="C0C0C0"/>
                  </a:outerShdw>
                </a:effectLst>
              </a:rPr>
              <a:t>GRASP</a:t>
            </a:r>
            <a:r>
              <a:rPr lang="it-IT" altLang="it-IT" sz="2400" dirty="0"/>
              <a:t> </a:t>
            </a:r>
            <a:r>
              <a:rPr lang="it-IT" altLang="it-IT" sz="2400" i="1" dirty="0" err="1">
                <a:solidFill>
                  <a:srgbClr val="FF0000"/>
                </a:solidFill>
              </a:rPr>
              <a:t>greedy</a:t>
            </a:r>
            <a:r>
              <a:rPr lang="it-IT" altLang="it-IT" sz="2400" i="1" dirty="0">
                <a:solidFill>
                  <a:srgbClr val="FF0000"/>
                </a:solidFill>
              </a:rPr>
              <a:t> </a:t>
            </a:r>
            <a:r>
              <a:rPr lang="it-IT" altLang="it-IT" sz="2400" i="1" dirty="0" err="1">
                <a:solidFill>
                  <a:srgbClr val="FF0000"/>
                </a:solidFill>
              </a:rPr>
              <a:t>randomized</a:t>
            </a:r>
            <a:r>
              <a:rPr lang="it-IT" altLang="it-IT" sz="2400" i="1" dirty="0">
                <a:solidFill>
                  <a:srgbClr val="FF0000"/>
                </a:solidFill>
              </a:rPr>
              <a:t> </a:t>
            </a:r>
            <a:r>
              <a:rPr lang="it-IT" altLang="it-IT" sz="2400" i="1" dirty="0" err="1">
                <a:solidFill>
                  <a:srgbClr val="FF0000"/>
                </a:solidFill>
              </a:rPr>
              <a:t>adaptive</a:t>
            </a:r>
            <a:r>
              <a:rPr lang="it-IT" altLang="it-IT" sz="2400" i="1" dirty="0">
                <a:solidFill>
                  <a:srgbClr val="FF0000"/>
                </a:solidFill>
              </a:rPr>
              <a:t> </a:t>
            </a:r>
            <a:r>
              <a:rPr lang="it-IT" altLang="it-IT" sz="2400" i="1" dirty="0" err="1">
                <a:solidFill>
                  <a:srgbClr val="FF0000"/>
                </a:solidFill>
              </a:rPr>
              <a:t>search</a:t>
            </a:r>
            <a:r>
              <a:rPr lang="it-IT" altLang="it-IT" sz="2400" i="1" dirty="0">
                <a:solidFill>
                  <a:srgbClr val="FF0000"/>
                </a:solidFill>
              </a:rPr>
              <a:t> procedure</a:t>
            </a:r>
            <a:r>
              <a:rPr lang="it-IT" altLang="it-IT" sz="2400" dirty="0"/>
              <a:t>: si ottiene applicando una LS a ciascuna soluzione prodotta dalla </a:t>
            </a:r>
            <a:r>
              <a:rPr lang="it-IT" altLang="it-IT" sz="2400" dirty="0" err="1"/>
              <a:t>greedy</a:t>
            </a:r>
            <a:r>
              <a:rPr lang="it-IT" altLang="it-IT" sz="2400" dirty="0"/>
              <a:t> randomizzata, e ripetendo k volte la procedura.</a:t>
            </a:r>
          </a:p>
          <a:p>
            <a:pPr algn="ctr" eaLnBrk="1" hangingPunct="1">
              <a:lnSpc>
                <a:spcPct val="90000"/>
              </a:lnSpc>
              <a:buFontTx/>
              <a:buNone/>
              <a:defRPr/>
            </a:pPr>
            <a:r>
              <a:rPr lang="it-IT" altLang="it-IT" sz="2400" dirty="0"/>
              <a:t> </a:t>
            </a:r>
            <a:r>
              <a:rPr lang="it-IT" altLang="it-IT" sz="2400" dirty="0">
                <a:hlinkClick r:id="rId3"/>
              </a:rPr>
              <a:t>www.research.att.com/~mgcr/grasp/gannbib/gannbib.html</a:t>
            </a:r>
            <a:endParaRPr lang="it-IT" altLang="it-IT" sz="2400" dirty="0"/>
          </a:p>
        </p:txBody>
      </p:sp>
      <p:sp>
        <p:nvSpPr>
          <p:cNvPr id="190467" name="Text Box 3">
            <a:extLst>
              <a:ext uri="{FF2B5EF4-FFF2-40B4-BE49-F238E27FC236}">
                <a16:creationId xmlns:a16="http://schemas.microsoft.com/office/drawing/2014/main" id="{7CE32D85-F134-03B5-5B08-D2FF00AC32E0}"/>
              </a:ext>
            </a:extLst>
          </p:cNvPr>
          <p:cNvSpPr txBox="1">
            <a:spLocks noChangeArrowheads="1"/>
          </p:cNvSpPr>
          <p:nvPr/>
        </p:nvSpPr>
        <p:spPr bwMode="auto">
          <a:xfrm>
            <a:off x="1799513" y="1"/>
            <a:ext cx="5754524" cy="1200329"/>
          </a:xfrm>
          <a:prstGeom prst="rect">
            <a:avLst/>
          </a:prstGeom>
          <a:noFill/>
          <a:ln>
            <a:noFill/>
          </a:ln>
          <a:effectLst/>
        </p:spPr>
        <p:txBody>
          <a:bodyPr wrap="none">
            <a:spAutoFit/>
          </a:bodyPr>
          <a:lstStyle/>
          <a:p>
            <a:pPr algn="ctr" eaLnBrk="1" hangingPunct="1">
              <a:defRPr/>
            </a:pPr>
            <a:r>
              <a:rPr lang="en-US" altLang="it-IT" sz="3600" b="1">
                <a:solidFill>
                  <a:srgbClr val="FF0000"/>
                </a:solidFill>
                <a:effectLst>
                  <a:outerShdw blurRad="38100" dist="38100" dir="2700000" algn="tl">
                    <a:srgbClr val="C0C0C0"/>
                  </a:outerShdw>
                </a:effectLst>
              </a:rPr>
              <a:t>G</a:t>
            </a:r>
            <a:r>
              <a:rPr lang="en-US" altLang="it-IT" sz="3600">
                <a:solidFill>
                  <a:srgbClr val="0066FF"/>
                </a:solidFill>
                <a:effectLst>
                  <a:outerShdw blurRad="38100" dist="38100" dir="2700000" algn="tl">
                    <a:srgbClr val="C0C0C0"/>
                  </a:outerShdw>
                </a:effectLst>
              </a:rPr>
              <a:t>reedy</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R</a:t>
            </a:r>
            <a:r>
              <a:rPr lang="en-US" altLang="it-IT" sz="3600">
                <a:solidFill>
                  <a:srgbClr val="0066FF"/>
                </a:solidFill>
                <a:effectLst>
                  <a:outerShdw blurRad="38100" dist="38100" dir="2700000" algn="tl">
                    <a:srgbClr val="C0C0C0"/>
                  </a:outerShdw>
                </a:effectLst>
              </a:rPr>
              <a:t>andomized</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A</a:t>
            </a:r>
            <a:r>
              <a:rPr lang="en-US" altLang="it-IT" sz="3600">
                <a:solidFill>
                  <a:srgbClr val="0066FF"/>
                </a:solidFill>
                <a:effectLst>
                  <a:outerShdw blurRad="38100" dist="38100" dir="2700000" algn="tl">
                    <a:srgbClr val="C0C0C0"/>
                  </a:outerShdw>
                </a:effectLst>
              </a:rPr>
              <a:t>daptive</a:t>
            </a:r>
          </a:p>
          <a:p>
            <a:pPr algn="ctr" eaLnBrk="1" hangingPunct="1">
              <a:defRPr/>
            </a:pPr>
            <a:r>
              <a:rPr lang="en-US" altLang="it-IT" sz="3600" b="1">
                <a:solidFill>
                  <a:srgbClr val="FF0000"/>
                </a:solidFill>
                <a:effectLst>
                  <a:outerShdw blurRad="38100" dist="38100" dir="2700000" algn="tl">
                    <a:srgbClr val="C0C0C0"/>
                  </a:outerShdw>
                </a:effectLst>
              </a:rPr>
              <a:t>S</a:t>
            </a:r>
            <a:r>
              <a:rPr lang="en-US" altLang="it-IT" sz="3600">
                <a:solidFill>
                  <a:srgbClr val="0066FF"/>
                </a:solidFill>
                <a:effectLst>
                  <a:outerShdw blurRad="38100" dist="38100" dir="2700000" algn="tl">
                    <a:srgbClr val="C0C0C0"/>
                  </a:outerShdw>
                </a:effectLst>
              </a:rPr>
              <a:t>earch</a:t>
            </a:r>
            <a:r>
              <a:rPr lang="en-US" altLang="it-IT" sz="3600">
                <a:solidFill>
                  <a:srgbClr val="FF0000"/>
                </a:solidFill>
                <a:effectLst>
                  <a:outerShdw blurRad="38100" dist="38100" dir="2700000" algn="tl">
                    <a:srgbClr val="C0C0C0"/>
                  </a:outerShdw>
                </a:effectLst>
              </a:rPr>
              <a:t> </a:t>
            </a:r>
            <a:r>
              <a:rPr lang="en-US" altLang="it-IT" sz="3600" b="1">
                <a:solidFill>
                  <a:srgbClr val="FF0000"/>
                </a:solidFill>
                <a:effectLst>
                  <a:outerShdw blurRad="38100" dist="38100" dir="2700000" algn="tl">
                    <a:srgbClr val="C0C0C0"/>
                  </a:outerShdw>
                </a:effectLst>
              </a:rPr>
              <a:t>P</a:t>
            </a:r>
            <a:r>
              <a:rPr lang="en-US" altLang="it-IT" sz="3600">
                <a:solidFill>
                  <a:srgbClr val="0066FF"/>
                </a:solidFill>
                <a:effectLst>
                  <a:outerShdw blurRad="38100" dist="38100" dir="2700000" algn="tl">
                    <a:srgbClr val="C0C0C0"/>
                  </a:outerShdw>
                </a:effectLst>
              </a:rPr>
              <a:t>rocedure</a:t>
            </a:r>
          </a:p>
        </p:txBody>
      </p:sp>
      <p:sp>
        <p:nvSpPr>
          <p:cNvPr id="190468" name="Text Box 4">
            <a:extLst>
              <a:ext uri="{FF2B5EF4-FFF2-40B4-BE49-F238E27FC236}">
                <a16:creationId xmlns:a16="http://schemas.microsoft.com/office/drawing/2014/main" id="{7B6C61AC-BEF1-24BB-5CC7-3276B5523D12}"/>
              </a:ext>
            </a:extLst>
          </p:cNvPr>
          <p:cNvSpPr txBox="1">
            <a:spLocks noChangeArrowheads="1"/>
          </p:cNvSpPr>
          <p:nvPr/>
        </p:nvSpPr>
        <p:spPr bwMode="auto">
          <a:xfrm rot="19415028">
            <a:off x="9677400" y="-163046"/>
            <a:ext cx="457200" cy="1938992"/>
          </a:xfrm>
          <a:prstGeom prst="rect">
            <a:avLst/>
          </a:prstGeom>
          <a:noFill/>
          <a:ln>
            <a:noFill/>
          </a:ln>
          <a:effectLst/>
        </p:spPr>
        <p:txBody>
          <a:bodyPr>
            <a:spAutoFit/>
          </a:bodyPr>
          <a:lstStyle/>
          <a:p>
            <a:pPr eaLnBrk="1" hangingPunct="1">
              <a:defRPr/>
            </a:pPr>
            <a:r>
              <a:rPr lang="en-US" altLang="it-IT" sz="2400" b="1">
                <a:solidFill>
                  <a:srgbClr val="FF0000"/>
                </a:solidFill>
                <a:effectLst>
                  <a:outerShdw blurRad="38100" dist="38100" dir="2700000" algn="tl">
                    <a:srgbClr val="C0C0C0"/>
                  </a:outerShdw>
                </a:effectLst>
              </a:rPr>
              <a:t>G</a:t>
            </a:r>
          </a:p>
          <a:p>
            <a:pPr eaLnBrk="1" hangingPunct="1">
              <a:defRPr/>
            </a:pPr>
            <a:r>
              <a:rPr lang="en-US" altLang="it-IT" sz="2400" b="1">
                <a:solidFill>
                  <a:srgbClr val="FF0000"/>
                </a:solidFill>
                <a:effectLst>
                  <a:outerShdw blurRad="38100" dist="38100" dir="2700000" algn="tl">
                    <a:srgbClr val="C0C0C0"/>
                  </a:outerShdw>
                </a:effectLst>
              </a:rPr>
              <a:t>R</a:t>
            </a:r>
          </a:p>
          <a:p>
            <a:pPr eaLnBrk="1" hangingPunct="1">
              <a:defRPr/>
            </a:pPr>
            <a:r>
              <a:rPr lang="en-US" altLang="it-IT" sz="2400" b="1">
                <a:solidFill>
                  <a:srgbClr val="FF0000"/>
                </a:solidFill>
                <a:effectLst>
                  <a:outerShdw blurRad="38100" dist="38100" dir="2700000" algn="tl">
                    <a:srgbClr val="C0C0C0"/>
                  </a:outerShdw>
                </a:effectLst>
              </a:rPr>
              <a:t>A</a:t>
            </a:r>
          </a:p>
          <a:p>
            <a:pPr eaLnBrk="1" hangingPunct="1">
              <a:defRPr/>
            </a:pPr>
            <a:r>
              <a:rPr lang="en-US" altLang="it-IT" sz="2400" b="1">
                <a:solidFill>
                  <a:srgbClr val="FF0000"/>
                </a:solidFill>
                <a:effectLst>
                  <a:outerShdw blurRad="38100" dist="38100" dir="2700000" algn="tl">
                    <a:srgbClr val="C0C0C0"/>
                  </a:outerShdw>
                </a:effectLst>
              </a:rPr>
              <a:t>S</a:t>
            </a:r>
          </a:p>
          <a:p>
            <a:pPr eaLnBrk="1" hangingPunct="1">
              <a:defRPr/>
            </a:pPr>
            <a:r>
              <a:rPr lang="en-US" altLang="it-IT" sz="2400" b="1">
                <a:solidFill>
                  <a:srgbClr val="FF0000"/>
                </a:solidFill>
                <a:effectLst>
                  <a:outerShdw blurRad="38100" dist="38100" dir="2700000" algn="tl">
                    <a:srgbClr val="C0C0C0"/>
                  </a:outerShdw>
                </a:effectLst>
              </a:rPr>
              <a:t>P</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DBA165-ACA3-0E53-59DD-7ADD1A8CF7DD}"/>
              </a:ext>
            </a:extLst>
          </p:cNvPr>
          <p:cNvPicPr>
            <a:picLocks noChangeAspect="1"/>
          </p:cNvPicPr>
          <p:nvPr/>
        </p:nvPicPr>
        <p:blipFill>
          <a:blip r:embed="rId2"/>
          <a:stretch>
            <a:fillRect/>
          </a:stretch>
        </p:blipFill>
        <p:spPr>
          <a:xfrm>
            <a:off x="879203" y="0"/>
            <a:ext cx="10433593" cy="6858000"/>
          </a:xfrm>
          <a:prstGeom prst="rect">
            <a:avLst/>
          </a:prstGeom>
        </p:spPr>
      </p:pic>
    </p:spTree>
    <p:extLst>
      <p:ext uri="{BB962C8B-B14F-4D97-AF65-F5344CB8AC3E}">
        <p14:creationId xmlns:p14="http://schemas.microsoft.com/office/powerpoint/2010/main" val="26906149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7516FD-9F51-C19F-23D4-03AF5C21D9B6}"/>
              </a:ext>
            </a:extLst>
          </p:cNvPr>
          <p:cNvPicPr>
            <a:picLocks noChangeAspect="1"/>
          </p:cNvPicPr>
          <p:nvPr/>
        </p:nvPicPr>
        <p:blipFill>
          <a:blip r:embed="rId2"/>
          <a:stretch>
            <a:fillRect/>
          </a:stretch>
        </p:blipFill>
        <p:spPr>
          <a:xfrm>
            <a:off x="1366443" y="0"/>
            <a:ext cx="9459113" cy="6858000"/>
          </a:xfrm>
          <a:prstGeom prst="rect">
            <a:avLst/>
          </a:prstGeom>
        </p:spPr>
      </p:pic>
    </p:spTree>
    <p:extLst>
      <p:ext uri="{BB962C8B-B14F-4D97-AF65-F5344CB8AC3E}">
        <p14:creationId xmlns:p14="http://schemas.microsoft.com/office/powerpoint/2010/main" val="224598025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BFCD19-BD28-9313-2B3F-F7130525C8ED}"/>
              </a:ext>
            </a:extLst>
          </p:cNvPr>
          <p:cNvPicPr>
            <a:picLocks noChangeAspect="1"/>
          </p:cNvPicPr>
          <p:nvPr/>
        </p:nvPicPr>
        <p:blipFill>
          <a:blip r:embed="rId2"/>
          <a:stretch>
            <a:fillRect/>
          </a:stretch>
        </p:blipFill>
        <p:spPr>
          <a:xfrm>
            <a:off x="1179000" y="0"/>
            <a:ext cx="9834000" cy="6858000"/>
          </a:xfrm>
          <a:prstGeom prst="rect">
            <a:avLst/>
          </a:prstGeom>
        </p:spPr>
      </p:pic>
    </p:spTree>
    <p:extLst>
      <p:ext uri="{BB962C8B-B14F-4D97-AF65-F5344CB8AC3E}">
        <p14:creationId xmlns:p14="http://schemas.microsoft.com/office/powerpoint/2010/main" val="19084993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CA8F9F00-FC4E-9FE0-87DF-C0A13BAD95E7}"/>
              </a:ext>
            </a:extLst>
          </p:cNvPr>
          <p:cNvSpPr>
            <a:spLocks noGrp="1" noChangeArrowheads="1"/>
          </p:cNvSpPr>
          <p:nvPr>
            <p:ph type="title"/>
          </p:nvPr>
        </p:nvSpPr>
        <p:spPr>
          <a:xfrm>
            <a:off x="1905000" y="0"/>
            <a:ext cx="8001000" cy="685800"/>
          </a:xfrm>
        </p:spPr>
        <p:txBody>
          <a:bodyPr/>
          <a:lstStyle/>
          <a:p>
            <a:pPr eaLnBrk="1" hangingPunct="1">
              <a:defRPr/>
            </a:pPr>
            <a:r>
              <a:rPr lang="en-US" altLang="it-IT" sz="3600">
                <a:solidFill>
                  <a:srgbClr val="008000"/>
                </a:solidFill>
                <a:effectLst>
                  <a:outerShdw blurRad="38100" dist="38100" dir="2700000" algn="tl">
                    <a:srgbClr val="C0C0C0"/>
                  </a:outerShdw>
                </a:effectLst>
              </a:rPr>
              <a:t>Arricchendo il GRASP….</a:t>
            </a:r>
          </a:p>
        </p:txBody>
      </p:sp>
      <p:sp>
        <p:nvSpPr>
          <p:cNvPr id="135171" name="Rectangle 3">
            <a:extLst>
              <a:ext uri="{FF2B5EF4-FFF2-40B4-BE49-F238E27FC236}">
                <a16:creationId xmlns:a16="http://schemas.microsoft.com/office/drawing/2014/main" id="{0C956C7C-0F64-3761-AA36-2CFA4A9B4190}"/>
              </a:ext>
            </a:extLst>
          </p:cNvPr>
          <p:cNvSpPr>
            <a:spLocks noGrp="1" noChangeArrowheads="1"/>
          </p:cNvSpPr>
          <p:nvPr>
            <p:ph type="body" idx="1"/>
          </p:nvPr>
        </p:nvSpPr>
        <p:spPr>
          <a:xfrm>
            <a:off x="1524000" y="609600"/>
            <a:ext cx="9144000" cy="6248400"/>
          </a:xfrm>
        </p:spPr>
        <p:txBody>
          <a:bodyPr>
            <a:normAutofit lnSpcReduction="10000"/>
          </a:bodyPr>
          <a:lstStyle/>
          <a:p>
            <a:pPr eaLnBrk="1" hangingPunct="1">
              <a:lnSpc>
                <a:spcPct val="80000"/>
              </a:lnSpc>
              <a:defRPr/>
            </a:pPr>
            <a:r>
              <a:rPr lang="it-IT" altLang="it-IT" sz="2400" dirty="0"/>
              <a:t>Un limite è dato dalla mancanza di memoria della procedura. Ogni </a:t>
            </a:r>
            <a:r>
              <a:rPr lang="it-IT" altLang="it-IT" sz="2400" dirty="0" err="1"/>
              <a:t>restart</a:t>
            </a:r>
            <a:r>
              <a:rPr lang="it-IT" altLang="it-IT" sz="2400" dirty="0"/>
              <a:t> è indipendente dai precedenti, </a:t>
            </a:r>
          </a:p>
          <a:p>
            <a:pPr algn="ctr" eaLnBrk="1" hangingPunct="1">
              <a:lnSpc>
                <a:spcPct val="80000"/>
              </a:lnSpc>
              <a:buFontTx/>
              <a:buNone/>
              <a:defRPr/>
            </a:pPr>
            <a:r>
              <a:rPr lang="it-IT" altLang="it-IT" sz="2400" dirty="0"/>
              <a:t>	</a:t>
            </a:r>
            <a:r>
              <a:rPr lang="it-IT" altLang="it-IT" sz="2400" i="1" dirty="0">
                <a:solidFill>
                  <a:srgbClr val="008000"/>
                </a:solidFill>
                <a:effectLst>
                  <a:outerShdw blurRad="38100" dist="38100" dir="2700000" algn="tl">
                    <a:srgbClr val="C0C0C0"/>
                  </a:outerShdw>
                </a:effectLst>
              </a:rPr>
              <a:t>“la procedura non impara”</a:t>
            </a:r>
          </a:p>
          <a:p>
            <a:pPr eaLnBrk="1" hangingPunct="1">
              <a:lnSpc>
                <a:spcPct val="80000"/>
              </a:lnSpc>
              <a:defRPr/>
            </a:pPr>
            <a:endParaRPr lang="it-IT" altLang="it-IT" sz="2400" dirty="0">
              <a:effectLst>
                <a:outerShdw blurRad="38100" dist="38100" dir="2700000" algn="tl">
                  <a:srgbClr val="C0C0C0"/>
                </a:outerShdw>
              </a:effectLst>
            </a:endParaRPr>
          </a:p>
          <a:p>
            <a:pPr eaLnBrk="1" hangingPunct="1">
              <a:lnSpc>
                <a:spcPct val="80000"/>
              </a:lnSpc>
              <a:defRPr/>
            </a:pPr>
            <a:r>
              <a:rPr lang="it-IT" altLang="it-IT" sz="2400" dirty="0" err="1">
                <a:solidFill>
                  <a:srgbClr val="33CC33"/>
                </a:solidFill>
                <a:effectLst>
                  <a:outerShdw blurRad="38100" dist="38100" dir="2700000" algn="tl">
                    <a:srgbClr val="C0C0C0"/>
                  </a:outerShdw>
                </a:effectLst>
              </a:rPr>
              <a:t>Reactive</a:t>
            </a:r>
            <a:r>
              <a:rPr lang="it-IT" altLang="it-IT" sz="2400" dirty="0">
                <a:solidFill>
                  <a:srgbClr val="33CC33"/>
                </a:solidFill>
                <a:effectLst>
                  <a:outerShdw blurRad="38100" dist="38100" dir="2700000" algn="tl">
                    <a:srgbClr val="C0C0C0"/>
                  </a:outerShdw>
                </a:effectLst>
              </a:rPr>
              <a:t> </a:t>
            </a:r>
            <a:r>
              <a:rPr lang="it-IT" altLang="it-IT" sz="2400" dirty="0"/>
              <a:t>GRASP </a:t>
            </a:r>
            <a:r>
              <a:rPr lang="en-US" altLang="it-IT" sz="2400" dirty="0">
                <a:sym typeface="Symbol" panose="05050102010706020507" pitchFamily="18" charset="2"/>
              </a:rPr>
              <a:t></a:t>
            </a:r>
            <a:r>
              <a:rPr lang="it-IT" altLang="it-IT" sz="2400" dirty="0"/>
              <a:t> la dimensione della </a:t>
            </a:r>
            <a:r>
              <a:rPr lang="it-IT" altLang="it-IT" sz="2400" dirty="0" err="1"/>
              <a:t>Restricted</a:t>
            </a:r>
            <a:r>
              <a:rPr lang="it-IT" altLang="it-IT" sz="2400" dirty="0"/>
              <a:t> Candidate List (RCL) varia in funzione della qualità delle soluzioni determinate nelle iterazioni precedenti</a:t>
            </a:r>
          </a:p>
          <a:p>
            <a:pPr eaLnBrk="1" hangingPunct="1">
              <a:lnSpc>
                <a:spcPct val="80000"/>
              </a:lnSpc>
              <a:defRPr/>
            </a:pPr>
            <a:endParaRPr lang="it-IT" altLang="it-IT" sz="2400" dirty="0"/>
          </a:p>
          <a:p>
            <a:pPr eaLnBrk="1" hangingPunct="1">
              <a:lnSpc>
                <a:spcPct val="80000"/>
              </a:lnSpc>
              <a:defRPr/>
            </a:pPr>
            <a:r>
              <a:rPr lang="it-IT" altLang="it-IT" sz="2400" dirty="0"/>
              <a:t>La </a:t>
            </a:r>
            <a:r>
              <a:rPr lang="it-IT" altLang="it-IT" sz="2400" dirty="0">
                <a:solidFill>
                  <a:srgbClr val="33CC33"/>
                </a:solidFill>
                <a:effectLst>
                  <a:outerShdw blurRad="38100" dist="38100" dir="2700000" algn="tl">
                    <a:srgbClr val="C0C0C0"/>
                  </a:outerShdw>
                </a:effectLst>
              </a:rPr>
              <a:t>distribuzione di probabilità nella RCL</a:t>
            </a:r>
            <a:r>
              <a:rPr lang="it-IT" altLang="it-IT" sz="2400" dirty="0"/>
              <a:t> è influenzata dall’insieme delle soluzioni </a:t>
            </a:r>
            <a:r>
              <a:rPr lang="it-IT" altLang="it-IT" sz="2400" dirty="0">
                <a:solidFill>
                  <a:srgbClr val="33CC33"/>
                </a:solidFill>
                <a:effectLst>
                  <a:outerShdw blurRad="38100" dist="38100" dir="2700000" algn="tl">
                    <a:srgbClr val="C0C0C0"/>
                  </a:outerShdw>
                </a:effectLst>
              </a:rPr>
              <a:t>ELITE</a:t>
            </a:r>
            <a:r>
              <a:rPr lang="it-IT" altLang="it-IT" sz="2400" dirty="0"/>
              <a:t> (di qualità elevata) collezionate durante i precedenti processi di ricerca.</a:t>
            </a:r>
          </a:p>
          <a:p>
            <a:pPr eaLnBrk="1" hangingPunct="1">
              <a:lnSpc>
                <a:spcPct val="80000"/>
              </a:lnSpc>
              <a:defRPr/>
            </a:pPr>
            <a:endParaRPr lang="it-IT" altLang="it-IT" sz="2400" dirty="0"/>
          </a:p>
          <a:p>
            <a:pPr eaLnBrk="1" hangingPunct="1">
              <a:lnSpc>
                <a:spcPct val="80000"/>
              </a:lnSpc>
              <a:defRPr/>
            </a:pPr>
            <a:r>
              <a:rPr lang="it-IT" altLang="it-IT" sz="2400" dirty="0" err="1"/>
              <a:t>Greedy</a:t>
            </a:r>
            <a:r>
              <a:rPr lang="it-IT" altLang="it-IT" sz="2400" dirty="0"/>
              <a:t> &amp; Random &amp; LS &amp; </a:t>
            </a:r>
            <a:r>
              <a:rPr lang="it-IT" altLang="it-IT" sz="2400" dirty="0" err="1"/>
              <a:t>Path</a:t>
            </a:r>
            <a:r>
              <a:rPr lang="it-IT" altLang="it-IT" sz="2400" dirty="0"/>
              <a:t> </a:t>
            </a:r>
            <a:r>
              <a:rPr lang="it-IT" altLang="it-IT" sz="2400" dirty="0" err="1"/>
              <a:t>Relinking</a:t>
            </a:r>
            <a:r>
              <a:rPr lang="it-IT" altLang="it-IT" sz="2400" dirty="0"/>
              <a:t> </a:t>
            </a:r>
            <a:r>
              <a:rPr lang="en-US" altLang="it-IT" sz="2400" dirty="0">
                <a:sym typeface="Symbol" panose="05050102010706020507" pitchFamily="18" charset="2"/>
              </a:rPr>
              <a:t></a:t>
            </a:r>
            <a:r>
              <a:rPr lang="it-IT" altLang="it-IT" sz="2400" dirty="0"/>
              <a:t> Si raccolgono le soluzioni </a:t>
            </a:r>
            <a:r>
              <a:rPr lang="it-IT" altLang="it-IT" sz="2400" dirty="0" err="1"/>
              <a:t>elite</a:t>
            </a:r>
            <a:r>
              <a:rPr lang="it-IT" altLang="it-IT" sz="2400" dirty="0"/>
              <a:t>, e si opera una ricerca nello spazio ristretto alle soluzioni simili ad esse, secondo una </a:t>
            </a:r>
            <a:r>
              <a:rPr lang="en-US" altLang="it-IT" sz="2400" dirty="0" err="1"/>
              <a:t>tecnica</a:t>
            </a:r>
            <a:r>
              <a:rPr lang="en-US" altLang="it-IT" sz="2400" dirty="0"/>
              <a:t>, </a:t>
            </a:r>
            <a:r>
              <a:rPr lang="en-US" altLang="it-IT" sz="2400" dirty="0" err="1"/>
              <a:t>detta</a:t>
            </a:r>
            <a:r>
              <a:rPr lang="en-US" altLang="it-IT" sz="2400" dirty="0"/>
              <a:t> </a:t>
            </a:r>
            <a:r>
              <a:rPr lang="en-US" altLang="it-IT" sz="2400" i="1" u="sng" dirty="0">
                <a:solidFill>
                  <a:srgbClr val="33CC33"/>
                </a:solidFill>
                <a:effectLst>
                  <a:outerShdw blurRad="38100" dist="38100" dir="2700000" algn="tl">
                    <a:srgbClr val="C0C0C0"/>
                  </a:outerShdw>
                </a:effectLst>
              </a:rPr>
              <a:t>PATH RELINKING</a:t>
            </a:r>
            <a:r>
              <a:rPr lang="en-US" altLang="it-IT" sz="2400" dirty="0"/>
              <a:t>, </a:t>
            </a:r>
            <a:r>
              <a:rPr lang="en-US" altLang="it-IT" sz="2400" dirty="0" err="1"/>
              <a:t>che</a:t>
            </a:r>
            <a:r>
              <a:rPr lang="en-US" altLang="it-IT" sz="2400" dirty="0"/>
              <a:t> </a:t>
            </a:r>
            <a:r>
              <a:rPr lang="en-US" altLang="it-IT" sz="2400" dirty="0" err="1"/>
              <a:t>esplora</a:t>
            </a:r>
            <a:r>
              <a:rPr lang="en-US" altLang="it-IT" sz="2400" dirty="0"/>
              <a:t> le </a:t>
            </a:r>
            <a:r>
              <a:rPr lang="en-US" altLang="it-IT" sz="2400" dirty="0" err="1"/>
              <a:t>soluzioni</a:t>
            </a:r>
            <a:r>
              <a:rPr lang="en-US" altLang="it-IT" sz="2400" dirty="0"/>
              <a:t> </a:t>
            </a:r>
            <a:r>
              <a:rPr lang="en-US" altLang="it-IT" sz="2400" dirty="0" err="1"/>
              <a:t>che</a:t>
            </a:r>
            <a:r>
              <a:rPr lang="en-US" altLang="it-IT" sz="2400" dirty="0"/>
              <a:t> </a:t>
            </a:r>
            <a:r>
              <a:rPr lang="en-US" altLang="it-IT" sz="2400" dirty="0" err="1"/>
              <a:t>si</a:t>
            </a:r>
            <a:r>
              <a:rPr lang="en-US" altLang="it-IT" sz="2400" dirty="0"/>
              <a:t> </a:t>
            </a:r>
            <a:r>
              <a:rPr lang="en-US" altLang="it-IT" sz="2400" dirty="0" err="1"/>
              <a:t>ottengono</a:t>
            </a:r>
            <a:r>
              <a:rPr lang="en-US" altLang="it-IT" sz="2400" dirty="0"/>
              <a:t> operando </a:t>
            </a:r>
            <a:r>
              <a:rPr lang="en-US" altLang="it-IT" sz="2400" dirty="0" err="1"/>
              <a:t>delle</a:t>
            </a:r>
            <a:r>
              <a:rPr lang="en-US" altLang="it-IT" sz="2400" dirty="0"/>
              <a:t> </a:t>
            </a:r>
            <a:r>
              <a:rPr lang="en-US" altLang="it-IT" sz="2400" dirty="0" err="1"/>
              <a:t>mosse</a:t>
            </a:r>
            <a:r>
              <a:rPr lang="en-US" altLang="it-IT" sz="2400" dirty="0"/>
              <a:t> a </a:t>
            </a:r>
            <a:r>
              <a:rPr lang="en-US" altLang="it-IT" sz="2400" dirty="0" err="1"/>
              <a:t>partire</a:t>
            </a:r>
            <a:r>
              <a:rPr lang="en-US" altLang="it-IT" sz="2400" dirty="0"/>
              <a:t> da </a:t>
            </a:r>
            <a:r>
              <a:rPr lang="it-IT" altLang="it-IT" sz="2400" dirty="0"/>
              <a:t>una soluzione </a:t>
            </a:r>
            <a:r>
              <a:rPr lang="it-IT" altLang="it-IT" sz="2400" dirty="0" err="1"/>
              <a:t>elite</a:t>
            </a:r>
            <a:r>
              <a:rPr lang="it-IT" altLang="it-IT" sz="2400" dirty="0"/>
              <a:t> di partenza p avvicinandosi a una soluzione </a:t>
            </a:r>
            <a:r>
              <a:rPr lang="it-IT" altLang="it-IT" sz="2400" dirty="0" err="1"/>
              <a:t>elite</a:t>
            </a:r>
            <a:r>
              <a:rPr lang="it-IT" altLang="it-IT" sz="2400" dirty="0"/>
              <a:t> target t.</a:t>
            </a:r>
            <a:endParaRPr lang="en-US" altLang="it-IT"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9195BE5-AEB9-E84D-3D07-357CCCDC76DC}"/>
              </a:ext>
            </a:extLst>
          </p:cNvPr>
          <p:cNvSpPr>
            <a:spLocks noGrp="1" noChangeArrowheads="1"/>
          </p:cNvSpPr>
          <p:nvPr>
            <p:ph type="title"/>
          </p:nvPr>
        </p:nvSpPr>
        <p:spPr>
          <a:xfrm>
            <a:off x="1981200" y="152400"/>
            <a:ext cx="8229600" cy="1143000"/>
          </a:xfrm>
        </p:spPr>
        <p:txBody>
          <a:bodyPr/>
          <a:lstStyle/>
          <a:p>
            <a:pPr eaLnBrk="1" hangingPunct="1">
              <a:defRPr/>
            </a:pPr>
            <a:r>
              <a:rPr lang="en-US" altLang="it-IT" sz="3600">
                <a:solidFill>
                  <a:srgbClr val="00CC00"/>
                </a:solidFill>
                <a:effectLst>
                  <a:outerShdw blurRad="38100" dist="38100" dir="2700000" algn="tl">
                    <a:srgbClr val="C0C0C0"/>
                  </a:outerShdw>
                </a:effectLst>
              </a:rPr>
              <a:t>Path relinking:</a:t>
            </a:r>
            <a:br>
              <a:rPr lang="en-US" altLang="it-IT" sz="3600">
                <a:solidFill>
                  <a:srgbClr val="00CC00"/>
                </a:solidFill>
                <a:effectLst>
                  <a:outerShdw blurRad="38100" dist="38100" dir="2700000" algn="tl">
                    <a:srgbClr val="C0C0C0"/>
                  </a:outerShdw>
                </a:effectLst>
              </a:rPr>
            </a:br>
            <a:r>
              <a:rPr lang="en-US" altLang="it-IT" sz="3600">
                <a:solidFill>
                  <a:srgbClr val="00CC00"/>
                </a:solidFill>
                <a:effectLst>
                  <a:outerShdw blurRad="38100" dist="38100" dir="2700000" algn="tl">
                    <a:srgbClr val="C0C0C0"/>
                  </a:outerShdw>
                </a:effectLst>
              </a:rPr>
              <a:t>una tecnica di intensificazione</a:t>
            </a:r>
          </a:p>
        </p:txBody>
      </p:sp>
      <p:sp>
        <p:nvSpPr>
          <p:cNvPr id="46083" name="Rectangle 3">
            <a:extLst>
              <a:ext uri="{FF2B5EF4-FFF2-40B4-BE49-F238E27FC236}">
                <a16:creationId xmlns:a16="http://schemas.microsoft.com/office/drawing/2014/main" id="{4F64BDCA-08DF-5EF5-1274-9D519938880A}"/>
              </a:ext>
            </a:extLst>
          </p:cNvPr>
          <p:cNvSpPr>
            <a:spLocks noGrp="1" noChangeArrowheads="1"/>
          </p:cNvSpPr>
          <p:nvPr>
            <p:ph type="body" idx="1"/>
          </p:nvPr>
        </p:nvSpPr>
        <p:spPr>
          <a:xfrm>
            <a:off x="1524000" y="1524000"/>
            <a:ext cx="9144000" cy="5105400"/>
          </a:xfrm>
        </p:spPr>
        <p:txBody>
          <a:bodyPr>
            <a:normAutofit lnSpcReduction="10000"/>
          </a:bodyPr>
          <a:lstStyle/>
          <a:p>
            <a:pPr eaLnBrk="1" hangingPunct="1">
              <a:lnSpc>
                <a:spcPct val="80000"/>
              </a:lnSpc>
              <a:defRPr/>
            </a:pPr>
            <a:r>
              <a:rPr lang="en-US" altLang="it-IT" sz="2000" dirty="0" err="1"/>
              <a:t>Guardando</a:t>
            </a:r>
            <a:r>
              <a:rPr lang="en-US" altLang="it-IT" sz="2000" dirty="0"/>
              <a:t> al </a:t>
            </a:r>
            <a:r>
              <a:rPr lang="en-US" altLang="it-IT" sz="2000" dirty="0" err="1"/>
              <a:t>profilo</a:t>
            </a:r>
            <a:r>
              <a:rPr lang="en-US" altLang="it-IT" sz="2000" dirty="0"/>
              <a:t> </a:t>
            </a:r>
            <a:r>
              <a:rPr lang="en-US" altLang="it-IT" sz="2000" dirty="0" err="1"/>
              <a:t>della</a:t>
            </a:r>
            <a:r>
              <a:rPr lang="en-US" altLang="it-IT" sz="2000" dirty="0"/>
              <a:t> </a:t>
            </a:r>
            <a:r>
              <a:rPr lang="en-US" altLang="it-IT" sz="2000" dirty="0" err="1"/>
              <a:t>funzione</a:t>
            </a:r>
            <a:r>
              <a:rPr lang="en-US" altLang="it-IT" sz="2000" dirty="0"/>
              <a:t> </a:t>
            </a:r>
            <a:r>
              <a:rPr lang="en-US" altLang="it-IT" sz="2000" dirty="0" err="1"/>
              <a:t>obiettivo</a:t>
            </a:r>
            <a:r>
              <a:rPr lang="en-US" altLang="it-IT" sz="2000" dirty="0"/>
              <a:t> </a:t>
            </a:r>
            <a:r>
              <a:rPr lang="en-US" altLang="it-IT" sz="2000" dirty="0" err="1"/>
              <a:t>su</a:t>
            </a:r>
            <a:r>
              <a:rPr lang="en-US" altLang="it-IT" sz="2000" dirty="0"/>
              <a:t> F, </a:t>
            </a:r>
          </a:p>
          <a:p>
            <a:pPr eaLnBrk="1" hangingPunct="1">
              <a:lnSpc>
                <a:spcPct val="80000"/>
              </a:lnSpc>
              <a:buFontTx/>
              <a:buNone/>
              <a:defRPr/>
            </a:pPr>
            <a:r>
              <a:rPr lang="en-US" altLang="it-IT" sz="2000" dirty="0"/>
              <a:t>	</a:t>
            </a:r>
            <a:r>
              <a:rPr lang="en-US" altLang="it-IT" sz="2000" dirty="0" err="1"/>
              <a:t>spesso</a:t>
            </a:r>
            <a:r>
              <a:rPr lang="en-US" altLang="it-IT" sz="2000" dirty="0"/>
              <a:t> </a:t>
            </a:r>
            <a:r>
              <a:rPr lang="en-US" altLang="it-IT" sz="2000" dirty="0" err="1"/>
              <a:t>si</a:t>
            </a:r>
            <a:r>
              <a:rPr lang="en-US" altLang="it-IT" sz="2000" dirty="0"/>
              <a:t> </a:t>
            </a:r>
            <a:r>
              <a:rPr lang="en-US" altLang="it-IT" sz="2000" dirty="0" err="1"/>
              <a:t>osserva</a:t>
            </a:r>
            <a:r>
              <a:rPr lang="en-US" altLang="it-IT" sz="2000" dirty="0"/>
              <a:t> </a:t>
            </a:r>
            <a:r>
              <a:rPr lang="en-US" altLang="it-IT" sz="2000" dirty="0" err="1"/>
              <a:t>che</a:t>
            </a:r>
            <a:r>
              <a:rPr lang="en-US" altLang="it-IT" sz="2000" dirty="0"/>
              <a:t> </a:t>
            </a:r>
            <a:r>
              <a:rPr lang="en-US" altLang="it-IT" sz="2000" dirty="0" err="1"/>
              <a:t>gli</a:t>
            </a:r>
            <a:r>
              <a:rPr lang="en-US" altLang="it-IT" sz="2000" dirty="0"/>
              <a:t> </a:t>
            </a:r>
            <a:r>
              <a:rPr lang="en-US" altLang="it-IT" sz="2000" dirty="0" err="1"/>
              <a:t>ottimi</a:t>
            </a:r>
            <a:r>
              <a:rPr lang="en-US" altLang="it-IT" sz="2000" dirty="0"/>
              <a:t> </a:t>
            </a:r>
            <a:r>
              <a:rPr lang="en-US" altLang="it-IT" sz="2000" dirty="0" err="1"/>
              <a:t>locali</a:t>
            </a:r>
            <a:endParaRPr lang="en-US" altLang="it-IT" sz="2000" dirty="0"/>
          </a:p>
          <a:p>
            <a:pPr eaLnBrk="1" hangingPunct="1">
              <a:lnSpc>
                <a:spcPct val="80000"/>
              </a:lnSpc>
              <a:buFontTx/>
              <a:buNone/>
              <a:defRPr/>
            </a:pPr>
            <a:r>
              <a:rPr lang="en-US" altLang="it-IT" sz="2000" dirty="0"/>
              <a:t>	</a:t>
            </a:r>
            <a:r>
              <a:rPr lang="en-US" altLang="it-IT" sz="2000" dirty="0" err="1"/>
              <a:t>sono</a:t>
            </a:r>
            <a:r>
              <a:rPr lang="en-US" altLang="it-IT" sz="2000" dirty="0"/>
              <a:t> </a:t>
            </a:r>
            <a:r>
              <a:rPr lang="en-US" altLang="it-IT" sz="2000" dirty="0" err="1"/>
              <a:t>concentrati</a:t>
            </a:r>
            <a:r>
              <a:rPr lang="en-US" altLang="it-IT" sz="2000" dirty="0"/>
              <a:t> in </a:t>
            </a:r>
            <a:r>
              <a:rPr lang="en-US" altLang="it-IT" sz="2000" dirty="0" err="1"/>
              <a:t>una</a:t>
            </a:r>
            <a:r>
              <a:rPr lang="en-US" altLang="it-IT" sz="2000" dirty="0"/>
              <a:t> </a:t>
            </a:r>
            <a:r>
              <a:rPr lang="en-US" altLang="it-IT" sz="2000" dirty="0" err="1"/>
              <a:t>regione</a:t>
            </a:r>
            <a:r>
              <a:rPr lang="en-US" altLang="it-IT" sz="2000" dirty="0"/>
              <a:t> </a:t>
            </a:r>
            <a:r>
              <a:rPr lang="en-US" altLang="it-IT" sz="2000" dirty="0" err="1"/>
              <a:t>limitata</a:t>
            </a:r>
            <a:r>
              <a:rPr lang="en-US" altLang="it-IT" sz="2000" dirty="0"/>
              <a:t> </a:t>
            </a:r>
            <a:r>
              <a:rPr lang="en-US" altLang="it-IT" sz="2000" dirty="0">
                <a:solidFill>
                  <a:srgbClr val="0066FF"/>
                </a:solidFill>
              </a:rPr>
              <a:t>(POP)</a:t>
            </a:r>
          </a:p>
          <a:p>
            <a:pPr eaLnBrk="1" hangingPunct="1">
              <a:lnSpc>
                <a:spcPct val="80000"/>
              </a:lnSpc>
              <a:defRPr/>
            </a:pPr>
            <a:r>
              <a:rPr lang="en-US" altLang="it-IT" sz="2000" dirty="0" err="1"/>
              <a:t>Dato</a:t>
            </a:r>
            <a:r>
              <a:rPr lang="en-US" altLang="it-IT" sz="2000" dirty="0"/>
              <a:t> un </a:t>
            </a:r>
            <a:r>
              <a:rPr lang="en-US" altLang="it-IT" sz="2000" dirty="0" err="1"/>
              <a:t>insieme</a:t>
            </a:r>
            <a:r>
              <a:rPr lang="en-US" altLang="it-IT" sz="2000" dirty="0"/>
              <a:t> di “</a:t>
            </a:r>
            <a:r>
              <a:rPr lang="en-US" altLang="it-IT" sz="2000" dirty="0" err="1"/>
              <a:t>buone</a:t>
            </a:r>
            <a:r>
              <a:rPr lang="en-US" altLang="it-IT" sz="2000" dirty="0"/>
              <a:t> </a:t>
            </a:r>
            <a:r>
              <a:rPr lang="en-US" altLang="it-IT" sz="2000" dirty="0" err="1"/>
              <a:t>soluzioni</a:t>
            </a:r>
            <a:r>
              <a:rPr lang="en-US" altLang="it-IT" sz="2000" dirty="0"/>
              <a:t>” {</a:t>
            </a:r>
            <a:r>
              <a:rPr lang="en-US" altLang="it-IT" sz="2000" dirty="0" err="1"/>
              <a:t>s</a:t>
            </a:r>
            <a:r>
              <a:rPr lang="en-US" altLang="it-IT" sz="2000" baseline="30000" dirty="0" err="1"/>
              <a:t>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 è </a:t>
            </a:r>
            <a:r>
              <a:rPr lang="en-US" altLang="it-IT" sz="2000" dirty="0" err="1"/>
              <a:t>opportuno</a:t>
            </a:r>
            <a:r>
              <a:rPr lang="en-US" altLang="it-IT" sz="2000" dirty="0"/>
              <a:t> </a:t>
            </a:r>
            <a:r>
              <a:rPr lang="en-US" altLang="it-IT" sz="2000" dirty="0" err="1"/>
              <a:t>visitare</a:t>
            </a:r>
            <a:r>
              <a:rPr lang="en-US" altLang="it-IT" sz="2000" dirty="0"/>
              <a:t> la sotto-</a:t>
            </a:r>
            <a:r>
              <a:rPr lang="en-US" altLang="it-IT" sz="2000" dirty="0" err="1"/>
              <a:t>regione</a:t>
            </a:r>
            <a:r>
              <a:rPr lang="en-US" altLang="it-IT" sz="2000" dirty="0"/>
              <a:t> di F cui </a:t>
            </a:r>
            <a:r>
              <a:rPr lang="en-US" altLang="it-IT" sz="2000" dirty="0" err="1"/>
              <a:t>questi</a:t>
            </a:r>
            <a:r>
              <a:rPr lang="en-US" altLang="it-IT" sz="2000" dirty="0"/>
              <a:t> </a:t>
            </a:r>
            <a:r>
              <a:rPr lang="en-US" altLang="it-IT" sz="2000" dirty="0" err="1"/>
              <a:t>appartengono</a:t>
            </a:r>
            <a:r>
              <a:rPr lang="en-US" altLang="it-IT" sz="2000" dirty="0"/>
              <a:t>, </a:t>
            </a:r>
            <a:r>
              <a:rPr lang="en-US" altLang="it-IT" sz="2000" dirty="0" err="1"/>
              <a:t>alla</a:t>
            </a:r>
            <a:r>
              <a:rPr lang="en-US" altLang="it-IT" sz="2000" dirty="0"/>
              <a:t> </a:t>
            </a:r>
            <a:r>
              <a:rPr lang="en-US" altLang="it-IT" sz="2000" dirty="0" err="1"/>
              <a:t>ricerca</a:t>
            </a:r>
            <a:r>
              <a:rPr lang="en-US" altLang="it-IT" sz="2000" dirty="0"/>
              <a:t> di </a:t>
            </a:r>
            <a:r>
              <a:rPr lang="en-US" altLang="it-IT" sz="2000" dirty="0" err="1"/>
              <a:t>altri</a:t>
            </a:r>
            <a:r>
              <a:rPr lang="en-US" altLang="it-IT" sz="2000" dirty="0"/>
              <a:t> </a:t>
            </a:r>
            <a:r>
              <a:rPr lang="en-US" altLang="it-IT" sz="2000" dirty="0" err="1"/>
              <a:t>ottimi</a:t>
            </a:r>
            <a:r>
              <a:rPr lang="en-US" altLang="it-IT" sz="2000" dirty="0"/>
              <a:t> </a:t>
            </a:r>
            <a:r>
              <a:rPr lang="en-US" altLang="it-IT" sz="2000" dirty="0" err="1"/>
              <a:t>locali</a:t>
            </a:r>
            <a:r>
              <a:rPr lang="en-US" altLang="it-IT" sz="2000" dirty="0"/>
              <a:t>.</a:t>
            </a:r>
          </a:p>
          <a:p>
            <a:pPr eaLnBrk="1" hangingPunct="1">
              <a:lnSpc>
                <a:spcPct val="80000"/>
              </a:lnSpc>
              <a:defRPr/>
            </a:pPr>
            <a:r>
              <a:rPr lang="en-US" altLang="it-IT" sz="2000" dirty="0"/>
              <a:t>Una </a:t>
            </a:r>
            <a:r>
              <a:rPr lang="en-US" altLang="it-IT" sz="2000" dirty="0" err="1"/>
              <a:t>possibilità</a:t>
            </a:r>
            <a:r>
              <a:rPr lang="en-US" altLang="it-IT" sz="2000" dirty="0"/>
              <a:t> </a:t>
            </a:r>
            <a:r>
              <a:rPr lang="en-US" altLang="it-IT" sz="2000" dirty="0" err="1"/>
              <a:t>consiste</a:t>
            </a:r>
            <a:r>
              <a:rPr lang="en-US" altLang="it-IT" sz="2000" dirty="0"/>
              <a:t> </a:t>
            </a:r>
            <a:r>
              <a:rPr lang="en-US" altLang="it-IT" sz="2000" dirty="0" err="1"/>
              <a:t>nel</a:t>
            </a:r>
            <a:r>
              <a:rPr lang="en-US" altLang="it-IT" sz="2000" dirty="0"/>
              <a:t> </a:t>
            </a:r>
            <a:r>
              <a:rPr lang="en-US" altLang="it-IT" sz="2000" dirty="0" err="1"/>
              <a:t>visitare</a:t>
            </a:r>
            <a:r>
              <a:rPr lang="en-US" altLang="it-IT" sz="2000" dirty="0"/>
              <a:t> le </a:t>
            </a:r>
            <a:r>
              <a:rPr lang="en-US" altLang="it-IT" sz="2000" dirty="0" err="1"/>
              <a:t>soluzioni</a:t>
            </a:r>
            <a:r>
              <a:rPr lang="en-US" altLang="it-IT" sz="2000" dirty="0"/>
              <a:t> </a:t>
            </a:r>
            <a:r>
              <a:rPr lang="en-US" altLang="it-IT" sz="2000" dirty="0" err="1"/>
              <a:t>ottenute</a:t>
            </a:r>
            <a:r>
              <a:rPr lang="en-US" altLang="it-IT" sz="2000" dirty="0"/>
              <a:t> a </a:t>
            </a:r>
            <a:r>
              <a:rPr lang="en-US" altLang="it-IT" sz="2000" dirty="0" err="1"/>
              <a:t>partire</a:t>
            </a:r>
            <a:r>
              <a:rPr lang="en-US" altLang="it-IT" sz="2000" dirty="0"/>
              <a:t> da </a:t>
            </a:r>
            <a:r>
              <a:rPr lang="en-US" altLang="it-IT" sz="2000" dirty="0" err="1"/>
              <a:t>una</a:t>
            </a:r>
            <a:r>
              <a:rPr lang="en-US" altLang="it-IT" sz="2000" dirty="0"/>
              <a:t> </a:t>
            </a:r>
            <a:r>
              <a:rPr lang="en-US" altLang="it-IT" sz="2000" dirty="0" err="1"/>
              <a:t>soluzione</a:t>
            </a:r>
            <a:r>
              <a:rPr lang="en-US" altLang="it-IT" sz="2000" dirty="0"/>
              <a:t> data </a:t>
            </a:r>
            <a:r>
              <a:rPr lang="en-US" altLang="it-IT" sz="2000" dirty="0" err="1"/>
              <a:t>s</a:t>
            </a:r>
            <a:r>
              <a:rPr lang="en-US" altLang="it-IT" sz="2000" baseline="30000" dirty="0" err="1"/>
              <a:t>i</a:t>
            </a:r>
            <a:r>
              <a:rPr lang="en-US" altLang="it-IT" sz="2000" dirty="0"/>
              <a:t>, operando in </a:t>
            </a:r>
            <a:r>
              <a:rPr lang="en-US" altLang="it-IT" sz="2000" dirty="0" err="1"/>
              <a:t>successione</a:t>
            </a:r>
            <a:r>
              <a:rPr lang="en-US" altLang="it-IT" sz="2000" dirty="0"/>
              <a:t> </a:t>
            </a:r>
            <a:r>
              <a:rPr lang="en-US" altLang="it-IT" sz="2000" dirty="0" err="1"/>
              <a:t>delle</a:t>
            </a:r>
            <a:r>
              <a:rPr lang="en-US" altLang="it-IT" sz="2000" dirty="0"/>
              <a:t> </a:t>
            </a:r>
            <a:r>
              <a:rPr lang="en-US" altLang="it-IT" sz="2000" dirty="0" err="1"/>
              <a:t>mosse</a:t>
            </a:r>
            <a:r>
              <a:rPr lang="en-US" altLang="it-IT" sz="2000" dirty="0"/>
              <a:t> di </a:t>
            </a:r>
            <a:r>
              <a:rPr lang="en-US" altLang="it-IT" sz="2000" dirty="0" err="1"/>
              <a:t>scambio</a:t>
            </a:r>
            <a:r>
              <a:rPr lang="en-US" altLang="it-IT" sz="2000" dirty="0"/>
              <a:t> di </a:t>
            </a:r>
            <a:r>
              <a:rPr lang="en-US" altLang="it-IT" sz="2000" dirty="0" err="1"/>
              <a:t>componenti</a:t>
            </a:r>
            <a:r>
              <a:rPr lang="en-US" altLang="it-IT" sz="2000" dirty="0"/>
              <a:t> per </a:t>
            </a:r>
            <a:r>
              <a:rPr lang="en-US" altLang="it-IT" sz="2000" dirty="0" err="1"/>
              <a:t>avvicinarsi</a:t>
            </a:r>
            <a:r>
              <a:rPr lang="en-US" altLang="it-IT" sz="2000" dirty="0"/>
              <a:t> a </a:t>
            </a:r>
            <a:r>
              <a:rPr lang="en-US" altLang="it-IT" sz="2000" dirty="0" err="1"/>
              <a:t>una</a:t>
            </a:r>
            <a:r>
              <a:rPr lang="en-US" altLang="it-IT" sz="2000" dirty="0"/>
              <a:t> </a:t>
            </a:r>
            <a:r>
              <a:rPr lang="en-US" altLang="it-IT" sz="2000" dirty="0" err="1"/>
              <a:t>soluzione</a:t>
            </a:r>
            <a:r>
              <a:rPr lang="en-US" altLang="it-IT" sz="2000" dirty="0"/>
              <a:t> target s*, in </a:t>
            </a:r>
            <a:r>
              <a:rPr lang="en-US" altLang="it-IT" sz="2000" dirty="0" err="1"/>
              <a:t>genere</a:t>
            </a:r>
            <a:r>
              <a:rPr lang="en-US" altLang="it-IT" sz="2000" dirty="0"/>
              <a:t> un </a:t>
            </a:r>
            <a:r>
              <a:rPr lang="en-US" altLang="it-IT" sz="2000" dirty="0" err="1"/>
              <a:t>ottimo</a:t>
            </a:r>
            <a:r>
              <a:rPr lang="en-US" altLang="it-IT" sz="2000" dirty="0"/>
              <a:t> locale (</a:t>
            </a:r>
            <a:r>
              <a:rPr lang="en-US" altLang="it-IT" sz="2000" dirty="0" err="1"/>
              <a:t>esploro</a:t>
            </a:r>
            <a:r>
              <a:rPr lang="en-US" altLang="it-IT" sz="2000" dirty="0"/>
              <a:t> </a:t>
            </a:r>
            <a:r>
              <a:rPr lang="en-US" altLang="it-IT" sz="2000" dirty="0" err="1"/>
              <a:t>soluzioni</a:t>
            </a:r>
            <a:r>
              <a:rPr lang="en-US" altLang="it-IT" sz="2000" dirty="0"/>
              <a:t> </a:t>
            </a:r>
            <a:r>
              <a:rPr lang="en-US" altLang="it-IT" sz="2000" dirty="0" err="1"/>
              <a:t>lungo</a:t>
            </a:r>
            <a:r>
              <a:rPr lang="en-US" altLang="it-IT" sz="2000" dirty="0"/>
              <a:t> un </a:t>
            </a:r>
            <a:r>
              <a:rPr lang="en-US" altLang="it-IT" sz="2000" dirty="0" err="1"/>
              <a:t>cammino</a:t>
            </a:r>
            <a:r>
              <a:rPr lang="en-US" altLang="it-IT" sz="2000" dirty="0"/>
              <a:t> </a:t>
            </a:r>
            <a:r>
              <a:rPr lang="en-US" altLang="it-IT" sz="2000" dirty="0" err="1"/>
              <a:t>su</a:t>
            </a:r>
            <a:r>
              <a:rPr lang="en-US" altLang="it-IT" sz="2000" dirty="0"/>
              <a:t> G</a:t>
            </a:r>
            <a:r>
              <a:rPr lang="en-US" altLang="it-IT" sz="2000" baseline="30000" dirty="0"/>
              <a:t>F</a:t>
            </a:r>
            <a:r>
              <a:rPr lang="en-US" altLang="it-IT" sz="2000" dirty="0"/>
              <a:t> da </a:t>
            </a:r>
            <a:r>
              <a:rPr lang="en-US" altLang="it-IT" sz="2000" dirty="0" err="1"/>
              <a:t>s</a:t>
            </a:r>
            <a:r>
              <a:rPr lang="en-US" altLang="it-IT" sz="2000" baseline="30000" dirty="0" err="1"/>
              <a:t>i</a:t>
            </a:r>
            <a:r>
              <a:rPr lang="en-US" altLang="it-IT" sz="2000" dirty="0"/>
              <a:t> verso s*) </a:t>
            </a:r>
          </a:p>
          <a:p>
            <a:pPr algn="ctr" eaLnBrk="1" hangingPunct="1">
              <a:lnSpc>
                <a:spcPct val="80000"/>
              </a:lnSpc>
              <a:buFont typeface="Symbol" panose="05050102010706020507" pitchFamily="18" charset="2"/>
              <a:buChar char="Þ"/>
              <a:defRPr/>
            </a:pPr>
            <a:r>
              <a:rPr lang="en-US" altLang="it-IT" sz="2000" dirty="0">
                <a:solidFill>
                  <a:srgbClr val="33CC33"/>
                </a:solidFill>
                <a:effectLst>
                  <a:outerShdw blurRad="38100" dist="38100" dir="2700000" algn="tl">
                    <a:srgbClr val="C0C0C0"/>
                  </a:outerShdw>
                </a:effectLst>
                <a:sym typeface="Symbol" panose="05050102010706020507" pitchFamily="18" charset="2"/>
              </a:rPr>
              <a:t>PATH RELINKING</a:t>
            </a:r>
          </a:p>
          <a:p>
            <a:pPr eaLnBrk="1" hangingPunct="1">
              <a:lnSpc>
                <a:spcPct val="80000"/>
              </a:lnSpc>
              <a:defRPr/>
            </a:pPr>
            <a:r>
              <a:rPr lang="it-IT" altLang="it-IT" sz="2000" dirty="0"/>
              <a:t>Ad ogni passo, la mossa potenziale consiste nel modificare una componente di </a:t>
            </a:r>
            <a:r>
              <a:rPr lang="en-US" altLang="it-IT" sz="2000" dirty="0" err="1"/>
              <a:t>s</a:t>
            </a:r>
            <a:r>
              <a:rPr lang="en-US" altLang="it-IT" sz="2000" baseline="30000" dirty="0" err="1"/>
              <a:t>i</a:t>
            </a:r>
            <a:r>
              <a:rPr lang="it-IT" altLang="it-IT" sz="2000" dirty="0"/>
              <a:t> sostituendola con una del target s*, per ciascuna delle componenti per cui s</a:t>
            </a:r>
            <a:r>
              <a:rPr lang="it-IT" altLang="it-IT" sz="2000" baseline="30000" dirty="0"/>
              <a:t>i</a:t>
            </a:r>
            <a:r>
              <a:rPr lang="it-IT" altLang="it-IT" sz="2000" dirty="0"/>
              <a:t> e s* differiscono. Si procede selezionando la mossa + conveniente. </a:t>
            </a:r>
          </a:p>
          <a:p>
            <a:pPr eaLnBrk="1" hangingPunct="1">
              <a:lnSpc>
                <a:spcPct val="80000"/>
              </a:lnSpc>
              <a:buFontTx/>
              <a:buNone/>
              <a:defRPr/>
            </a:pPr>
            <a:r>
              <a:rPr lang="it-IT" altLang="it-IT" sz="2000" dirty="0"/>
              <a:t>	Il valore della funzione lungo il percorso non è monotono, ma</a:t>
            </a:r>
          </a:p>
          <a:p>
            <a:pPr eaLnBrk="1" hangingPunct="1">
              <a:lnSpc>
                <a:spcPct val="80000"/>
              </a:lnSpc>
              <a:buFontTx/>
              <a:buNone/>
              <a:defRPr/>
            </a:pPr>
            <a:r>
              <a:rPr lang="it-IT" altLang="it-IT" sz="2000" dirty="0"/>
              <a:t>	spesso lungo il percorso si individuano soluzioni migliori sia di s</a:t>
            </a:r>
            <a:r>
              <a:rPr lang="it-IT" altLang="it-IT" sz="2000" baseline="30000" dirty="0"/>
              <a:t>i</a:t>
            </a:r>
            <a:r>
              <a:rPr lang="it-IT" altLang="it-IT" sz="2000" dirty="0"/>
              <a:t> che di s*.</a:t>
            </a:r>
          </a:p>
          <a:p>
            <a:pPr eaLnBrk="1" hangingPunct="1">
              <a:lnSpc>
                <a:spcPct val="80000"/>
              </a:lnSpc>
              <a:buFontTx/>
              <a:buNone/>
              <a:defRPr/>
            </a:pPr>
            <a:endParaRPr lang="it-IT" altLang="it-IT" sz="2000" dirty="0"/>
          </a:p>
          <a:p>
            <a:pPr algn="ctr" eaLnBrk="1" hangingPunct="1">
              <a:lnSpc>
                <a:spcPct val="80000"/>
              </a:lnSpc>
              <a:buFontTx/>
              <a:buNone/>
              <a:defRPr/>
            </a:pPr>
            <a:r>
              <a:rPr lang="en-US" altLang="it-IT" sz="2000" dirty="0"/>
              <a:t>E’ </a:t>
            </a:r>
            <a:r>
              <a:rPr lang="en-US" altLang="it-IT" sz="2000" dirty="0" err="1"/>
              <a:t>una</a:t>
            </a:r>
            <a:r>
              <a:rPr lang="en-US" altLang="it-IT" sz="2000" dirty="0"/>
              <a:t> </a:t>
            </a:r>
            <a:r>
              <a:rPr lang="en-US" altLang="it-IT" sz="2000" dirty="0" err="1"/>
              <a:t>tecnica</a:t>
            </a:r>
            <a:r>
              <a:rPr lang="en-US" altLang="it-IT" sz="2000" dirty="0"/>
              <a:t> </a:t>
            </a:r>
            <a:r>
              <a:rPr lang="en-US" altLang="it-IT" sz="2000" dirty="0" err="1"/>
              <a:t>utilizzabile</a:t>
            </a:r>
            <a:r>
              <a:rPr lang="en-US" altLang="it-IT" sz="2000" dirty="0"/>
              <a:t> </a:t>
            </a:r>
            <a:r>
              <a:rPr lang="en-US" altLang="it-IT" sz="2000" dirty="0" err="1"/>
              <a:t>anche</a:t>
            </a:r>
            <a:r>
              <a:rPr lang="en-US" altLang="it-IT" sz="2000" dirty="0"/>
              <a:t> in </a:t>
            </a:r>
            <a:r>
              <a:rPr lang="en-US" altLang="it-IT" sz="2000" dirty="0" err="1"/>
              <a:t>altre</a:t>
            </a:r>
            <a:r>
              <a:rPr lang="en-US" altLang="it-IT" sz="2000" dirty="0"/>
              <a:t> meta </a:t>
            </a:r>
            <a:r>
              <a:rPr lang="en-US" altLang="it-IT" sz="2000" dirty="0" err="1"/>
              <a:t>euristiche</a:t>
            </a:r>
            <a:endParaRPr lang="en-US" altLang="it-IT" sz="2000" dirty="0"/>
          </a:p>
          <a:p>
            <a:pPr algn="ctr" eaLnBrk="1" hangingPunct="1">
              <a:lnSpc>
                <a:spcPct val="80000"/>
              </a:lnSpc>
              <a:buFont typeface="Symbol" panose="05050102010706020507" pitchFamily="18" charset="2"/>
              <a:buChar char="Þ"/>
              <a:defRPr/>
            </a:pPr>
            <a:endParaRPr lang="en-US" altLang="it-IT" sz="2000" dirty="0">
              <a:sym typeface="Symbol" panose="05050102010706020507" pitchFamily="18" charset="2"/>
            </a:endParaRPr>
          </a:p>
        </p:txBody>
      </p:sp>
      <p:sp>
        <p:nvSpPr>
          <p:cNvPr id="46084" name="Text Box 4">
            <a:extLst>
              <a:ext uri="{FF2B5EF4-FFF2-40B4-BE49-F238E27FC236}">
                <a16:creationId xmlns:a16="http://schemas.microsoft.com/office/drawing/2014/main" id="{2C4BC02B-4EE9-84BF-1EF0-C37F0C888C22}"/>
              </a:ext>
            </a:extLst>
          </p:cNvPr>
          <p:cNvSpPr txBox="1">
            <a:spLocks noChangeArrowheads="1"/>
          </p:cNvSpPr>
          <p:nvPr/>
        </p:nvSpPr>
        <p:spPr bwMode="auto">
          <a:xfrm>
            <a:off x="8991600" y="1371600"/>
            <a:ext cx="1184940" cy="923330"/>
          </a:xfrm>
          <a:prstGeom prst="rect">
            <a:avLst/>
          </a:prstGeom>
          <a:noFill/>
          <a:ln>
            <a:noFill/>
          </a:ln>
          <a:effectLst/>
        </p:spPr>
        <p:txBody>
          <a:bodyPr wrap="none">
            <a:spAutoFit/>
          </a:bodyPr>
          <a:lstStyle/>
          <a:p>
            <a:pPr eaLnBrk="1" hangingPunct="1">
              <a:defRPr/>
            </a:pPr>
            <a:r>
              <a:rPr lang="en-US" altLang="it-IT">
                <a:solidFill>
                  <a:srgbClr val="0066FF"/>
                </a:solidFill>
              </a:rPr>
              <a:t> </a:t>
            </a:r>
            <a:r>
              <a:rPr lang="en-US" altLang="it-IT">
                <a:solidFill>
                  <a:srgbClr val="0066FF"/>
                </a:solidFill>
                <a:effectLst>
                  <a:outerShdw blurRad="38100" dist="38100" dir="2700000" algn="tl">
                    <a:srgbClr val="C0C0C0"/>
                  </a:outerShdw>
                </a:effectLst>
              </a:rPr>
              <a:t>Proximate</a:t>
            </a:r>
          </a:p>
          <a:p>
            <a:pPr eaLnBrk="1" hangingPunct="1">
              <a:defRPr/>
            </a:pPr>
            <a:r>
              <a:rPr lang="en-US" altLang="it-IT">
                <a:solidFill>
                  <a:srgbClr val="0066FF"/>
                </a:solidFill>
                <a:effectLst>
                  <a:outerShdw blurRad="38100" dist="38100" dir="2700000" algn="tl">
                    <a:srgbClr val="C0C0C0"/>
                  </a:outerShdw>
                </a:effectLst>
              </a:rPr>
              <a:t>Optimality</a:t>
            </a:r>
          </a:p>
          <a:p>
            <a:pPr eaLnBrk="1" hangingPunct="1">
              <a:defRPr/>
            </a:pPr>
            <a:r>
              <a:rPr lang="en-US" altLang="it-IT">
                <a:solidFill>
                  <a:srgbClr val="0066FF"/>
                </a:solidFill>
                <a:effectLst>
                  <a:outerShdw blurRad="38100" dist="38100" dir="2700000" algn="tl">
                    <a:srgbClr val="C0C0C0"/>
                  </a:outerShdw>
                </a:effectLst>
              </a:rPr>
              <a:t> Principle</a:t>
            </a:r>
          </a:p>
        </p:txBody>
      </p:sp>
      <p:sp>
        <p:nvSpPr>
          <p:cNvPr id="202757" name="Oval 5">
            <a:extLst>
              <a:ext uri="{FF2B5EF4-FFF2-40B4-BE49-F238E27FC236}">
                <a16:creationId xmlns:a16="http://schemas.microsoft.com/office/drawing/2014/main" id="{ECE1B57F-4144-EC0D-2388-33B7A80A3B62}"/>
              </a:ext>
            </a:extLst>
          </p:cNvPr>
          <p:cNvSpPr>
            <a:spLocks noChangeArrowheads="1"/>
          </p:cNvSpPr>
          <p:nvPr/>
        </p:nvSpPr>
        <p:spPr bwMode="auto">
          <a:xfrm>
            <a:off x="8686800" y="1295400"/>
            <a:ext cx="1828800" cy="1143000"/>
          </a:xfrm>
          <a:prstGeom prst="ellipse">
            <a:avLst/>
          </a:prstGeom>
          <a:noFill/>
          <a:ln w="38100">
            <a:solidFill>
              <a:srgbClr val="0066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it-IT" altLang="it-IT" sz="18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36194" name="Titolo 1">
            <a:extLst>
              <a:ext uri="{FF2B5EF4-FFF2-40B4-BE49-F238E27FC236}">
                <a16:creationId xmlns:a16="http://schemas.microsoft.com/office/drawing/2014/main" id="{7FA045C0-B80D-C67B-1DAB-C77AD3D019ED}"/>
              </a:ext>
            </a:extLst>
          </p:cNvPr>
          <p:cNvSpPr>
            <a:spLocks noGrp="1"/>
          </p:cNvSpPr>
          <p:nvPr>
            <p:ph type="title"/>
          </p:nvPr>
        </p:nvSpPr>
        <p:spPr>
          <a:xfrm>
            <a:off x="1981200" y="152400"/>
            <a:ext cx="8229600" cy="838200"/>
          </a:xfrm>
        </p:spPr>
        <p:txBody>
          <a:bodyPr>
            <a:normAutofit fontScale="90000"/>
          </a:bodyPr>
          <a:lstStyle/>
          <a:p>
            <a:pPr>
              <a:defRPr/>
            </a:pPr>
            <a:r>
              <a:rPr lang="it-IT" sz="2800" dirty="0">
                <a:solidFill>
                  <a:schemeClr val="accent2">
                    <a:lumMod val="75000"/>
                  </a:schemeClr>
                </a:solidFill>
              </a:rPr>
              <a:t>Visualizziamo le soluzioni ispezionate </a:t>
            </a:r>
            <a:br>
              <a:rPr lang="it-IT" sz="2800" dirty="0">
                <a:solidFill>
                  <a:schemeClr val="accent2">
                    <a:lumMod val="75000"/>
                  </a:schemeClr>
                </a:solidFill>
              </a:rPr>
            </a:br>
            <a:r>
              <a:rPr lang="it-IT" sz="2800" dirty="0">
                <a:solidFill>
                  <a:schemeClr val="accent2">
                    <a:lumMod val="75000"/>
                  </a:schemeClr>
                </a:solidFill>
              </a:rPr>
              <a:t>durante una </a:t>
            </a:r>
            <a:r>
              <a:rPr lang="it-IT" sz="2800" dirty="0" err="1">
                <a:solidFill>
                  <a:schemeClr val="accent2">
                    <a:lumMod val="75000"/>
                  </a:schemeClr>
                </a:solidFill>
              </a:rPr>
              <a:t>macroiterazione</a:t>
            </a:r>
            <a:r>
              <a:rPr lang="it-IT" sz="2800" dirty="0">
                <a:solidFill>
                  <a:schemeClr val="accent2">
                    <a:lumMod val="75000"/>
                  </a:schemeClr>
                </a:solidFill>
              </a:rPr>
              <a:t> di </a:t>
            </a:r>
            <a:r>
              <a:rPr lang="it-IT" sz="2800" dirty="0" err="1">
                <a:solidFill>
                  <a:schemeClr val="accent2">
                    <a:lumMod val="75000"/>
                  </a:schemeClr>
                </a:solidFill>
              </a:rPr>
              <a:t>path</a:t>
            </a:r>
            <a:r>
              <a:rPr lang="it-IT" sz="2800" dirty="0">
                <a:solidFill>
                  <a:schemeClr val="accent2">
                    <a:lumMod val="75000"/>
                  </a:schemeClr>
                </a:solidFill>
              </a:rPr>
              <a:t> </a:t>
            </a:r>
            <a:r>
              <a:rPr lang="it-IT" sz="2800" dirty="0" err="1">
                <a:solidFill>
                  <a:schemeClr val="accent2">
                    <a:lumMod val="75000"/>
                  </a:schemeClr>
                </a:solidFill>
              </a:rPr>
              <a:t>relinking</a:t>
            </a:r>
            <a:endParaRPr lang="it-IT" altLang="it-IT" sz="3200" dirty="0">
              <a:solidFill>
                <a:schemeClr val="accent2">
                  <a:lumMod val="75000"/>
                </a:schemeClr>
              </a:solidFill>
            </a:endParaRPr>
          </a:p>
        </p:txBody>
      </p:sp>
      <p:pic>
        <p:nvPicPr>
          <p:cNvPr id="204803" name="Immagine 1">
            <a:extLst>
              <a:ext uri="{FF2B5EF4-FFF2-40B4-BE49-F238E27FC236}">
                <a16:creationId xmlns:a16="http://schemas.microsoft.com/office/drawing/2014/main" id="{C7ACB8E3-0495-7121-EFFD-7265A07F60D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066801"/>
            <a:ext cx="7620000" cy="236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E017EFC8-A978-240B-40C1-DF9382D7859C}"/>
              </a:ext>
            </a:extLst>
          </p:cNvPr>
          <p:cNvSpPr>
            <a:spLocks noGrp="1"/>
          </p:cNvSpPr>
          <p:nvPr>
            <p:ph idx="1"/>
          </p:nvPr>
        </p:nvSpPr>
        <p:spPr>
          <a:xfrm>
            <a:off x="1646238" y="3048000"/>
            <a:ext cx="8945562" cy="3657600"/>
          </a:xfrm>
        </p:spPr>
        <p:txBody>
          <a:bodyPr/>
          <a:lstStyle/>
          <a:p>
            <a:pPr>
              <a:defRPr/>
            </a:pPr>
            <a:r>
              <a:rPr lang="it-IT" sz="2000" dirty="0"/>
              <a:t>Nell’insieme delle </a:t>
            </a:r>
            <a:r>
              <a:rPr lang="it-IT" sz="2000" i="1" dirty="0" err="1"/>
              <a:t>reference</a:t>
            </a:r>
            <a:r>
              <a:rPr lang="it-IT" sz="2000" i="1" dirty="0"/>
              <a:t> </a:t>
            </a:r>
            <a:r>
              <a:rPr lang="it-IT" sz="2000" i="1" dirty="0" err="1"/>
              <a:t>solutions</a:t>
            </a:r>
            <a:r>
              <a:rPr lang="it-IT" sz="2000" i="1" dirty="0"/>
              <a:t> </a:t>
            </a:r>
            <a:r>
              <a:rPr lang="it-IT" sz="2000" b="1" i="1" dirty="0" err="1"/>
              <a:t>rs</a:t>
            </a:r>
            <a:r>
              <a:rPr lang="it-IT" sz="2000" dirty="0"/>
              <a:t> ne scelgo una, </a:t>
            </a:r>
            <a:r>
              <a:rPr lang="it-IT" sz="2000" i="1" dirty="0"/>
              <a:t>r</a:t>
            </a:r>
            <a:r>
              <a:rPr lang="it-IT" sz="2000" dirty="0"/>
              <a:t>, come punto di partenza (</a:t>
            </a:r>
            <a:r>
              <a:rPr lang="it-IT" sz="2000" i="1" dirty="0" err="1">
                <a:solidFill>
                  <a:schemeClr val="accent2">
                    <a:lumMod val="75000"/>
                  </a:schemeClr>
                </a:solidFill>
              </a:rPr>
              <a:t>initial</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Costruisco l’intorno di </a:t>
            </a:r>
            <a:r>
              <a:rPr lang="it-IT" sz="2000" i="1" dirty="0"/>
              <a:t>r</a:t>
            </a:r>
            <a:r>
              <a:rPr lang="it-IT" sz="2000" dirty="0"/>
              <a:t> dato dalle soluzioni ottenute sostituendo al valore corrente di un attributo il valore che quell’attributo ha nella soluzione target (la </a:t>
            </a:r>
            <a:r>
              <a:rPr lang="it-IT" sz="2000" i="1" dirty="0" err="1">
                <a:solidFill>
                  <a:schemeClr val="accent2">
                    <a:lumMod val="75000"/>
                  </a:schemeClr>
                </a:solidFill>
              </a:rPr>
              <a:t>guiding</a:t>
            </a:r>
            <a:r>
              <a:rPr lang="it-IT" sz="2000" i="1" dirty="0">
                <a:solidFill>
                  <a:schemeClr val="accent2">
                    <a:lumMod val="75000"/>
                  </a:schemeClr>
                </a:solidFill>
              </a:rPr>
              <a:t> </a:t>
            </a:r>
            <a:r>
              <a:rPr lang="it-IT" sz="2000" i="1" dirty="0" err="1">
                <a:solidFill>
                  <a:schemeClr val="accent2">
                    <a:lumMod val="75000"/>
                  </a:schemeClr>
                </a:solidFill>
              </a:rPr>
              <a:t>solution</a:t>
            </a:r>
            <a:r>
              <a:rPr lang="it-IT" sz="2000" dirty="0"/>
              <a:t>).</a:t>
            </a:r>
          </a:p>
          <a:p>
            <a:pPr>
              <a:defRPr/>
            </a:pPr>
            <a:r>
              <a:rPr lang="it-IT" sz="2000" dirty="0"/>
              <a:t>Ci si sposta sulla migliore soluzione dell’intorno (anche se peggiorativa) e si itera, senza più modificare il valore degli attributi modificati.</a:t>
            </a:r>
          </a:p>
          <a:p>
            <a:pPr>
              <a:defRPr/>
            </a:pPr>
            <a:r>
              <a:rPr lang="it-IT" sz="2000" dirty="0"/>
              <a:t>Ad ogni iterazione la dimensione dell’intorno diminuisce poiché la soluzione corrente è via via più simile alla soluzione target. </a:t>
            </a:r>
          </a:p>
          <a:p>
            <a:pPr>
              <a:defRPr/>
            </a:pPr>
            <a:r>
              <a:rPr lang="it-IT" sz="2000" dirty="0"/>
              <a:t>Se l’istanza ha k attributi, dopo k passi si termina: si itera a partire da una </a:t>
            </a:r>
            <a:r>
              <a:rPr lang="it-IT" sz="2000" dirty="0" err="1"/>
              <a:t>reference</a:t>
            </a:r>
            <a:r>
              <a:rPr lang="it-IT" sz="2000" dirty="0"/>
              <a:t> </a:t>
            </a:r>
            <a:r>
              <a:rPr lang="it-IT" sz="2000" dirty="0" err="1"/>
              <a:t>solution</a:t>
            </a:r>
            <a:r>
              <a:rPr lang="it-IT" sz="2000" dirty="0"/>
              <a:t> diversa, avendo aggiornato il target se è migliorato.</a:t>
            </a: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2A034410-80A0-4BED-3A18-0ED9ACBF077B}"/>
                  </a:ext>
                </a:extLst>
              </p14:cNvPr>
              <p14:cNvContentPartPr/>
              <p14:nvPr/>
            </p14:nvContentPartPr>
            <p14:xfrm>
              <a:off x="8714584" y="2685911"/>
              <a:ext cx="360" cy="1440"/>
            </p14:xfrm>
          </p:contentPart>
        </mc:Choice>
        <mc:Fallback xmlns="">
          <p:pic>
            <p:nvPicPr>
              <p:cNvPr id="2" name="Ink 1">
                <a:extLst>
                  <a:ext uri="{FF2B5EF4-FFF2-40B4-BE49-F238E27FC236}">
                    <a16:creationId xmlns:a16="http://schemas.microsoft.com/office/drawing/2014/main" id="{2A034410-80A0-4BED-3A18-0ED9ACBF077B}"/>
                  </a:ext>
                </a:extLst>
              </p:cNvPr>
              <p:cNvPicPr/>
              <p:nvPr/>
            </p:nvPicPr>
            <p:blipFill>
              <a:blip r:embed="rId4"/>
              <a:stretch>
                <a:fillRect/>
              </a:stretch>
            </p:blipFill>
            <p:spPr>
              <a:xfrm>
                <a:off x="8705584" y="2676911"/>
                <a:ext cx="18000" cy="19080"/>
              </a:xfrm>
              <a:prstGeom prst="rect">
                <a:avLst/>
              </a:prstGeom>
            </p:spPr>
          </p:pic>
        </mc:Fallback>
      </mc:AlternateContent>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5826" name="Titolo 1">
            <a:extLst>
              <a:ext uri="{FF2B5EF4-FFF2-40B4-BE49-F238E27FC236}">
                <a16:creationId xmlns:a16="http://schemas.microsoft.com/office/drawing/2014/main" id="{E3E38E2A-E8CB-A737-FCB3-AAB03C2480E5}"/>
              </a:ext>
            </a:extLst>
          </p:cNvPr>
          <p:cNvSpPr>
            <a:spLocks noGrp="1" noChangeArrowheads="1"/>
          </p:cNvSpPr>
          <p:nvPr>
            <p:ph type="title"/>
          </p:nvPr>
        </p:nvSpPr>
        <p:spPr>
          <a:xfrm>
            <a:off x="1752600" y="33338"/>
            <a:ext cx="3886200" cy="838200"/>
          </a:xfrm>
        </p:spPr>
        <p:txBody>
          <a:bodyPr/>
          <a:lstStyle/>
          <a:p>
            <a:r>
              <a:rPr lang="it-IT" altLang="it-IT" sz="3200">
                <a:solidFill>
                  <a:srgbClr val="C00000"/>
                </a:solidFill>
              </a:rPr>
              <a:t>P.R. per S-TSP</a:t>
            </a:r>
          </a:p>
        </p:txBody>
      </p:sp>
      <p:pic>
        <p:nvPicPr>
          <p:cNvPr id="205827" name="Immagine 1">
            <a:extLst>
              <a:ext uri="{FF2B5EF4-FFF2-40B4-BE49-F238E27FC236}">
                <a16:creationId xmlns:a16="http://schemas.microsoft.com/office/drawing/2014/main" id="{8C439D8B-5A1C-DEC8-F467-29F952C627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86601" y="1"/>
            <a:ext cx="34909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egnaposto contenuto 2">
            <a:extLst>
              <a:ext uri="{FF2B5EF4-FFF2-40B4-BE49-F238E27FC236}">
                <a16:creationId xmlns:a16="http://schemas.microsoft.com/office/drawing/2014/main" id="{0BE144CF-D089-49F5-3F1A-32712ADE8DB1}"/>
              </a:ext>
            </a:extLst>
          </p:cNvPr>
          <p:cNvSpPr>
            <a:spLocks noGrp="1"/>
          </p:cNvSpPr>
          <p:nvPr>
            <p:ph idx="1"/>
          </p:nvPr>
        </p:nvSpPr>
        <p:spPr>
          <a:xfrm>
            <a:off x="1504950" y="908051"/>
            <a:ext cx="9163050" cy="5827713"/>
          </a:xfrm>
        </p:spPr>
        <p:txBody>
          <a:bodyPr>
            <a:normAutofit lnSpcReduction="10000"/>
          </a:bodyPr>
          <a:lstStyle/>
          <a:p>
            <a:pPr marL="0" indent="0">
              <a:buNone/>
              <a:defRPr/>
            </a:pPr>
            <a:r>
              <a:rPr lang="it-IT" sz="2000" dirty="0"/>
              <a:t>Fondamentale la rappresentazione (</a:t>
            </a:r>
            <a:r>
              <a:rPr lang="it-IT" sz="2000" dirty="0">
                <a:solidFill>
                  <a:srgbClr val="FF6600"/>
                </a:solidFill>
              </a:rPr>
              <a:t>codifica</a:t>
            </a:r>
            <a:r>
              <a:rPr lang="it-IT" sz="2000" dirty="0"/>
              <a:t>) delle soluzioni. </a:t>
            </a:r>
          </a:p>
          <a:p>
            <a:pPr marL="0" indent="0">
              <a:buNone/>
              <a:defRPr/>
            </a:pPr>
            <a:r>
              <a:rPr lang="it-IT" sz="2000" dirty="0"/>
              <a:t> </a:t>
            </a:r>
            <a:r>
              <a:rPr lang="it-IT" sz="2000" dirty="0">
                <a:solidFill>
                  <a:schemeClr val="accent2">
                    <a:lumMod val="75000"/>
                  </a:schemeClr>
                </a:solidFill>
              </a:rPr>
              <a:t>Utilizziamo la permutazione di nodi (anziché il vettore degli archi</a:t>
            </a:r>
            <a:r>
              <a:rPr lang="it-IT" sz="2000" dirty="0"/>
              <a:t>)</a:t>
            </a:r>
          </a:p>
          <a:p>
            <a:pPr>
              <a:defRPr/>
            </a:pPr>
            <a:endParaRPr lang="it-IT" sz="1800" dirty="0"/>
          </a:p>
          <a:p>
            <a:pPr marL="0" indent="0">
              <a:buNone/>
              <a:defRPr/>
            </a:pPr>
            <a:r>
              <a:rPr lang="it-IT" sz="2000" i="1" dirty="0"/>
              <a:t>Esempio:                  </a:t>
            </a:r>
            <a:r>
              <a:rPr lang="it-IT" sz="2000" i="1" dirty="0">
                <a:solidFill>
                  <a:srgbClr val="C00000"/>
                </a:solidFill>
              </a:rPr>
              <a:t>r </a:t>
            </a:r>
            <a:r>
              <a:rPr lang="it-IT" sz="2000" dirty="0"/>
              <a:t>=[</a:t>
            </a:r>
            <a:r>
              <a:rPr lang="it-IT" sz="2000" dirty="0">
                <a:solidFill>
                  <a:srgbClr val="0066FF"/>
                </a:solidFill>
              </a:rPr>
              <a:t>a</a:t>
            </a:r>
            <a:r>
              <a:rPr lang="it-IT" sz="2000" dirty="0"/>
              <a:t> e b c d]               </a:t>
            </a:r>
            <a:r>
              <a:rPr lang="it-IT" sz="2000" dirty="0">
                <a:solidFill>
                  <a:srgbClr val="C00000"/>
                </a:solidFill>
              </a:rPr>
              <a:t>target</a:t>
            </a:r>
            <a:r>
              <a:rPr lang="it-IT" sz="2000" dirty="0"/>
              <a:t> = [</a:t>
            </a:r>
            <a:r>
              <a:rPr lang="it-IT" sz="2000" dirty="0">
                <a:solidFill>
                  <a:srgbClr val="0066FF"/>
                </a:solidFill>
              </a:rPr>
              <a:t>a</a:t>
            </a:r>
            <a:r>
              <a:rPr lang="it-IT" sz="2000" dirty="0"/>
              <a:t> b c d e]</a:t>
            </a:r>
          </a:p>
          <a:p>
            <a:pPr marL="0" indent="0">
              <a:buNone/>
              <a:defRPr/>
            </a:pPr>
            <a:r>
              <a:rPr lang="it-IT" sz="2000" dirty="0"/>
              <a:t>Attributo: quale nodo figura in posizione i-esima (nodo a in posizione 1) </a:t>
            </a:r>
            <a:r>
              <a:rPr lang="it-IT" sz="2000" dirty="0">
                <a:sym typeface="Symbol" panose="05050102010706020507" pitchFamily="18" charset="2"/>
              </a:rPr>
              <a:t> </a:t>
            </a:r>
            <a:r>
              <a:rPr lang="it-IT" sz="2000" dirty="0"/>
              <a:t>intorno indotto dalla mossa </a:t>
            </a:r>
            <a:r>
              <a:rPr lang="it-IT" sz="2000" i="1" dirty="0">
                <a:solidFill>
                  <a:srgbClr val="0066FF"/>
                </a:solidFill>
              </a:rPr>
              <a:t>city-swap</a:t>
            </a:r>
          </a:p>
          <a:p>
            <a:pPr marL="0" indent="0">
              <a:buNone/>
              <a:defRPr/>
            </a:pPr>
            <a:r>
              <a:rPr lang="it-IT" sz="2000" dirty="0"/>
              <a:t>Nell’intorno di r alla prima iterazione figurano le seguenti soluzioni:</a:t>
            </a:r>
          </a:p>
          <a:p>
            <a:pPr>
              <a:defRPr/>
            </a:pPr>
            <a:r>
              <a:rPr lang="it-IT" sz="2000" dirty="0"/>
              <a:t>s</a:t>
            </a:r>
            <a:r>
              <a:rPr lang="it-IT" sz="2000" baseline="-25000" dirty="0"/>
              <a:t>1</a:t>
            </a:r>
            <a:r>
              <a:rPr lang="it-IT" sz="2000" dirty="0"/>
              <a:t>=[</a:t>
            </a:r>
            <a:r>
              <a:rPr lang="it-IT" sz="2000" dirty="0">
                <a:solidFill>
                  <a:srgbClr val="0066FF"/>
                </a:solidFill>
              </a:rPr>
              <a:t>a b</a:t>
            </a:r>
            <a:r>
              <a:rPr lang="it-IT" sz="2000" dirty="0"/>
              <a:t> e c d] ottenuta portando il nodo b in seconda posizione, e spostando nella posizione occupata da b in r (la terza) il nodo che in r è in seconda posizione (nodo e).</a:t>
            </a:r>
          </a:p>
          <a:p>
            <a:pPr>
              <a:defRPr/>
            </a:pPr>
            <a:r>
              <a:rPr lang="it-IT" sz="2000" dirty="0"/>
              <a:t>s</a:t>
            </a:r>
            <a:r>
              <a:rPr lang="it-IT" sz="2000" baseline="-25000" dirty="0"/>
              <a:t>2</a:t>
            </a:r>
            <a:r>
              <a:rPr lang="it-IT" sz="2000" dirty="0"/>
              <a:t>=[</a:t>
            </a:r>
            <a:r>
              <a:rPr lang="it-IT" sz="2000" dirty="0">
                <a:solidFill>
                  <a:srgbClr val="0066FF"/>
                </a:solidFill>
              </a:rPr>
              <a:t>a</a:t>
            </a:r>
            <a:r>
              <a:rPr lang="it-IT" sz="2000" dirty="0"/>
              <a:t> e </a:t>
            </a:r>
            <a:r>
              <a:rPr lang="it-IT" sz="2000" dirty="0">
                <a:solidFill>
                  <a:srgbClr val="0066FF"/>
                </a:solidFill>
              </a:rPr>
              <a:t>c</a:t>
            </a:r>
            <a:r>
              <a:rPr lang="it-IT" sz="2000" dirty="0"/>
              <a:t> b d] ottenuta portando il nodo c in terza posizione </a:t>
            </a:r>
          </a:p>
          <a:p>
            <a:pPr>
              <a:defRPr/>
            </a:pPr>
            <a:r>
              <a:rPr lang="it-IT" sz="2000" dirty="0"/>
              <a:t>s</a:t>
            </a:r>
            <a:r>
              <a:rPr lang="it-IT" sz="2000" baseline="-25000" dirty="0"/>
              <a:t>3</a:t>
            </a:r>
            <a:r>
              <a:rPr lang="it-IT" sz="2000" dirty="0"/>
              <a:t>=[</a:t>
            </a:r>
            <a:r>
              <a:rPr lang="it-IT" sz="2000" dirty="0">
                <a:solidFill>
                  <a:srgbClr val="0066FF"/>
                </a:solidFill>
              </a:rPr>
              <a:t>a</a:t>
            </a:r>
            <a:r>
              <a:rPr lang="it-IT" sz="2000" dirty="0"/>
              <a:t> e b </a:t>
            </a:r>
            <a:r>
              <a:rPr lang="it-IT" sz="2000" dirty="0">
                <a:solidFill>
                  <a:srgbClr val="0066FF"/>
                </a:solidFill>
              </a:rPr>
              <a:t>d</a:t>
            </a:r>
            <a:r>
              <a:rPr lang="it-IT" sz="2000" dirty="0"/>
              <a:t> c] ottenuta portando il nodo d in quarta posizione </a:t>
            </a:r>
          </a:p>
          <a:p>
            <a:pPr>
              <a:defRPr/>
            </a:pPr>
            <a:r>
              <a:rPr lang="it-IT" sz="2000" dirty="0"/>
              <a:t>s</a:t>
            </a:r>
            <a:r>
              <a:rPr lang="it-IT" sz="2000" baseline="-25000" dirty="0"/>
              <a:t>4</a:t>
            </a:r>
            <a:r>
              <a:rPr lang="it-IT" sz="2000" dirty="0"/>
              <a:t>=[</a:t>
            </a:r>
            <a:r>
              <a:rPr lang="it-IT" sz="2000" dirty="0">
                <a:solidFill>
                  <a:srgbClr val="0066FF"/>
                </a:solidFill>
              </a:rPr>
              <a:t>a</a:t>
            </a:r>
            <a:r>
              <a:rPr lang="it-IT" sz="2000" dirty="0"/>
              <a:t> d b c </a:t>
            </a:r>
            <a:r>
              <a:rPr lang="it-IT" sz="2000" dirty="0">
                <a:solidFill>
                  <a:srgbClr val="0066FF"/>
                </a:solidFill>
              </a:rPr>
              <a:t>e</a:t>
            </a:r>
            <a:r>
              <a:rPr lang="it-IT" sz="2000" dirty="0"/>
              <a:t>] ottenuta portando il nodo e in quinta posizione </a:t>
            </a:r>
          </a:p>
          <a:p>
            <a:pPr marL="0" indent="0">
              <a:buNone/>
              <a:defRPr/>
            </a:pPr>
            <a:r>
              <a:rPr lang="it-IT" sz="2000" dirty="0"/>
              <a:t>Sia </a:t>
            </a:r>
            <a:r>
              <a:rPr lang="it-IT" sz="2000" dirty="0">
                <a:solidFill>
                  <a:srgbClr val="C00000"/>
                </a:solidFill>
              </a:rPr>
              <a:t>s</a:t>
            </a:r>
            <a:r>
              <a:rPr lang="it-IT" sz="2000" baseline="-25000" dirty="0">
                <a:solidFill>
                  <a:srgbClr val="C00000"/>
                </a:solidFill>
              </a:rPr>
              <a:t>4</a:t>
            </a:r>
            <a:r>
              <a:rPr lang="it-IT" sz="2000" dirty="0">
                <a:solidFill>
                  <a:srgbClr val="C00000"/>
                </a:solidFill>
              </a:rPr>
              <a:t> </a:t>
            </a:r>
            <a:r>
              <a:rPr lang="it-IT" sz="2000" dirty="0"/>
              <a:t>la migliore delle 4 soluzioni: al passo successivo nell’intorno di s</a:t>
            </a:r>
            <a:r>
              <a:rPr lang="it-IT" sz="2000" baseline="-25000" dirty="0"/>
              <a:t>4</a:t>
            </a:r>
            <a:r>
              <a:rPr lang="it-IT" sz="2000" dirty="0"/>
              <a:t> ci sono le soluzioni: s</a:t>
            </a:r>
            <a:r>
              <a:rPr lang="it-IT" sz="2000" baseline="-25000" dirty="0"/>
              <a:t>5</a:t>
            </a:r>
            <a:r>
              <a:rPr lang="it-IT" sz="2000" dirty="0"/>
              <a:t>=[</a:t>
            </a:r>
            <a:r>
              <a:rPr lang="it-IT" sz="2000" dirty="0">
                <a:solidFill>
                  <a:srgbClr val="0066FF"/>
                </a:solidFill>
              </a:rPr>
              <a:t>a b</a:t>
            </a:r>
            <a:r>
              <a:rPr lang="it-IT" sz="2000" dirty="0"/>
              <a:t> d c </a:t>
            </a:r>
            <a:r>
              <a:rPr lang="it-IT" sz="2000" dirty="0">
                <a:solidFill>
                  <a:srgbClr val="0066FF"/>
                </a:solidFill>
              </a:rPr>
              <a:t>e</a:t>
            </a:r>
            <a:r>
              <a:rPr lang="it-IT" sz="2000" dirty="0"/>
              <a:t>], s</a:t>
            </a:r>
            <a:r>
              <a:rPr lang="it-IT" sz="2000" baseline="-25000" dirty="0"/>
              <a:t>6</a:t>
            </a:r>
            <a:r>
              <a:rPr lang="it-IT" sz="2000" dirty="0"/>
              <a:t>=[</a:t>
            </a:r>
            <a:r>
              <a:rPr lang="it-IT" sz="2000" dirty="0">
                <a:solidFill>
                  <a:srgbClr val="0066FF"/>
                </a:solidFill>
              </a:rPr>
              <a:t>a</a:t>
            </a:r>
            <a:r>
              <a:rPr lang="it-IT" sz="2000" dirty="0"/>
              <a:t> d </a:t>
            </a:r>
            <a:r>
              <a:rPr lang="it-IT" sz="2000" dirty="0">
                <a:solidFill>
                  <a:srgbClr val="0066FF"/>
                </a:solidFill>
              </a:rPr>
              <a:t>c</a:t>
            </a:r>
            <a:r>
              <a:rPr lang="it-IT" sz="2000" dirty="0"/>
              <a:t> b </a:t>
            </a:r>
            <a:r>
              <a:rPr lang="it-IT" sz="2000" dirty="0">
                <a:solidFill>
                  <a:srgbClr val="0066FF"/>
                </a:solidFill>
              </a:rPr>
              <a:t>e</a:t>
            </a:r>
            <a:r>
              <a:rPr lang="it-IT" sz="2000" dirty="0"/>
              <a:t>], s</a:t>
            </a:r>
            <a:r>
              <a:rPr lang="it-IT" sz="2000" baseline="-25000" dirty="0"/>
              <a:t>7</a:t>
            </a:r>
            <a:r>
              <a:rPr lang="it-IT" sz="2000" dirty="0"/>
              <a:t>=[</a:t>
            </a:r>
            <a:r>
              <a:rPr lang="it-IT" sz="2000" dirty="0">
                <a:solidFill>
                  <a:srgbClr val="0066FF"/>
                </a:solidFill>
              </a:rPr>
              <a:t>a</a:t>
            </a:r>
            <a:r>
              <a:rPr lang="it-IT" sz="2000" dirty="0"/>
              <a:t> c b </a:t>
            </a:r>
            <a:r>
              <a:rPr lang="it-IT" sz="2000" dirty="0">
                <a:solidFill>
                  <a:srgbClr val="0066FF"/>
                </a:solidFill>
              </a:rPr>
              <a:t>d e</a:t>
            </a:r>
            <a:r>
              <a:rPr lang="it-IT" sz="2000" dirty="0"/>
              <a:t>]. Sia </a:t>
            </a:r>
            <a:r>
              <a:rPr lang="it-IT" sz="2000" dirty="0">
                <a:solidFill>
                  <a:srgbClr val="C00000"/>
                </a:solidFill>
              </a:rPr>
              <a:t>s</a:t>
            </a:r>
            <a:r>
              <a:rPr lang="it-IT" sz="2000" baseline="-25000" dirty="0">
                <a:solidFill>
                  <a:srgbClr val="C00000"/>
                </a:solidFill>
              </a:rPr>
              <a:t>7</a:t>
            </a:r>
            <a:r>
              <a:rPr lang="it-IT" sz="2000" dirty="0"/>
              <a:t> la migliore. Il nuovo intorno è dato da s</a:t>
            </a:r>
            <a:r>
              <a:rPr lang="it-IT" sz="2000" baseline="-25000" dirty="0"/>
              <a:t>8</a:t>
            </a:r>
            <a:r>
              <a:rPr lang="it-IT" sz="2000" dirty="0"/>
              <a:t>=[</a:t>
            </a:r>
            <a:r>
              <a:rPr lang="it-IT" sz="2000" dirty="0">
                <a:solidFill>
                  <a:srgbClr val="0066FF"/>
                </a:solidFill>
              </a:rPr>
              <a:t>a b</a:t>
            </a:r>
            <a:r>
              <a:rPr lang="it-IT" sz="2000" dirty="0"/>
              <a:t> c </a:t>
            </a:r>
            <a:r>
              <a:rPr lang="it-IT" sz="2000" dirty="0">
                <a:solidFill>
                  <a:srgbClr val="0066FF"/>
                </a:solidFill>
              </a:rPr>
              <a:t>d</a:t>
            </a:r>
            <a:r>
              <a:rPr lang="it-IT" sz="2000" dirty="0"/>
              <a:t> </a:t>
            </a:r>
            <a:r>
              <a:rPr lang="it-IT" sz="2000" dirty="0">
                <a:solidFill>
                  <a:srgbClr val="0066FF"/>
                </a:solidFill>
              </a:rPr>
              <a:t>e</a:t>
            </a:r>
            <a:r>
              <a:rPr lang="it-IT" sz="2000" dirty="0"/>
              <a:t>] = s</a:t>
            </a:r>
            <a:r>
              <a:rPr lang="it-IT" sz="2000" baseline="-25000" dirty="0"/>
              <a:t>9</a:t>
            </a:r>
            <a:r>
              <a:rPr lang="it-IT" sz="2000" dirty="0"/>
              <a:t>=[</a:t>
            </a:r>
            <a:r>
              <a:rPr lang="it-IT" sz="2000" dirty="0">
                <a:solidFill>
                  <a:srgbClr val="0066FF"/>
                </a:solidFill>
              </a:rPr>
              <a:t>a</a:t>
            </a:r>
            <a:r>
              <a:rPr lang="it-IT" sz="2000" dirty="0"/>
              <a:t> b </a:t>
            </a:r>
            <a:r>
              <a:rPr lang="it-IT" sz="2000" dirty="0">
                <a:solidFill>
                  <a:srgbClr val="0066FF"/>
                </a:solidFill>
              </a:rPr>
              <a:t>c</a:t>
            </a:r>
            <a:r>
              <a:rPr lang="it-IT" sz="2000" dirty="0"/>
              <a:t> </a:t>
            </a:r>
            <a:r>
              <a:rPr lang="it-IT" sz="2000" dirty="0">
                <a:solidFill>
                  <a:srgbClr val="0066FF"/>
                </a:solidFill>
              </a:rPr>
              <a:t>d</a:t>
            </a:r>
            <a:r>
              <a:rPr lang="it-IT" sz="2000" dirty="0"/>
              <a:t> </a:t>
            </a:r>
            <a:r>
              <a:rPr lang="it-IT" sz="2000" dirty="0">
                <a:solidFill>
                  <a:srgbClr val="0066FF"/>
                </a:solidFill>
              </a:rPr>
              <a:t>e</a:t>
            </a:r>
            <a:r>
              <a:rPr lang="it-IT" sz="2000" dirty="0"/>
              <a:t>] = </a:t>
            </a:r>
            <a:r>
              <a:rPr lang="it-IT" sz="2000" dirty="0">
                <a:solidFill>
                  <a:srgbClr val="C00000"/>
                </a:solidFill>
              </a:rPr>
              <a:t>target</a:t>
            </a:r>
          </a:p>
          <a:p>
            <a:pPr marL="0" indent="0" algn="ctr">
              <a:buNone/>
              <a:defRPr/>
            </a:pPr>
            <a:r>
              <a:rPr lang="it-IT" sz="2000" dirty="0">
                <a:solidFill>
                  <a:srgbClr val="0066FF"/>
                </a:solidFill>
              </a:rPr>
              <a:t>La procedura termina restituendo la migliore tra le soluzioni visitate</a:t>
            </a:r>
          </a:p>
          <a:p>
            <a:pPr marL="0" indent="0">
              <a:buNone/>
              <a:defRPr/>
            </a:pPr>
            <a:endParaRPr lang="it-IT" sz="2000" dirty="0"/>
          </a:p>
          <a:p>
            <a:pPr>
              <a:defRPr/>
            </a:pPr>
            <a:endParaRPr lang="it-IT" sz="2000" dirty="0"/>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508B019-5503-59E8-9F34-A5A1AEEA798F}"/>
              </a:ext>
            </a:extLst>
          </p:cNvPr>
          <p:cNvSpPr txBox="1"/>
          <p:nvPr/>
        </p:nvSpPr>
        <p:spPr>
          <a:xfrm>
            <a:off x="3048000" y="3245889"/>
            <a:ext cx="6096000" cy="369332"/>
          </a:xfrm>
          <a:prstGeom prst="rect">
            <a:avLst/>
          </a:prstGeom>
          <a:noFill/>
        </p:spPr>
        <p:txBody>
          <a:bodyPr wrap="square">
            <a:spAutoFit/>
          </a:bodyPr>
          <a:lstStyle/>
          <a:p>
            <a:r>
              <a:rPr lang="en-US" sz="1800" b="0" i="0" u="none" strike="noStrike" baseline="0" dirty="0" err="1">
                <a:latin typeface="IowanOldStyle-Roman"/>
              </a:rPr>
              <a:t>Euristiche</a:t>
            </a:r>
            <a:r>
              <a:rPr lang="en-US" sz="1800" b="0" i="0" u="none" strike="noStrike" baseline="0" dirty="0">
                <a:latin typeface="IowanOldStyle-Roman"/>
              </a:rPr>
              <a:t> population based: Path Relinking</a:t>
            </a:r>
            <a:endParaRPr lang="en-US" dirty="0"/>
          </a:p>
        </p:txBody>
      </p:sp>
    </p:spTree>
    <p:extLst>
      <p:ext uri="{BB962C8B-B14F-4D97-AF65-F5344CB8AC3E}">
        <p14:creationId xmlns:p14="http://schemas.microsoft.com/office/powerpoint/2010/main" val="3697367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1481</TotalTime>
  <Words>9898</Words>
  <Application>Microsoft Office PowerPoint</Application>
  <PresentationFormat>Widescreen</PresentationFormat>
  <Paragraphs>1177</Paragraphs>
  <Slides>109</Slides>
  <Notes>49</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0" baseType="lpstr">
      <vt:lpstr>Arial</vt:lpstr>
      <vt:lpstr>Arial Unicode MS</vt:lpstr>
      <vt:lpstr>ArialMT</vt:lpstr>
      <vt:lpstr>Bell MT</vt:lpstr>
      <vt:lpstr>Calibri</vt:lpstr>
      <vt:lpstr>Calibri Light</vt:lpstr>
      <vt:lpstr>Courier New</vt:lpstr>
      <vt:lpstr>IowanOldStyle-Roman</vt:lpstr>
      <vt:lpstr>Symbol</vt:lpstr>
      <vt:lpstr>Office Theme</vt:lpstr>
      <vt:lpstr>Documento</vt:lpstr>
      <vt:lpstr>TSP con Pickup and Delivery</vt:lpstr>
      <vt:lpstr>Testo del problema</vt:lpstr>
      <vt:lpstr>Un esempio di istanza</vt:lpstr>
      <vt:lpstr>Modello matematico (1/3)</vt:lpstr>
      <vt:lpstr>Modello matematico (2/3)</vt:lpstr>
      <vt:lpstr>Modello matematico (3/3)</vt:lpstr>
      <vt:lpstr>Soluzione ottima dell’istanza</vt:lpstr>
      <vt:lpstr>Alcune considerazioni sul problema</vt:lpstr>
      <vt:lpstr>Algoritmi implementati</vt:lpstr>
      <vt:lpstr>Organizzazione del progetto</vt:lpstr>
      <vt:lpstr>Generatore di istanze</vt:lpstr>
      <vt:lpstr>Algoritmi Esatti (1/3)</vt:lpstr>
      <vt:lpstr>Algoritmi Esatti (2/3)</vt:lpstr>
      <vt:lpstr>Considerazioni e confronto</vt:lpstr>
      <vt:lpstr>Algoritmi euristici</vt:lpstr>
      <vt:lpstr>PowerPoint Presentation</vt:lpstr>
      <vt:lpstr>PowerPoint Presentation</vt:lpstr>
      <vt:lpstr>Algoritmi Greedy per problemi di Ottimizzazione Combinatoria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errore</vt:lpstr>
      <vt:lpstr>PowerPoint Presentation</vt:lpstr>
      <vt:lpstr>PowerPoint Presentation</vt:lpstr>
      <vt:lpstr>PowerPoint Presentation</vt:lpstr>
      <vt:lpstr>PowerPoint Presentation</vt:lpstr>
      <vt:lpstr>PowerPoint Presentation</vt:lpstr>
      <vt:lpstr>Limite della LS: resta intrappolata negli ottimi locali</vt:lpstr>
      <vt:lpstr>Oltre la local search  accettare peggioramenti per uscire  dal bacino di attrazione degli ottimi locali</vt:lpstr>
      <vt:lpstr>Oltre la Local Search  quali strategie per sfuggire dal bacino di attrazione degli ottimi locali?</vt:lpstr>
      <vt:lpstr>Tabu Search</vt:lpstr>
      <vt:lpstr>PowerPoint Presentation</vt:lpstr>
      <vt:lpstr>Per definire un algoritmo TS occorre instanziare (almeno) i seguenti passi</vt:lpstr>
      <vt:lpstr>Ex: TabuSearch per Constrained MST  (vedi Hillier Lieberman 11.2)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Simulated Annealing [Kirkpatrick, Gelatt, Vecchi 1983]</vt:lpstr>
      <vt:lpstr>Ispirazione: il processo di raffreddamento dei metalli nella termodinamica</vt:lpstr>
      <vt:lpstr>PowerPoint Presentation</vt:lpstr>
      <vt:lpstr>Esercizio: SA per S-TSP (Hillier Lieberman 11.3)</vt:lpstr>
      <vt:lpstr>PowerPoint Presentation</vt:lpstr>
      <vt:lpstr>PowerPoint Presentation</vt:lpstr>
      <vt:lpstr>PowerPoint Presentation</vt:lpstr>
      <vt:lpstr>Sfuggire agli ottimi locali  con strategie che restano nell’ambito  della filosofia Local Search (oltre TS e SA)</vt:lpstr>
      <vt:lpstr>Sfuggire agli ottimi locali  con strategie che restano nell’ambito  della filosofia Local Search (oltre TS e SA)</vt:lpstr>
      <vt:lpstr> Very Large Size Neighborhood Search</vt:lpstr>
      <vt:lpstr>Large Neighborhood Search (LNS) esempio per la strategia c)  campionamento casuale</vt:lpstr>
      <vt:lpstr>Template di LNS</vt:lpstr>
      <vt:lpstr>Operatore destroy</vt:lpstr>
      <vt:lpstr>Operatore repair</vt:lpstr>
      <vt:lpstr>Perchè limitarsi a un’unica scelta nel caso degli operatori destroy e repair?  Adaptive Large Neighborhood Search</vt:lpstr>
      <vt:lpstr>Template di ALNS: selezione casuale degli operatori</vt:lpstr>
      <vt:lpstr>Aggiornamento dinamico del peso degli operatori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Sfuggire agli ottimi locali  con strategie che restano nell’ambito  della filosofia Local Search (oltre TS e SA)</vt:lpstr>
      <vt:lpstr>Sfuggire agli ottimi locali agendo sui punti iniziali della Local Search</vt:lpstr>
      <vt:lpstr>Sfuggire agli ottimi locali agendo sui punti iniziali MultiStartLocalSearch</vt:lpstr>
      <vt:lpstr>Idea: dato s* punto di arrivo da s di una LS, agire su s* attraverso una perturbazione casuale (per cercare di) uscire dal suo bacino di attrazione e riapplicare LS: l’effetto è una ricerca casuale in S*, insieme degli ottimi locali</vt:lpstr>
      <vt:lpstr>Un esempio di ILS applicato al S-TSP:  si esce dal bacino di attrazione dell’ ottimo locale attraverso una mossa di diversificazione che porta ad una soluzione  NON raggiungibile da quella corrente attraverso nessun percorso con le mosse dell’intorno della LS utilizzata.</vt:lpstr>
      <vt:lpstr>Double bridge</vt:lpstr>
      <vt:lpstr>ILS e altre metaeuristiche</vt:lpstr>
      <vt:lpstr>PowerPoint Presentation</vt:lpstr>
      <vt:lpstr>PowerPoint Presentation</vt:lpstr>
      <vt:lpstr>PowerPoint Presentation</vt:lpstr>
      <vt:lpstr>Sfuggire agli ottimi locali  con strategie che restano nell’ambito  della filosofia Local Search (oltre TS e SA)</vt:lpstr>
      <vt:lpstr>Guardando oltre alla composizione di vari processi di Local Search,  si possono generare altri schemi di ricerca sempre basati sulla LS,  ad esempio…</vt:lpstr>
      <vt:lpstr>Meta-euristiche</vt:lpstr>
      <vt:lpstr>PowerPoint Presentation</vt:lpstr>
      <vt:lpstr>PowerPoint Presentation</vt:lpstr>
      <vt:lpstr>PowerPoint Presentation</vt:lpstr>
      <vt:lpstr>PowerPoint Presentation</vt:lpstr>
      <vt:lpstr>PowerPoint Presentation</vt:lpstr>
      <vt:lpstr>PowerPoint Presentation</vt:lpstr>
      <vt:lpstr>Arricchendo il GRASP….</vt:lpstr>
      <vt:lpstr>Path relinking: una tecnica di intensificazione</vt:lpstr>
      <vt:lpstr>Visualizziamo le soluzioni ispezionate  durante una macroiterazione di path relinking</vt:lpstr>
      <vt:lpstr>P.R. per S-TSP</vt:lpstr>
      <vt:lpstr>PowerPoint Presentation</vt:lpstr>
      <vt:lpstr>PowerPoint Presentation</vt:lpstr>
      <vt:lpstr>PowerPoint Presentation</vt:lpstr>
      <vt:lpstr>PowerPoint Presentation</vt:lpstr>
      <vt:lpstr>Conclusioni</vt:lpstr>
      <vt:lpstr>PowerPoint Presentation</vt:lpstr>
      <vt:lpstr>Grazie per l’attenzione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TSP con Pickup and Delivery</dc:title>
  <dc:creator>VACCARI MICHELE</dc:creator>
  <cp:lastModifiedBy>VACCARI MICHELE</cp:lastModifiedBy>
  <cp:revision>26</cp:revision>
  <dcterms:created xsi:type="dcterms:W3CDTF">2022-12-14T22:34:48Z</dcterms:created>
  <dcterms:modified xsi:type="dcterms:W3CDTF">2022-12-22T15:19:36Z</dcterms:modified>
</cp:coreProperties>
</file>